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60" r:id="rId3"/>
    <p:sldId id="378" r:id="rId4"/>
    <p:sldId id="363" r:id="rId5"/>
    <p:sldId id="372" r:id="rId6"/>
    <p:sldId id="375" r:id="rId7"/>
    <p:sldId id="361" r:id="rId8"/>
    <p:sldId id="365" r:id="rId9"/>
    <p:sldId id="366" r:id="rId10"/>
    <p:sldId id="371" r:id="rId11"/>
    <p:sldId id="367" r:id="rId12"/>
    <p:sldId id="257" r:id="rId13"/>
    <p:sldId id="379" r:id="rId14"/>
    <p:sldId id="312" r:id="rId15"/>
    <p:sldId id="314" r:id="rId16"/>
    <p:sldId id="315" r:id="rId17"/>
    <p:sldId id="317" r:id="rId18"/>
    <p:sldId id="320" r:id="rId19"/>
    <p:sldId id="370" r:id="rId20"/>
    <p:sldId id="355" r:id="rId21"/>
    <p:sldId id="278" r:id="rId22"/>
    <p:sldId id="376" r:id="rId23"/>
    <p:sldId id="377" r:id="rId24"/>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sh Shah"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291" autoAdjust="0"/>
  </p:normalViewPr>
  <p:slideViewPr>
    <p:cSldViewPr>
      <p:cViewPr varScale="1">
        <p:scale>
          <a:sx n="69" d="100"/>
          <a:sy n="69" d="100"/>
        </p:scale>
        <p:origin x="1332"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
          <c:y val="0"/>
          <c:w val="0.9"/>
          <c:h val="1"/>
        </c:manualLayout>
      </c:layout>
      <c:pieChart>
        <c:varyColors val="1"/>
        <c:ser>
          <c:idx val="0"/>
          <c:order val="0"/>
          <c:spPr>
            <a:solidFill>
              <a:srgbClr val="00B050"/>
            </a:solidFill>
          </c:spPr>
          <c:explosion val="7"/>
          <c:dPt>
            <c:idx val="0"/>
            <c:bubble3D val="0"/>
            <c:spPr>
              <a:solidFill>
                <a:srgbClr val="00B050"/>
              </a:solidFill>
              <a:ln w="41275">
                <a:solidFill>
                  <a:srgbClr val="00B050"/>
                </a:solidFill>
              </a:ln>
              <a:effectLst>
                <a:outerShdw blurRad="38100" dist="30000" dir="5400000" rotWithShape="0">
                  <a:srgbClr val="000000">
                    <a:alpha val="45000"/>
                  </a:srgbClr>
                </a:outerShdw>
              </a:effectLst>
            </c:spPr>
            <c:extLst>
              <c:ext xmlns:c16="http://schemas.microsoft.com/office/drawing/2014/chart" uri="{C3380CC4-5D6E-409C-BE32-E72D297353CC}">
                <c16:uniqueId val="{00000001-2A22-4ACD-AD80-EC3738FECDB3}"/>
              </c:ext>
            </c:extLst>
          </c:dPt>
          <c:dPt>
            <c:idx val="1"/>
            <c:bubble3D val="0"/>
            <c:spPr>
              <a:solidFill>
                <a:srgbClr val="00B050"/>
              </a:solidFill>
              <a:ln>
                <a:noFill/>
              </a:ln>
              <a:effectLst>
                <a:outerShdw blurRad="38100" dist="30000" dir="5400000" rotWithShape="0">
                  <a:srgbClr val="000000">
                    <a:alpha val="45000"/>
                  </a:srgbClr>
                </a:outerShdw>
              </a:effectLst>
            </c:spPr>
            <c:extLst>
              <c:ext xmlns:c16="http://schemas.microsoft.com/office/drawing/2014/chart" uri="{C3380CC4-5D6E-409C-BE32-E72D297353CC}">
                <c16:uniqueId val="{00000003-2A22-4ACD-AD80-EC3738FECDB3}"/>
              </c:ext>
            </c:extLst>
          </c:dPt>
          <c:val>
            <c:numRef>
              <c:f>Sheet1!$A$1:$A$2</c:f>
              <c:numCache>
                <c:formatCode>General</c:formatCode>
                <c:ptCount val="2"/>
                <c:pt idx="0">
                  <c:v>10</c:v>
                </c:pt>
                <c:pt idx="1">
                  <c:v>75</c:v>
                </c:pt>
              </c:numCache>
            </c:numRef>
          </c:val>
          <c:extLst>
            <c:ext xmlns:c16="http://schemas.microsoft.com/office/drawing/2014/chart" uri="{C3380CC4-5D6E-409C-BE32-E72D297353CC}">
              <c16:uniqueId val="{00000004-2A22-4ACD-AD80-EC3738FECDB3}"/>
            </c:ext>
          </c:extLst>
        </c:ser>
        <c:dLbls>
          <c:showLegendKey val="0"/>
          <c:showVal val="0"/>
          <c:showCatName val="0"/>
          <c:showSerName val="0"/>
          <c:showPercent val="0"/>
          <c:showBubbleSize val="0"/>
          <c:showLeaderLines val="1"/>
        </c:dLbls>
        <c:firstSliceAng val="29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A50AB1-09FD-4BFC-A200-3B96B7D45A44}"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de-AT"/>
        </a:p>
      </dgm:t>
    </dgm:pt>
    <dgm:pt modelId="{9C293E25-BB6C-4DE3-85C1-7AE936508615}">
      <dgm:prSet phldrT="[Text]"/>
      <dgm:spPr/>
      <dgm:t>
        <a:bodyPr/>
        <a:lstStyle/>
        <a:p>
          <a:r>
            <a:rPr lang="en-US" b="1" dirty="0"/>
            <a:t>Arm’s length principle</a:t>
          </a:r>
          <a:endParaRPr lang="de-AT" b="1" dirty="0"/>
        </a:p>
      </dgm:t>
    </dgm:pt>
    <dgm:pt modelId="{88338B9D-F79A-4E6C-B72B-B605F0862EA5}" type="parTrans" cxnId="{BFCF1784-46D4-4A70-B3D4-4D971A3A0DFC}">
      <dgm:prSet/>
      <dgm:spPr/>
      <dgm:t>
        <a:bodyPr/>
        <a:lstStyle/>
        <a:p>
          <a:endParaRPr lang="de-AT"/>
        </a:p>
      </dgm:t>
    </dgm:pt>
    <dgm:pt modelId="{0E5C265B-5E11-4E9A-B0DA-28C4BB53AD8B}" type="sibTrans" cxnId="{BFCF1784-46D4-4A70-B3D4-4D971A3A0DFC}">
      <dgm:prSet/>
      <dgm:spPr/>
      <dgm:t>
        <a:bodyPr/>
        <a:lstStyle/>
        <a:p>
          <a:endParaRPr lang="de-AT"/>
        </a:p>
      </dgm:t>
    </dgm:pt>
    <dgm:pt modelId="{F8E9CE3B-4213-4E00-8132-B0244759988A}">
      <dgm:prSet phldrT="[Text]"/>
      <dgm:spPr/>
      <dgm:t>
        <a:bodyPr/>
        <a:lstStyle/>
        <a:p>
          <a:r>
            <a:rPr lang="en-US" b="1" dirty="0"/>
            <a:t>Formulary Apportionment</a:t>
          </a:r>
          <a:endParaRPr lang="de-AT" b="1" dirty="0"/>
        </a:p>
      </dgm:t>
    </dgm:pt>
    <dgm:pt modelId="{6155CB0A-8498-419B-8006-637A19AA2AC8}" type="parTrans" cxnId="{657FCA27-E0DE-4405-A24A-870FA346E5C9}">
      <dgm:prSet/>
      <dgm:spPr/>
      <dgm:t>
        <a:bodyPr/>
        <a:lstStyle/>
        <a:p>
          <a:endParaRPr lang="de-AT"/>
        </a:p>
      </dgm:t>
    </dgm:pt>
    <dgm:pt modelId="{56110131-438B-4F76-A4E8-F0DF298C9BEE}" type="sibTrans" cxnId="{657FCA27-E0DE-4405-A24A-870FA346E5C9}">
      <dgm:prSet/>
      <dgm:spPr/>
      <dgm:t>
        <a:bodyPr/>
        <a:lstStyle/>
        <a:p>
          <a:endParaRPr lang="de-AT"/>
        </a:p>
      </dgm:t>
    </dgm:pt>
    <dgm:pt modelId="{B17D3F54-79D5-41AB-8BEB-2744267C6711}" type="pres">
      <dgm:prSet presAssocID="{7AA50AB1-09FD-4BFC-A200-3B96B7D45A44}" presName="diagram" presStyleCnt="0">
        <dgm:presLayoutVars>
          <dgm:dir/>
          <dgm:resizeHandles val="exact"/>
        </dgm:presLayoutVars>
      </dgm:prSet>
      <dgm:spPr/>
    </dgm:pt>
    <dgm:pt modelId="{F1E5B5D5-B8E4-4478-B5B9-26B01071A360}" type="pres">
      <dgm:prSet presAssocID="{9C293E25-BB6C-4DE3-85C1-7AE936508615}" presName="arrow" presStyleLbl="node1" presStyleIdx="0" presStyleCnt="2">
        <dgm:presLayoutVars>
          <dgm:bulletEnabled val="1"/>
        </dgm:presLayoutVars>
      </dgm:prSet>
      <dgm:spPr/>
    </dgm:pt>
    <dgm:pt modelId="{F39E5A39-BDE5-44D4-888B-6C08334227B7}" type="pres">
      <dgm:prSet presAssocID="{F8E9CE3B-4213-4E00-8132-B0244759988A}" presName="arrow" presStyleLbl="node1" presStyleIdx="1" presStyleCnt="2">
        <dgm:presLayoutVars>
          <dgm:bulletEnabled val="1"/>
        </dgm:presLayoutVars>
      </dgm:prSet>
      <dgm:spPr/>
    </dgm:pt>
  </dgm:ptLst>
  <dgm:cxnLst>
    <dgm:cxn modelId="{657FCA27-E0DE-4405-A24A-870FA346E5C9}" srcId="{7AA50AB1-09FD-4BFC-A200-3B96B7D45A44}" destId="{F8E9CE3B-4213-4E00-8132-B0244759988A}" srcOrd="1" destOrd="0" parTransId="{6155CB0A-8498-419B-8006-637A19AA2AC8}" sibTransId="{56110131-438B-4F76-A4E8-F0DF298C9BEE}"/>
    <dgm:cxn modelId="{EC16AD2A-DB59-4C65-92BA-3C8FF547351F}" type="presOf" srcId="{9C293E25-BB6C-4DE3-85C1-7AE936508615}" destId="{F1E5B5D5-B8E4-4478-B5B9-26B01071A360}" srcOrd="0" destOrd="0" presId="urn:microsoft.com/office/officeart/2005/8/layout/arrow5"/>
    <dgm:cxn modelId="{BFCF1784-46D4-4A70-B3D4-4D971A3A0DFC}" srcId="{7AA50AB1-09FD-4BFC-A200-3B96B7D45A44}" destId="{9C293E25-BB6C-4DE3-85C1-7AE936508615}" srcOrd="0" destOrd="0" parTransId="{88338B9D-F79A-4E6C-B72B-B605F0862EA5}" sibTransId="{0E5C265B-5E11-4E9A-B0DA-28C4BB53AD8B}"/>
    <dgm:cxn modelId="{61BEFD8A-4968-4750-A5C4-58DB88DBFF3A}" type="presOf" srcId="{7AA50AB1-09FD-4BFC-A200-3B96B7D45A44}" destId="{B17D3F54-79D5-41AB-8BEB-2744267C6711}" srcOrd="0" destOrd="0" presId="urn:microsoft.com/office/officeart/2005/8/layout/arrow5"/>
    <dgm:cxn modelId="{A18A119B-FB18-493C-B392-B14C8A970605}" type="presOf" srcId="{F8E9CE3B-4213-4E00-8132-B0244759988A}" destId="{F39E5A39-BDE5-44D4-888B-6C08334227B7}" srcOrd="0" destOrd="0" presId="urn:microsoft.com/office/officeart/2005/8/layout/arrow5"/>
    <dgm:cxn modelId="{13C5A753-F0BD-4230-B5EA-11911D1D34E0}" type="presParOf" srcId="{B17D3F54-79D5-41AB-8BEB-2744267C6711}" destId="{F1E5B5D5-B8E4-4478-B5B9-26B01071A360}" srcOrd="0" destOrd="0" presId="urn:microsoft.com/office/officeart/2005/8/layout/arrow5"/>
    <dgm:cxn modelId="{AAC40613-2F8F-451B-BF6E-717E55204A34}" type="presParOf" srcId="{B17D3F54-79D5-41AB-8BEB-2744267C6711}" destId="{F39E5A39-BDE5-44D4-888B-6C08334227B7}"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E5B5D5-B8E4-4478-B5B9-26B01071A360}">
      <dsp:nvSpPr>
        <dsp:cNvPr id="0" name=""/>
        <dsp:cNvSpPr/>
      </dsp:nvSpPr>
      <dsp:spPr>
        <a:xfrm rot="16200000">
          <a:off x="1507" y="548134"/>
          <a:ext cx="3244750" cy="3244750"/>
        </a:xfrm>
        <a:prstGeom prst="downArrow">
          <a:avLst>
            <a:gd name="adj1" fmla="val 50000"/>
            <a:gd name="adj2" fmla="val 3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b="1" kern="1200" dirty="0"/>
            <a:t>Arm’s length principle</a:t>
          </a:r>
          <a:endParaRPr lang="de-AT" sz="2800" b="1" kern="1200" dirty="0"/>
        </a:p>
      </dsp:txBody>
      <dsp:txXfrm rot="5400000">
        <a:off x="1507" y="1359321"/>
        <a:ext cx="2676919" cy="1622375"/>
      </dsp:txXfrm>
    </dsp:sp>
    <dsp:sp modelId="{F39E5A39-BDE5-44D4-888B-6C08334227B7}">
      <dsp:nvSpPr>
        <dsp:cNvPr id="0" name=""/>
        <dsp:cNvSpPr/>
      </dsp:nvSpPr>
      <dsp:spPr>
        <a:xfrm rot="5400000">
          <a:off x="3459341" y="548134"/>
          <a:ext cx="3244750" cy="3244750"/>
        </a:xfrm>
        <a:prstGeom prst="downArrow">
          <a:avLst>
            <a:gd name="adj1" fmla="val 50000"/>
            <a:gd name="adj2" fmla="val 35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b="1" kern="1200" dirty="0"/>
            <a:t>Formulary Apportionment</a:t>
          </a:r>
          <a:endParaRPr lang="de-AT" sz="2800" b="1" kern="1200" dirty="0"/>
        </a:p>
      </dsp:txBody>
      <dsp:txXfrm rot="-5400000">
        <a:off x="4027172" y="1359322"/>
        <a:ext cx="2676919" cy="1622375"/>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820EAB14-AC14-4FF0-929F-606F11A3C847}" type="datetimeFigureOut">
              <a:rPr lang="en-US" smtClean="0"/>
              <a:pPr/>
              <a:t>1/17/20</a:t>
            </a:fld>
            <a:endParaRPr lang="en-US"/>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03EABBDD-B3BB-4171-9F74-1F91B8E47307}" type="slidenum">
              <a:rPr lang="en-US" smtClean="0"/>
              <a:pPr/>
              <a:t>‹#›</a:t>
            </a:fld>
            <a:endParaRPr lang="en-US"/>
          </a:p>
        </p:txBody>
      </p:sp>
    </p:spTree>
    <p:extLst>
      <p:ext uri="{BB962C8B-B14F-4D97-AF65-F5344CB8AC3E}">
        <p14:creationId xmlns:p14="http://schemas.microsoft.com/office/powerpoint/2010/main" val="4181911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r>
              <a:rPr lang="en-US"/>
              <a:t>April 2016</a:t>
            </a: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a:t>Prof T P Ostwal </a:t>
            </a: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r>
              <a:rPr lang="en-US"/>
              <a:t>April 2016</a:t>
            </a:r>
          </a:p>
        </p:txBody>
      </p:sp>
      <p:sp>
        <p:nvSpPr>
          <p:cNvPr id="5" name="Footer Placeholder 4"/>
          <p:cNvSpPr>
            <a:spLocks noGrp="1"/>
          </p:cNvSpPr>
          <p:nvPr>
            <p:ph type="ftr" sz="quarter" idx="11"/>
          </p:nvPr>
        </p:nvSpPr>
        <p:spPr/>
        <p:txBody>
          <a:bodyPr/>
          <a:lstStyle/>
          <a:p>
            <a:r>
              <a:rPr lang="en-US"/>
              <a:t>Prof T P Ostwal </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r>
              <a:rPr lang="en-US"/>
              <a:t>April 2016</a:t>
            </a:r>
          </a:p>
        </p:txBody>
      </p:sp>
      <p:sp>
        <p:nvSpPr>
          <p:cNvPr id="5" name="Footer Placeholder 4"/>
          <p:cNvSpPr>
            <a:spLocks noGrp="1"/>
          </p:cNvSpPr>
          <p:nvPr>
            <p:ph type="ftr" sz="quarter" idx="11"/>
          </p:nvPr>
        </p:nvSpPr>
        <p:spPr>
          <a:xfrm>
            <a:off x="457201" y="6248207"/>
            <a:ext cx="5573483" cy="365125"/>
          </a:xfrm>
        </p:spPr>
        <p:txBody>
          <a:bodyPr/>
          <a:lstStyle/>
          <a:p>
            <a:r>
              <a:rPr lang="en-US"/>
              <a:t>Prof T P Ostwal </a:t>
            </a: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mparison - two contents">
    <p:spTree>
      <p:nvGrpSpPr>
        <p:cNvPr id="1" name=""/>
        <p:cNvGrpSpPr/>
        <p:nvPr/>
      </p:nvGrpSpPr>
      <p:grpSpPr>
        <a:xfrm>
          <a:off x="0" y="0"/>
          <a:ext cx="0" cy="0"/>
          <a:chOff x="0" y="0"/>
          <a:chExt cx="0" cy="0"/>
        </a:xfrm>
      </p:grpSpPr>
      <p:sp>
        <p:nvSpPr>
          <p:cNvPr id="3" name="Inhaltsplatzhalter 2"/>
          <p:cNvSpPr>
            <a:spLocks noGrp="1"/>
          </p:cNvSpPr>
          <p:nvPr>
            <p:ph sz="half" idx="1" hasCustomPrompt="1"/>
          </p:nvPr>
        </p:nvSpPr>
        <p:spPr>
          <a:xfrm>
            <a:off x="462405" y="2323189"/>
            <a:ext cx="3960000" cy="3921401"/>
          </a:xfrm>
        </p:spPr>
        <p:txBody>
          <a:bodyPr>
            <a:normAutofit/>
          </a:bodyPr>
          <a:lstStyle>
            <a:lvl1pPr>
              <a:defRPr sz="1600"/>
            </a:lvl1pPr>
            <a:lvl2pPr>
              <a:defRPr sz="15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here to change the text</a:t>
            </a:r>
          </a:p>
          <a:p>
            <a:pPr lvl="1"/>
            <a:r>
              <a:rPr lang="en-GB" dirty="0"/>
              <a:t>Second level</a:t>
            </a:r>
          </a:p>
          <a:p>
            <a:pPr lvl="2"/>
            <a:r>
              <a:rPr lang="en-GB" dirty="0"/>
              <a:t>Third level</a:t>
            </a:r>
          </a:p>
        </p:txBody>
      </p:sp>
      <p:sp>
        <p:nvSpPr>
          <p:cNvPr id="4" name="Inhaltsplatzhalter 3"/>
          <p:cNvSpPr>
            <a:spLocks noGrp="1"/>
          </p:cNvSpPr>
          <p:nvPr>
            <p:ph sz="half" idx="2" hasCustomPrompt="1"/>
          </p:nvPr>
        </p:nvSpPr>
        <p:spPr>
          <a:xfrm>
            <a:off x="4715688" y="2323189"/>
            <a:ext cx="3960000" cy="3921401"/>
          </a:xfrm>
        </p:spPr>
        <p:txBody>
          <a:bodyPr>
            <a:normAutofit/>
          </a:bodyPr>
          <a:lstStyle>
            <a:lvl1pPr>
              <a:defRPr sz="1600"/>
            </a:lvl1pPr>
            <a:lvl2pPr>
              <a:defRPr sz="15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here to change the text</a:t>
            </a:r>
          </a:p>
          <a:p>
            <a:pPr lvl="1"/>
            <a:r>
              <a:rPr lang="en-GB" dirty="0"/>
              <a:t>Second level</a:t>
            </a:r>
          </a:p>
          <a:p>
            <a:pPr lvl="2"/>
            <a:r>
              <a:rPr lang="en-GB" dirty="0"/>
              <a:t>Third level</a:t>
            </a:r>
          </a:p>
        </p:txBody>
      </p:sp>
      <p:sp>
        <p:nvSpPr>
          <p:cNvPr id="8" name="Textplatzhalter 2"/>
          <p:cNvSpPr>
            <a:spLocks noGrp="1"/>
          </p:cNvSpPr>
          <p:nvPr>
            <p:ph type="body" idx="13" hasCustomPrompt="1"/>
          </p:nvPr>
        </p:nvSpPr>
        <p:spPr bwMode="gray">
          <a:xfrm>
            <a:off x="468315" y="1613536"/>
            <a:ext cx="3960811" cy="639763"/>
          </a:xfrm>
          <a:solidFill>
            <a:schemeClr val="accent1"/>
          </a:solidFill>
          <a:ln>
            <a:solidFill>
              <a:schemeClr val="accent1"/>
            </a:solidFill>
          </a:ln>
        </p:spPr>
        <p:style>
          <a:lnRef idx="2">
            <a:schemeClr val="accent3">
              <a:shade val="50000"/>
            </a:schemeClr>
          </a:lnRef>
          <a:fillRef idx="1">
            <a:schemeClr val="accent3"/>
          </a:fillRef>
          <a:effectRef idx="0">
            <a:schemeClr val="accent3"/>
          </a:effectRef>
          <a:fontRef idx="none"/>
        </p:style>
        <p:txBody>
          <a:bodyPr anchor="ctr" anchorCtr="0">
            <a:noAutofit/>
          </a:bodyPr>
          <a:lstStyle>
            <a:lvl1pPr marL="92066" indent="0">
              <a:buNone/>
              <a:tabLst/>
              <a:defRPr sz="1800" b="1" baseline="0">
                <a:solidFill>
                  <a:schemeClr val="bg1"/>
                </a:solidFill>
                <a:latin typeface="+mj-lt"/>
              </a:defRPr>
            </a:lvl1pPr>
            <a:lvl2pPr marL="457153" indent="0">
              <a:buNone/>
              <a:defRPr sz="2000" b="1"/>
            </a:lvl2pPr>
            <a:lvl3pPr marL="914306" indent="0">
              <a:buNone/>
              <a:defRPr sz="1800" b="1"/>
            </a:lvl3pPr>
            <a:lvl4pPr marL="1371460" indent="0">
              <a:buNone/>
              <a:defRPr sz="1600" b="1"/>
            </a:lvl4pPr>
            <a:lvl5pPr marL="1828613" indent="0">
              <a:buNone/>
              <a:defRPr sz="1600" b="1"/>
            </a:lvl5pPr>
            <a:lvl6pPr marL="2285767" indent="0">
              <a:buNone/>
              <a:defRPr sz="1600" b="1"/>
            </a:lvl6pPr>
            <a:lvl7pPr marL="2742920" indent="0">
              <a:buNone/>
              <a:defRPr sz="1600" b="1"/>
            </a:lvl7pPr>
            <a:lvl8pPr marL="3200073" indent="0">
              <a:buNone/>
              <a:defRPr sz="1600" b="1"/>
            </a:lvl8pPr>
            <a:lvl9pPr marL="3657227" indent="0">
              <a:buNone/>
              <a:defRPr sz="1600" b="1"/>
            </a:lvl9pPr>
          </a:lstStyle>
          <a:p>
            <a:pPr lvl="0"/>
            <a:r>
              <a:rPr lang="en-GB" dirty="0"/>
              <a:t>Subtitle 1</a:t>
            </a:r>
          </a:p>
        </p:txBody>
      </p:sp>
      <p:sp>
        <p:nvSpPr>
          <p:cNvPr id="2" name="Titel 1"/>
          <p:cNvSpPr>
            <a:spLocks noGrp="1"/>
          </p:cNvSpPr>
          <p:nvPr>
            <p:ph type="title" hasCustomPrompt="1"/>
          </p:nvPr>
        </p:nvSpPr>
        <p:spPr/>
        <p:txBody>
          <a:bodyPr/>
          <a:lstStyle>
            <a:lvl1pPr>
              <a:defRPr baseline="0"/>
            </a:lvl1pPr>
          </a:lstStyle>
          <a:p>
            <a:r>
              <a:rPr lang="de-DE" dirty="0"/>
              <a:t>Click </a:t>
            </a:r>
            <a:r>
              <a:rPr lang="de-DE" dirty="0" err="1"/>
              <a:t>to</a:t>
            </a:r>
            <a:r>
              <a:rPr lang="de-DE" dirty="0"/>
              <a:t> </a:t>
            </a:r>
            <a:r>
              <a:rPr lang="de-DE" dirty="0" err="1"/>
              <a:t>edit</a:t>
            </a:r>
            <a:r>
              <a:rPr lang="de-DE" dirty="0"/>
              <a:t> Master title style</a:t>
            </a:r>
            <a:endParaRPr lang="en-GB" dirty="0"/>
          </a:p>
        </p:txBody>
      </p:sp>
      <p:sp>
        <p:nvSpPr>
          <p:cNvPr id="14" name="Textplatzhalter 2"/>
          <p:cNvSpPr>
            <a:spLocks noGrp="1"/>
          </p:cNvSpPr>
          <p:nvPr>
            <p:ph type="body" idx="17" hasCustomPrompt="1"/>
          </p:nvPr>
        </p:nvSpPr>
        <p:spPr bwMode="gray">
          <a:xfrm>
            <a:off x="4727895" y="1613536"/>
            <a:ext cx="3960811" cy="639763"/>
          </a:xfrm>
          <a:solidFill>
            <a:schemeClr val="accent1"/>
          </a:solidFill>
          <a:ln>
            <a:solidFill>
              <a:schemeClr val="accent1"/>
            </a:solidFill>
          </a:ln>
        </p:spPr>
        <p:style>
          <a:lnRef idx="2">
            <a:schemeClr val="accent3">
              <a:shade val="50000"/>
            </a:schemeClr>
          </a:lnRef>
          <a:fillRef idx="1">
            <a:schemeClr val="accent3"/>
          </a:fillRef>
          <a:effectRef idx="0">
            <a:schemeClr val="accent3"/>
          </a:effectRef>
          <a:fontRef idx="none"/>
        </p:style>
        <p:txBody>
          <a:bodyPr anchor="ctr" anchorCtr="0">
            <a:noAutofit/>
          </a:bodyPr>
          <a:lstStyle>
            <a:lvl1pPr marL="92066" indent="0">
              <a:buNone/>
              <a:tabLst/>
              <a:defRPr sz="1800" b="1" baseline="0">
                <a:solidFill>
                  <a:schemeClr val="bg1"/>
                </a:solidFill>
                <a:latin typeface="+mj-lt"/>
              </a:defRPr>
            </a:lvl1pPr>
            <a:lvl2pPr marL="457153" indent="0">
              <a:buNone/>
              <a:defRPr sz="2000" b="1"/>
            </a:lvl2pPr>
            <a:lvl3pPr marL="914306" indent="0">
              <a:buNone/>
              <a:defRPr sz="1800" b="1"/>
            </a:lvl3pPr>
            <a:lvl4pPr marL="1371460" indent="0">
              <a:buNone/>
              <a:defRPr sz="1600" b="1"/>
            </a:lvl4pPr>
            <a:lvl5pPr marL="1828613" indent="0">
              <a:buNone/>
              <a:defRPr sz="1600" b="1"/>
            </a:lvl5pPr>
            <a:lvl6pPr marL="2285767" indent="0">
              <a:buNone/>
              <a:defRPr sz="1600" b="1"/>
            </a:lvl6pPr>
            <a:lvl7pPr marL="2742920" indent="0">
              <a:buNone/>
              <a:defRPr sz="1600" b="1"/>
            </a:lvl7pPr>
            <a:lvl8pPr marL="3200073" indent="0">
              <a:buNone/>
              <a:defRPr sz="1600" b="1"/>
            </a:lvl8pPr>
            <a:lvl9pPr marL="3657227" indent="0">
              <a:buNone/>
              <a:defRPr sz="1600" b="1"/>
            </a:lvl9pPr>
          </a:lstStyle>
          <a:p>
            <a:pPr lvl="0"/>
            <a:r>
              <a:rPr lang="en-GB" dirty="0"/>
              <a:t>Subtitle 2</a:t>
            </a:r>
          </a:p>
        </p:txBody>
      </p:sp>
      <p:sp>
        <p:nvSpPr>
          <p:cNvPr id="10" name="Foliennummernplatzhalter 9"/>
          <p:cNvSpPr>
            <a:spLocks noGrp="1"/>
          </p:cNvSpPr>
          <p:nvPr>
            <p:ph type="sldNum" sz="quarter" idx="4"/>
          </p:nvPr>
        </p:nvSpPr>
        <p:spPr>
          <a:xfrm>
            <a:off x="7124700" y="6355583"/>
            <a:ext cx="623783" cy="309702"/>
          </a:xfrm>
          <a:prstGeom prst="rect">
            <a:avLst/>
          </a:prstGeom>
        </p:spPr>
        <p:txBody>
          <a:bodyPr/>
          <a:lstStyle>
            <a:lvl1pPr>
              <a:defRPr sz="1050"/>
            </a:lvl1pPr>
          </a:lstStyle>
          <a:p>
            <a:fld id="{BE3DC40E-DBBE-4E2D-9EEC-FBF0DA0E9179}" type="slidenum">
              <a:rPr lang="en-GB" smtClean="0"/>
              <a:pPr/>
              <a:t>‹#›</a:t>
            </a:fld>
            <a:endParaRPr lang="en-GB" dirty="0"/>
          </a:p>
        </p:txBody>
      </p:sp>
    </p:spTree>
    <p:extLst>
      <p:ext uri="{BB962C8B-B14F-4D97-AF65-F5344CB8AC3E}">
        <p14:creationId xmlns:p14="http://schemas.microsoft.com/office/powerpoint/2010/main" val="404778360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r>
              <a:rPr lang="en-US"/>
              <a:t>April 2016</a:t>
            </a:r>
          </a:p>
        </p:txBody>
      </p:sp>
      <p:sp>
        <p:nvSpPr>
          <p:cNvPr id="5" name="Footer Placeholder 4"/>
          <p:cNvSpPr>
            <a:spLocks noGrp="1"/>
          </p:cNvSpPr>
          <p:nvPr>
            <p:ph type="ftr" sz="quarter" idx="11"/>
          </p:nvPr>
        </p:nvSpPr>
        <p:spPr/>
        <p:txBody>
          <a:bodyPr/>
          <a:lstStyle/>
          <a:p>
            <a:r>
              <a:rPr lang="en-US"/>
              <a:t>Prof T P Ostwal </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r>
              <a:rPr lang="en-US"/>
              <a:t>April 2016</a:t>
            </a: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r>
              <a:rPr lang="en-US"/>
              <a:t>Prof T P Ostwal </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r>
              <a:rPr lang="en-US"/>
              <a:t>April 2016</a:t>
            </a:r>
          </a:p>
        </p:txBody>
      </p:sp>
      <p:sp>
        <p:nvSpPr>
          <p:cNvPr id="10" name="Slide Number Placeholder 9"/>
          <p:cNvSpPr>
            <a:spLocks noGrp="1"/>
          </p:cNvSpPr>
          <p:nvPr>
            <p:ph type="sldNum" sz="quarter" idx="16"/>
          </p:nvPr>
        </p:nvSpPr>
        <p:spPr/>
        <p:txBody>
          <a:bodyPr rtlCol="0"/>
          <a:lstStyle/>
          <a:p>
            <a:fld id="{B6F15528-21DE-4FAA-801E-634DDDAF4B2B}" type="slidenum">
              <a:rPr lang="en-US" smtClean="0"/>
              <a:pPr/>
              <a:t>‹#›</a:t>
            </a:fld>
            <a:endParaRPr lang="en-US"/>
          </a:p>
        </p:txBody>
      </p:sp>
      <p:sp>
        <p:nvSpPr>
          <p:cNvPr id="12" name="Footer Placeholder 11"/>
          <p:cNvSpPr>
            <a:spLocks noGrp="1"/>
          </p:cNvSpPr>
          <p:nvPr>
            <p:ph type="ftr" sz="quarter" idx="17"/>
          </p:nvPr>
        </p:nvSpPr>
        <p:spPr/>
        <p:txBody>
          <a:bodyPr rtlCol="0"/>
          <a:lstStyle/>
          <a:p>
            <a:r>
              <a:rPr lang="en-US"/>
              <a:t>Prof T P Ostwal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r>
              <a:rPr lang="en-US"/>
              <a:t>April 2016</a:t>
            </a:r>
          </a:p>
        </p:txBody>
      </p:sp>
      <p:sp>
        <p:nvSpPr>
          <p:cNvPr id="12" name="Slide Number Placeholder 11"/>
          <p:cNvSpPr>
            <a:spLocks noGrp="1"/>
          </p:cNvSpPr>
          <p:nvPr>
            <p:ph type="sldNum" sz="quarter" idx="16"/>
          </p:nvPr>
        </p:nvSpPr>
        <p:spPr/>
        <p:txBody>
          <a:bodyPr rtlCol="0"/>
          <a:lstStyle/>
          <a:p>
            <a:fld id="{B6F15528-21DE-4FAA-801E-634DDDAF4B2B}" type="slidenum">
              <a:rPr lang="en-US" smtClean="0"/>
              <a:pPr/>
              <a:t>‹#›</a:t>
            </a:fld>
            <a:endParaRPr lang="en-US"/>
          </a:p>
        </p:txBody>
      </p:sp>
      <p:sp>
        <p:nvSpPr>
          <p:cNvPr id="14" name="Footer Placeholder 13"/>
          <p:cNvSpPr>
            <a:spLocks noGrp="1"/>
          </p:cNvSpPr>
          <p:nvPr>
            <p:ph type="ftr" sz="quarter" idx="17"/>
          </p:nvPr>
        </p:nvSpPr>
        <p:spPr/>
        <p:txBody>
          <a:bodyPr rtlCol="0"/>
          <a:lstStyle/>
          <a:p>
            <a:r>
              <a:rPr lang="en-US"/>
              <a:t>Prof T P Ostwal </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r>
              <a:rPr lang="en-US"/>
              <a:t>April 2016</a:t>
            </a:r>
          </a:p>
        </p:txBody>
      </p:sp>
      <p:sp>
        <p:nvSpPr>
          <p:cNvPr id="4" name="Footer Placeholder 3"/>
          <p:cNvSpPr>
            <a:spLocks noGrp="1"/>
          </p:cNvSpPr>
          <p:nvPr>
            <p:ph type="ftr" sz="quarter" idx="11"/>
          </p:nvPr>
        </p:nvSpPr>
        <p:spPr/>
        <p:txBody>
          <a:bodyPr/>
          <a:lstStyle/>
          <a:p>
            <a:r>
              <a:rPr lang="en-US"/>
              <a:t>Prof T P Ostwal </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April 2016</a:t>
            </a:r>
          </a:p>
        </p:txBody>
      </p:sp>
      <p:sp>
        <p:nvSpPr>
          <p:cNvPr id="3" name="Footer Placeholder 2"/>
          <p:cNvSpPr>
            <a:spLocks noGrp="1"/>
          </p:cNvSpPr>
          <p:nvPr>
            <p:ph type="ftr" sz="quarter" idx="11"/>
          </p:nvPr>
        </p:nvSpPr>
        <p:spPr/>
        <p:txBody>
          <a:bodyPr/>
          <a:lstStyle/>
          <a:p>
            <a:r>
              <a:rPr lang="en-US"/>
              <a:t>Prof T P Ostwal </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r>
              <a:rPr lang="en-US"/>
              <a:t>April 2016</a:t>
            </a:r>
          </a:p>
        </p:txBody>
      </p:sp>
      <p:sp>
        <p:nvSpPr>
          <p:cNvPr id="6" name="Footer Placeholder 5"/>
          <p:cNvSpPr>
            <a:spLocks noGrp="1"/>
          </p:cNvSpPr>
          <p:nvPr>
            <p:ph type="ftr" sz="quarter" idx="11"/>
          </p:nvPr>
        </p:nvSpPr>
        <p:spPr/>
        <p:txBody>
          <a:bodyPr/>
          <a:lstStyle/>
          <a:p>
            <a:r>
              <a:rPr lang="en-US"/>
              <a:t>Prof T P Ostwal </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r>
              <a:rPr lang="en-US"/>
              <a:t>April 2016</a:t>
            </a:r>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a:t>Prof T P Ostwal </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r>
              <a:rPr lang="en-US"/>
              <a:t>April 2016</a:t>
            </a: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US"/>
              <a:t>Prof T P Ostwal </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www.businessdictionary.com/definition/value-creation.html"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s://www.oecd.org/tax/beps/beps-actions/action8-10/"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600200"/>
            <a:ext cx="8534400" cy="762000"/>
          </a:xfrm>
        </p:spPr>
        <p:txBody>
          <a:bodyPr>
            <a:noAutofit/>
          </a:bodyPr>
          <a:lstStyle/>
          <a:p>
            <a:pPr algn="ctr"/>
            <a:r>
              <a:rPr lang="en-IN" sz="3200" b="1" dirty="0">
                <a:solidFill>
                  <a:srgbClr val="FFFF00"/>
                </a:solidFill>
                <a:latin typeface="Times New Roman" pitchFamily="18" charset="0"/>
                <a:cs typeface="Times New Roman" pitchFamily="18" charset="0"/>
              </a:rPr>
              <a:t>From Arm’s length to value creation to markets </a:t>
            </a:r>
            <a:br>
              <a:rPr lang="en-IN" sz="3200" b="1" dirty="0">
                <a:solidFill>
                  <a:srgbClr val="FFFF00"/>
                </a:solidFill>
                <a:latin typeface="Times New Roman" pitchFamily="18" charset="0"/>
                <a:cs typeface="Times New Roman" pitchFamily="18" charset="0"/>
              </a:rPr>
            </a:br>
            <a:r>
              <a:rPr lang="en-IN" sz="3200" b="1" dirty="0">
                <a:solidFill>
                  <a:srgbClr val="FFFF00"/>
                </a:solidFill>
                <a:latin typeface="Times New Roman" pitchFamily="18" charset="0"/>
                <a:cs typeface="Times New Roman" pitchFamily="18" charset="0"/>
              </a:rPr>
              <a:t>vs </a:t>
            </a:r>
            <a:br>
              <a:rPr lang="en-IN" sz="3200" b="1" dirty="0">
                <a:solidFill>
                  <a:srgbClr val="FFFF00"/>
                </a:solidFill>
                <a:latin typeface="Times New Roman" pitchFamily="18" charset="0"/>
                <a:cs typeface="Times New Roman" pitchFamily="18" charset="0"/>
              </a:rPr>
            </a:br>
            <a:r>
              <a:rPr lang="en-IN" sz="3200" b="1" dirty="0">
                <a:solidFill>
                  <a:srgbClr val="FFFF00"/>
                </a:solidFill>
                <a:latin typeface="Times New Roman" pitchFamily="18" charset="0"/>
                <a:cs typeface="Times New Roman" pitchFamily="18" charset="0"/>
              </a:rPr>
              <a:t>formulary Apportionment</a:t>
            </a:r>
            <a:endParaRPr lang="en-US" sz="3200" b="1" dirty="0">
              <a:solidFill>
                <a:srgbClr val="FFFF00"/>
              </a:solidFill>
              <a:latin typeface="Times New Roman" pitchFamily="18" charset="0"/>
              <a:cs typeface="Times New Roman" pitchFamily="18" charset="0"/>
            </a:endParaRPr>
          </a:p>
        </p:txBody>
      </p:sp>
      <p:sp>
        <p:nvSpPr>
          <p:cNvPr id="4" name="Title 1"/>
          <p:cNvSpPr>
            <a:spLocks noGrp="1"/>
          </p:cNvSpPr>
          <p:nvPr>
            <p:ph type="subTitle" idx="1"/>
          </p:nvPr>
        </p:nvSpPr>
        <p:spPr/>
        <p:txBody>
          <a:bodyPr>
            <a:normAutofit fontScale="97500"/>
          </a:bodyPr>
          <a:lstStyle/>
          <a:p>
            <a:r>
              <a:rPr lang="en-US" b="1">
                <a:latin typeface="Times New Roman" pitchFamily="18" charset="0"/>
                <a:cs typeface="Times New Roman" pitchFamily="18" charset="0"/>
              </a:rPr>
              <a:t> </a:t>
            </a:r>
            <a:endParaRPr lang="en-US" b="1" dirty="0">
              <a:latin typeface="Times New Roman" pitchFamily="18" charset="0"/>
              <a:cs typeface="Times New Roman" pitchFamily="18" charset="0"/>
            </a:endParaRPr>
          </a:p>
        </p:txBody>
      </p:sp>
      <p:sp>
        <p:nvSpPr>
          <p:cNvPr id="5" name="TextBox 4"/>
          <p:cNvSpPr txBox="1"/>
          <p:nvPr/>
        </p:nvSpPr>
        <p:spPr>
          <a:xfrm>
            <a:off x="5105400" y="6065520"/>
            <a:ext cx="3971925" cy="646331"/>
          </a:xfrm>
          <a:prstGeom prst="rect">
            <a:avLst/>
          </a:prstGeom>
          <a:noFill/>
        </p:spPr>
        <p:txBody>
          <a:bodyPr wrap="square" rtlCol="0">
            <a:spAutoFit/>
          </a:bodyPr>
          <a:lstStyle/>
          <a:p>
            <a:pPr algn="r"/>
            <a:r>
              <a:rPr lang="en-US" b="1" dirty="0">
                <a:latin typeface="Perpetua" pitchFamily="18" charset="0"/>
              </a:rPr>
              <a:t>CA T. P. Ostwal</a:t>
            </a:r>
          </a:p>
          <a:p>
            <a:pPr algn="r"/>
            <a:r>
              <a:rPr lang="en-US" b="1" dirty="0">
                <a:latin typeface="Perpetua" pitchFamily="18" charset="0"/>
              </a:rPr>
              <a:t>Friday, 24</a:t>
            </a:r>
            <a:r>
              <a:rPr lang="en-US" b="1" baseline="30000" dirty="0">
                <a:latin typeface="Perpetua" pitchFamily="18" charset="0"/>
              </a:rPr>
              <a:t>th</a:t>
            </a:r>
            <a:r>
              <a:rPr lang="en-US" b="1" dirty="0">
                <a:latin typeface="Perpetua" pitchFamily="18" charset="0"/>
              </a:rPr>
              <a:t> January, 2020</a:t>
            </a:r>
          </a:p>
        </p:txBody>
      </p:sp>
      <p:sp>
        <p:nvSpPr>
          <p:cNvPr id="6" name="Rectangle 5"/>
          <p:cNvSpPr/>
          <p:nvPr/>
        </p:nvSpPr>
        <p:spPr>
          <a:xfrm>
            <a:off x="152400" y="2564340"/>
            <a:ext cx="8686800" cy="1384995"/>
          </a:xfrm>
          <a:prstGeom prst="rect">
            <a:avLst/>
          </a:prstGeom>
        </p:spPr>
        <p:txBody>
          <a:bodyPr wrap="square">
            <a:spAutoFit/>
          </a:bodyPr>
          <a:lstStyle/>
          <a:p>
            <a:pPr algn="ctr"/>
            <a:r>
              <a:rPr lang="en-US" sz="2400" b="1" dirty="0">
                <a:latin typeface="Times New Roman" pitchFamily="18" charset="0"/>
                <a:cs typeface="Times New Roman" pitchFamily="18" charset="0"/>
              </a:rPr>
              <a:t>NATIONAL CONFERENCE </a:t>
            </a:r>
          </a:p>
          <a:p>
            <a:pPr algn="ctr"/>
            <a:r>
              <a:rPr lang="en-US" sz="2400" b="1" dirty="0">
                <a:latin typeface="Times New Roman" pitchFamily="18" charset="0"/>
                <a:cs typeface="Times New Roman" pitchFamily="18" charset="0"/>
              </a:rPr>
              <a:t>ON INTERNATIONA TAXATION</a:t>
            </a:r>
          </a:p>
          <a:p>
            <a:pPr algn="ctr"/>
            <a:endParaRPr lang="en-US" b="1" dirty="0">
              <a:latin typeface="Times New Roman" pitchFamily="18" charset="0"/>
              <a:cs typeface="Times New Roman" pitchFamily="18" charset="0"/>
            </a:endParaRPr>
          </a:p>
          <a:p>
            <a:pPr algn="ctr"/>
            <a:r>
              <a:rPr lang="en-US" b="1" dirty="0">
                <a:latin typeface="Times New Roman" pitchFamily="18" charset="0"/>
                <a:cs typeface="Times New Roman" pitchFamily="18" charset="0"/>
              </a:rPr>
              <a:t>THE   INSTITUTE   OF   CHARTERED   ACCOUNTANTS   OF   INDIA</a:t>
            </a:r>
          </a:p>
        </p:txBody>
      </p:sp>
      <p:pic>
        <p:nvPicPr>
          <p:cNvPr id="7" name="Picture 2" descr="http://jalgaon-icai.org/Images/ICAILog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0280" y="4114800"/>
            <a:ext cx="1693720" cy="17023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8A348-AAE4-4E40-86B4-2F04AA8CF9CB}"/>
              </a:ext>
            </a:extLst>
          </p:cNvPr>
          <p:cNvSpPr>
            <a:spLocks noGrp="1"/>
          </p:cNvSpPr>
          <p:nvPr>
            <p:ph type="title"/>
          </p:nvPr>
        </p:nvSpPr>
        <p:spPr/>
        <p:txBody>
          <a:bodyPr/>
          <a:lstStyle/>
          <a:p>
            <a:r>
              <a:rPr lang="en-US" b="1" dirty="0"/>
              <a:t>TP &amp; Profit Attribution</a:t>
            </a:r>
            <a:endParaRPr lang="en-IN" b="1" dirty="0"/>
          </a:p>
        </p:txBody>
      </p:sp>
      <p:sp>
        <p:nvSpPr>
          <p:cNvPr id="3" name="Slide Number Placeholder 2">
            <a:extLst>
              <a:ext uri="{FF2B5EF4-FFF2-40B4-BE49-F238E27FC236}">
                <a16:creationId xmlns:a16="http://schemas.microsoft.com/office/drawing/2014/main" id="{E6DD90C2-DE3C-4086-86C3-E5BF881F65F4}"/>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10</a:t>
            </a:fld>
            <a:endParaRPr lang="en-US"/>
          </a:p>
        </p:txBody>
      </p:sp>
      <p:sp>
        <p:nvSpPr>
          <p:cNvPr id="4" name="TextBox 3">
            <a:extLst>
              <a:ext uri="{FF2B5EF4-FFF2-40B4-BE49-F238E27FC236}">
                <a16:creationId xmlns:a16="http://schemas.microsoft.com/office/drawing/2014/main" id="{304E14F4-6554-4F34-813B-2FB4E8C420E2}"/>
              </a:ext>
            </a:extLst>
          </p:cNvPr>
          <p:cNvSpPr txBox="1"/>
          <p:nvPr/>
        </p:nvSpPr>
        <p:spPr>
          <a:xfrm>
            <a:off x="609600" y="1676400"/>
            <a:ext cx="8001000" cy="4401205"/>
          </a:xfrm>
          <a:prstGeom prst="rect">
            <a:avLst/>
          </a:prstGeom>
          <a:noFill/>
        </p:spPr>
        <p:txBody>
          <a:bodyPr wrap="square" rtlCol="0">
            <a:spAutoFit/>
          </a:bodyPr>
          <a:lstStyle/>
          <a:p>
            <a:pPr marL="342900" indent="-342900" algn="just">
              <a:spcBef>
                <a:spcPts val="400"/>
              </a:spcBef>
              <a:spcAft>
                <a:spcPts val="800"/>
              </a:spcAft>
              <a:buClr>
                <a:schemeClr val="accent2"/>
              </a:buClr>
              <a:buSzPct val="80000"/>
              <a:buFont typeface="Wingdings" panose="05000000000000000000" pitchFamily="2" charset="2"/>
              <a:buChar char="v"/>
            </a:pPr>
            <a:r>
              <a:rPr lang="en-US" sz="2000" dirty="0"/>
              <a:t>Nexus = Who can Tax vs TP = How much to Tax</a:t>
            </a:r>
            <a:endParaRPr lang="en-IN" sz="2000" dirty="0"/>
          </a:p>
          <a:p>
            <a:pPr marL="800100" lvl="1" indent="-342900" algn="just">
              <a:spcBef>
                <a:spcPts val="400"/>
              </a:spcBef>
              <a:spcAft>
                <a:spcPts val="800"/>
              </a:spcAft>
              <a:buClr>
                <a:schemeClr val="accent1">
                  <a:lumMod val="75000"/>
                </a:schemeClr>
              </a:buClr>
              <a:buSzPct val="80000"/>
              <a:buFont typeface="Wingdings" panose="05000000000000000000" pitchFamily="2" charset="2"/>
              <a:buChar char="§"/>
            </a:pPr>
            <a:r>
              <a:rPr lang="en-US" sz="2000" dirty="0"/>
              <a:t>Apportionment vs Valuation</a:t>
            </a:r>
            <a:endParaRPr lang="en-IN" sz="2000" dirty="0"/>
          </a:p>
          <a:p>
            <a:pPr marL="800100" lvl="1" indent="-342900" algn="just">
              <a:spcBef>
                <a:spcPts val="400"/>
              </a:spcBef>
              <a:spcAft>
                <a:spcPts val="800"/>
              </a:spcAft>
              <a:buClr>
                <a:schemeClr val="accent1">
                  <a:lumMod val="75000"/>
                </a:schemeClr>
              </a:buClr>
              <a:buSzPct val="80000"/>
              <a:buFont typeface="Wingdings" panose="05000000000000000000" pitchFamily="2" charset="2"/>
              <a:buChar char="§"/>
            </a:pPr>
            <a:r>
              <a:rPr lang="en-US" sz="2000" dirty="0"/>
              <a:t>Arm’s Length Principle as an objective valuation method</a:t>
            </a:r>
            <a:endParaRPr lang="en-IN" sz="2000" dirty="0"/>
          </a:p>
          <a:p>
            <a:pPr marL="800100" lvl="1" indent="-342900" algn="just">
              <a:spcBef>
                <a:spcPts val="400"/>
              </a:spcBef>
              <a:spcAft>
                <a:spcPts val="800"/>
              </a:spcAft>
              <a:buClr>
                <a:schemeClr val="accent1">
                  <a:lumMod val="75000"/>
                </a:schemeClr>
              </a:buClr>
              <a:buSzPct val="80000"/>
              <a:buFont typeface="Wingdings" panose="05000000000000000000" pitchFamily="2" charset="2"/>
              <a:buChar char="§"/>
            </a:pPr>
            <a:r>
              <a:rPr lang="en-US" sz="2000" dirty="0"/>
              <a:t>Commensurate with income, fair market value</a:t>
            </a:r>
          </a:p>
          <a:p>
            <a:pPr marL="342900" indent="-342900" algn="just">
              <a:spcBef>
                <a:spcPts val="400"/>
              </a:spcBef>
              <a:spcAft>
                <a:spcPts val="800"/>
              </a:spcAft>
              <a:buClr>
                <a:schemeClr val="accent2"/>
              </a:buClr>
              <a:buSzPct val="80000"/>
              <a:buFont typeface="Wingdings" panose="05000000000000000000" pitchFamily="2" charset="2"/>
              <a:buChar char="v"/>
            </a:pPr>
            <a:r>
              <a:rPr lang="en-US" sz="2000" dirty="0"/>
              <a:t>TP applies to transactions between related parties – irrespective of nexus</a:t>
            </a:r>
          </a:p>
          <a:p>
            <a:pPr marL="342900" indent="-342900" algn="just">
              <a:spcBef>
                <a:spcPts val="400"/>
              </a:spcBef>
              <a:spcAft>
                <a:spcPts val="800"/>
              </a:spcAft>
              <a:buClr>
                <a:schemeClr val="accent2"/>
              </a:buClr>
              <a:buSzPct val="80000"/>
              <a:buFont typeface="Wingdings" panose="05000000000000000000" pitchFamily="2" charset="2"/>
              <a:buChar char="v"/>
            </a:pPr>
            <a:r>
              <a:rPr lang="en-US" sz="2000" dirty="0"/>
              <a:t>Apportionment question arises after nexus has been established – even if apportionment rules are rationalized, they would become effective &amp; robust </a:t>
            </a:r>
            <a:r>
              <a:rPr lang="en-US" sz="2000" b="1" dirty="0">
                <a:solidFill>
                  <a:srgbClr val="FF0000"/>
                </a:solidFill>
              </a:rPr>
              <a:t>only after nexus rules are modernized &amp; upgraded</a:t>
            </a:r>
          </a:p>
          <a:p>
            <a:pPr marL="342900" indent="-342900" algn="just">
              <a:spcBef>
                <a:spcPts val="400"/>
              </a:spcBef>
              <a:spcAft>
                <a:spcPts val="800"/>
              </a:spcAft>
              <a:buClr>
                <a:schemeClr val="accent2"/>
              </a:buClr>
              <a:buSzPct val="80000"/>
              <a:buFont typeface="Wingdings" panose="05000000000000000000" pitchFamily="2" charset="2"/>
              <a:buChar char="v"/>
            </a:pPr>
            <a:r>
              <a:rPr lang="en-US" sz="2000" dirty="0"/>
              <a:t>Concepts are linked by common objective: ALP, Value Creation, FAR, FARM and Formulary Apportionment all seek to prevent BEPS &amp; ensure that “fair share” of tax is paid by the correct party to the correct country</a:t>
            </a:r>
            <a:endParaRPr lang="en-IN" sz="2000" dirty="0"/>
          </a:p>
        </p:txBody>
      </p:sp>
    </p:spTree>
    <p:extLst>
      <p:ext uri="{BB962C8B-B14F-4D97-AF65-F5344CB8AC3E}">
        <p14:creationId xmlns:p14="http://schemas.microsoft.com/office/powerpoint/2010/main" val="463517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8A348-AAE4-4E40-86B4-2F04AA8CF9CB}"/>
              </a:ext>
            </a:extLst>
          </p:cNvPr>
          <p:cNvSpPr>
            <a:spLocks noGrp="1"/>
          </p:cNvSpPr>
          <p:nvPr>
            <p:ph type="title"/>
          </p:nvPr>
        </p:nvSpPr>
        <p:spPr/>
        <p:txBody>
          <a:bodyPr>
            <a:noAutofit/>
          </a:bodyPr>
          <a:lstStyle/>
          <a:p>
            <a:pPr algn="just"/>
            <a:r>
              <a:rPr lang="en-US" sz="3600" b="1" dirty="0"/>
              <a:t>Approaches to Profit Attribution</a:t>
            </a:r>
            <a:endParaRPr lang="en-IN" sz="3600" b="1" dirty="0"/>
          </a:p>
        </p:txBody>
      </p:sp>
      <p:sp>
        <p:nvSpPr>
          <p:cNvPr id="3" name="Slide Number Placeholder 2">
            <a:extLst>
              <a:ext uri="{FF2B5EF4-FFF2-40B4-BE49-F238E27FC236}">
                <a16:creationId xmlns:a16="http://schemas.microsoft.com/office/drawing/2014/main" id="{E6DD90C2-DE3C-4086-86C3-E5BF881F65F4}"/>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11</a:t>
            </a:fld>
            <a:endParaRPr lang="en-US"/>
          </a:p>
        </p:txBody>
      </p:sp>
      <p:sp>
        <p:nvSpPr>
          <p:cNvPr id="4" name="TextBox 3">
            <a:extLst>
              <a:ext uri="{FF2B5EF4-FFF2-40B4-BE49-F238E27FC236}">
                <a16:creationId xmlns:a16="http://schemas.microsoft.com/office/drawing/2014/main" id="{304E14F4-6554-4F34-813B-2FB4E8C420E2}"/>
              </a:ext>
            </a:extLst>
          </p:cNvPr>
          <p:cNvSpPr txBox="1"/>
          <p:nvPr/>
        </p:nvSpPr>
        <p:spPr>
          <a:xfrm>
            <a:off x="609600" y="1676400"/>
            <a:ext cx="8001000" cy="5052665"/>
          </a:xfrm>
          <a:prstGeom prst="rect">
            <a:avLst/>
          </a:prstGeom>
          <a:noFill/>
        </p:spPr>
        <p:txBody>
          <a:bodyPr wrap="square" rtlCol="0">
            <a:spAutoFit/>
          </a:bodyPr>
          <a:lstStyle/>
          <a:p>
            <a:pPr marL="342900" indent="-342900" algn="just">
              <a:spcBef>
                <a:spcPts val="200"/>
              </a:spcBef>
              <a:spcAft>
                <a:spcPts val="200"/>
              </a:spcAft>
              <a:buClr>
                <a:schemeClr val="accent2"/>
              </a:buClr>
              <a:buSzPct val="80000"/>
              <a:buFont typeface="Wingdings" panose="05000000000000000000" pitchFamily="2" charset="2"/>
              <a:buChar char="v"/>
            </a:pPr>
            <a:r>
              <a:rPr lang="en-IN" sz="2100" dirty="0"/>
              <a:t>Two major approaches are considered:</a:t>
            </a:r>
          </a:p>
          <a:p>
            <a:pPr marL="633413" indent="-342900" algn="just">
              <a:spcBef>
                <a:spcPts val="200"/>
              </a:spcBef>
              <a:spcAft>
                <a:spcPts val="200"/>
              </a:spcAft>
              <a:buClr>
                <a:schemeClr val="accent1">
                  <a:lumMod val="75000"/>
                </a:schemeClr>
              </a:buClr>
              <a:buSzPct val="80000"/>
              <a:buFont typeface="Wingdings" panose="05000000000000000000" pitchFamily="2" charset="2"/>
              <a:buChar char="§"/>
            </a:pPr>
            <a:r>
              <a:rPr lang="en-IN" sz="2100" dirty="0"/>
              <a:t>Formulary Apportionment – </a:t>
            </a:r>
            <a:r>
              <a:rPr lang="en-IN" sz="2000" dirty="0"/>
              <a:t>apportioning profits proportionately based on global sales and FAR factors</a:t>
            </a:r>
            <a:endParaRPr lang="en-IN" sz="2100" dirty="0"/>
          </a:p>
          <a:p>
            <a:pPr marL="633413" indent="-342900" algn="just">
              <a:spcBef>
                <a:spcPts val="200"/>
              </a:spcBef>
              <a:spcAft>
                <a:spcPts val="200"/>
              </a:spcAft>
              <a:buClr>
                <a:schemeClr val="accent1">
                  <a:lumMod val="75000"/>
                </a:schemeClr>
              </a:buClr>
              <a:buSzPct val="80000"/>
              <a:buFont typeface="Wingdings" panose="05000000000000000000" pitchFamily="2" charset="2"/>
              <a:buChar char="§"/>
            </a:pPr>
            <a:r>
              <a:rPr lang="en-IN" sz="2100" dirty="0"/>
              <a:t>Fractional Apportionment – </a:t>
            </a:r>
            <a:r>
              <a:rPr lang="en-IN" sz="2000" dirty="0"/>
              <a:t>apportioning profits proportionately based on jurisdiction-centric sales and FAR factors</a:t>
            </a:r>
            <a:endParaRPr lang="en-IN" sz="2100" dirty="0"/>
          </a:p>
          <a:p>
            <a:pPr marL="342900" indent="-342900" algn="just">
              <a:spcBef>
                <a:spcPts val="800"/>
              </a:spcBef>
              <a:spcAft>
                <a:spcPts val="800"/>
              </a:spcAft>
              <a:buClr>
                <a:schemeClr val="accent2"/>
              </a:buClr>
              <a:buSzPct val="80000"/>
              <a:buFont typeface="Wingdings" panose="05000000000000000000" pitchFamily="2" charset="2"/>
              <a:buChar char="v"/>
            </a:pPr>
            <a:r>
              <a:rPr lang="en-US" sz="2100" dirty="0"/>
              <a:t>Formulary Apportionment can work only when it is implemented globally in a standardized manner across jurisdictions</a:t>
            </a:r>
          </a:p>
          <a:p>
            <a:pPr marL="342900" indent="-342900" algn="just">
              <a:spcBef>
                <a:spcPts val="800"/>
              </a:spcBef>
              <a:spcAft>
                <a:spcPts val="800"/>
              </a:spcAft>
              <a:buClr>
                <a:schemeClr val="accent2"/>
              </a:buClr>
              <a:buSzPct val="80000"/>
              <a:buFont typeface="Wingdings" panose="05000000000000000000" pitchFamily="2" charset="2"/>
              <a:buChar char="v"/>
            </a:pPr>
            <a:r>
              <a:rPr lang="en-US" sz="2100" dirty="0"/>
              <a:t>Fractional Apportionment (chosen by India in its draft revised rules on apportionment and used widely by US in its Domestic TP) considers only data pertaining to the particular jurisdiction to ensure that profits reported there are appropriate – not concerned with under-reporting/ over-reporting in other jurisdictions. Easier to implement, but may lead to double taxation (unless other country(</a:t>
            </a:r>
            <a:r>
              <a:rPr lang="en-US" sz="2100" dirty="0" err="1"/>
              <a:t>ies</a:t>
            </a:r>
            <a:r>
              <a:rPr lang="en-US" sz="2100" dirty="0"/>
              <a:t>) accept the apportionment)</a:t>
            </a:r>
          </a:p>
        </p:txBody>
      </p:sp>
    </p:spTree>
    <p:extLst>
      <p:ext uri="{BB962C8B-B14F-4D97-AF65-F5344CB8AC3E}">
        <p14:creationId xmlns:p14="http://schemas.microsoft.com/office/powerpoint/2010/main" val="4130882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How would formulary apportionment work?</a:t>
            </a:r>
          </a:p>
        </p:txBody>
      </p:sp>
      <p:sp>
        <p:nvSpPr>
          <p:cNvPr id="4" name="Slide Number Placeholder 2">
            <a:extLst>
              <a:ext uri="{FF2B5EF4-FFF2-40B4-BE49-F238E27FC236}">
                <a16:creationId xmlns:a16="http://schemas.microsoft.com/office/drawing/2014/main" id="{9079BF0F-1133-47E2-AEB3-30415910E42F}"/>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12</a:t>
            </a:fld>
            <a:endParaRPr lang="en-US"/>
          </a:p>
        </p:txBody>
      </p:sp>
      <p:sp>
        <p:nvSpPr>
          <p:cNvPr id="3" name="Content Placeholder 2"/>
          <p:cNvSpPr>
            <a:spLocks noGrp="1"/>
          </p:cNvSpPr>
          <p:nvPr>
            <p:ph sz="quarter" idx="1"/>
          </p:nvPr>
        </p:nvSpPr>
        <p:spPr/>
        <p:txBody>
          <a:bodyPr>
            <a:normAutofit/>
          </a:bodyPr>
          <a:lstStyle/>
          <a:p>
            <a:pPr algn="just"/>
            <a:r>
              <a:rPr lang="en-US" sz="2000" dirty="0"/>
              <a:t>Under the current global system, multinational firms determine their profits separately in each tax jurisdiction in which they operate. </a:t>
            </a:r>
          </a:p>
          <a:p>
            <a:pPr algn="just"/>
            <a:endParaRPr lang="en-US" sz="2000" dirty="0"/>
          </a:p>
          <a:p>
            <a:pPr algn="just"/>
            <a:r>
              <a:rPr lang="en-US" sz="2000" dirty="0"/>
              <a:t>An alternative system would allocate a firm’s worldwide income across countries using a formula based on some combination of its sales, assets, and payroll in each jurisdiction.</a:t>
            </a:r>
          </a:p>
          <a:p>
            <a:pPr marL="0" indent="0" algn="just">
              <a:buNone/>
            </a:pPr>
            <a:endParaRPr lang="en-US" sz="2000" dirty="0"/>
          </a:p>
          <a:p>
            <a:pPr algn="just"/>
            <a:r>
              <a:rPr lang="en-US" sz="2000" dirty="0"/>
              <a:t>An alternative formula would base a corporation’s taxes only on the fraction of its worldwide sales destined for domestic consumers, a so-called </a:t>
            </a:r>
            <a:r>
              <a:rPr lang="en-US" sz="2000" b="1" i="1" dirty="0"/>
              <a:t>“destination-based”</a:t>
            </a:r>
            <a:r>
              <a:rPr lang="en-US" sz="2000" dirty="0"/>
              <a:t> corporate profits tax.</a:t>
            </a:r>
          </a:p>
          <a:p>
            <a:pPr algn="just"/>
            <a:endParaRPr lang="en-US" sz="2000" dirty="0"/>
          </a:p>
          <a:p>
            <a:pPr algn="just"/>
            <a:r>
              <a:rPr lang="en-US" sz="2000" dirty="0"/>
              <a:t>Advantages and Disadvantages of Formulary Apportionment</a:t>
            </a:r>
          </a:p>
        </p:txBody>
      </p:sp>
      <p:sp>
        <p:nvSpPr>
          <p:cNvPr id="5" name="Arrow: Right 4">
            <a:hlinkClick r:id="rId2" action="ppaction://hlinksldjump"/>
            <a:extLst>
              <a:ext uri="{FF2B5EF4-FFF2-40B4-BE49-F238E27FC236}">
                <a16:creationId xmlns:a16="http://schemas.microsoft.com/office/drawing/2014/main" id="{D87221C1-37A4-4A4C-9A55-D011939DD2F6}"/>
              </a:ext>
            </a:extLst>
          </p:cNvPr>
          <p:cNvSpPr/>
          <p:nvPr/>
        </p:nvSpPr>
        <p:spPr>
          <a:xfrm>
            <a:off x="7696200" y="5410200"/>
            <a:ext cx="9144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E2157-C18D-4250-AD5E-9121898B382E}"/>
              </a:ext>
            </a:extLst>
          </p:cNvPr>
          <p:cNvSpPr>
            <a:spLocks noGrp="1"/>
          </p:cNvSpPr>
          <p:nvPr>
            <p:ph type="title"/>
          </p:nvPr>
        </p:nvSpPr>
        <p:spPr/>
        <p:txBody>
          <a:bodyPr>
            <a:normAutofit/>
          </a:bodyPr>
          <a:lstStyle/>
          <a:p>
            <a:r>
              <a:rPr lang="en-US" dirty="0"/>
              <a:t>OECD’s Unified Approach – Pillar 1</a:t>
            </a:r>
            <a:endParaRPr lang="en-IN" dirty="0"/>
          </a:p>
        </p:txBody>
      </p:sp>
      <p:sp>
        <p:nvSpPr>
          <p:cNvPr id="3" name="Slide Number Placeholder 2">
            <a:extLst>
              <a:ext uri="{FF2B5EF4-FFF2-40B4-BE49-F238E27FC236}">
                <a16:creationId xmlns:a16="http://schemas.microsoft.com/office/drawing/2014/main" id="{A6131EB5-E487-4135-B619-DC16898E217C}"/>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13</a:t>
            </a:fld>
            <a:endParaRPr lang="en-US"/>
          </a:p>
        </p:txBody>
      </p:sp>
      <p:sp>
        <p:nvSpPr>
          <p:cNvPr id="4" name="Content Placeholder 3">
            <a:extLst>
              <a:ext uri="{FF2B5EF4-FFF2-40B4-BE49-F238E27FC236}">
                <a16:creationId xmlns:a16="http://schemas.microsoft.com/office/drawing/2014/main" id="{8A471A36-714F-46DF-A4F9-546CBCC10783}"/>
              </a:ext>
            </a:extLst>
          </p:cNvPr>
          <p:cNvSpPr>
            <a:spLocks noGrp="1"/>
          </p:cNvSpPr>
          <p:nvPr>
            <p:ph sz="quarter" idx="1"/>
          </p:nvPr>
        </p:nvSpPr>
        <p:spPr/>
        <p:txBody>
          <a:bodyPr>
            <a:normAutofit lnSpcReduction="10000"/>
          </a:bodyPr>
          <a:lstStyle/>
          <a:p>
            <a:pPr algn="just">
              <a:spcAft>
                <a:spcPts val="600"/>
              </a:spcAft>
            </a:pPr>
            <a:r>
              <a:rPr lang="en-US" sz="2000" dirty="0"/>
              <a:t>In October, 2019, the Secretariat of the OECD published a consultation document, “Secretariat Proposal for a ‘Unified Approach’ under Pillar One.” </a:t>
            </a:r>
          </a:p>
          <a:p>
            <a:pPr algn="just">
              <a:spcAft>
                <a:spcPts val="600"/>
              </a:spcAft>
            </a:pPr>
            <a:r>
              <a:rPr lang="en-US" sz="2000" dirty="0"/>
              <a:t>The Secretariat’s proposal frameworks novel methods for allocating taxing rights among countries, and has three separate categories of taxable profits that could be used to provide new taxing authority, namely, Amount A, B &amp; C respectively.</a:t>
            </a:r>
          </a:p>
          <a:p>
            <a:pPr algn="just">
              <a:spcAft>
                <a:spcPts val="600"/>
              </a:spcAft>
            </a:pPr>
            <a:r>
              <a:rPr lang="en-US" sz="2000" b="1" dirty="0"/>
              <a:t>“The simple math of coordinating Amounts A, B, and C could become an international tax nightmare for businesses if they face one or multiple jurisdictions that are unwilling to stick within the bounds of the formulas.” </a:t>
            </a:r>
            <a:r>
              <a:rPr lang="en-IN" sz="2000" b="1" dirty="0"/>
              <a:t> - Mr. Jigar Raval, IRS Officer</a:t>
            </a:r>
          </a:p>
          <a:p>
            <a:pPr algn="just">
              <a:spcAft>
                <a:spcPts val="600"/>
              </a:spcAft>
            </a:pPr>
            <a:r>
              <a:rPr lang="en-US" sz="2000" dirty="0"/>
              <a:t>In the big picture, the proposal means that there will be countries that lose tax revenues and others that gain.</a:t>
            </a:r>
            <a:endParaRPr lang="en-IN" sz="2000" b="1" dirty="0"/>
          </a:p>
          <a:p>
            <a:pPr algn="just">
              <a:spcAft>
                <a:spcPts val="600"/>
              </a:spcAft>
            </a:pPr>
            <a:endParaRPr lang="en-US" sz="2000" b="1" dirty="0"/>
          </a:p>
        </p:txBody>
      </p:sp>
    </p:spTree>
    <p:extLst>
      <p:ext uri="{BB962C8B-B14F-4D97-AF65-F5344CB8AC3E}">
        <p14:creationId xmlns:p14="http://schemas.microsoft.com/office/powerpoint/2010/main" val="611792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24027-E1B3-44A2-BE54-52A9153902A7}"/>
              </a:ext>
            </a:extLst>
          </p:cNvPr>
          <p:cNvSpPr>
            <a:spLocks noGrp="1"/>
          </p:cNvSpPr>
          <p:nvPr>
            <p:ph type="title"/>
          </p:nvPr>
        </p:nvSpPr>
        <p:spPr/>
        <p:txBody>
          <a:bodyPr/>
          <a:lstStyle/>
          <a:p>
            <a:r>
              <a:rPr lang="en-IN" b="1" dirty="0"/>
              <a:t>Return to the past?</a:t>
            </a:r>
          </a:p>
        </p:txBody>
      </p:sp>
      <p:sp>
        <p:nvSpPr>
          <p:cNvPr id="4" name="Slide Number Placeholder 2">
            <a:extLst>
              <a:ext uri="{FF2B5EF4-FFF2-40B4-BE49-F238E27FC236}">
                <a16:creationId xmlns:a16="http://schemas.microsoft.com/office/drawing/2014/main" id="{C382B0DB-763F-4C46-8529-2FADD1F25842}"/>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14</a:t>
            </a:fld>
            <a:endParaRPr lang="en-US"/>
          </a:p>
        </p:txBody>
      </p:sp>
      <p:sp>
        <p:nvSpPr>
          <p:cNvPr id="6147" name="Rectangle 3"/>
          <p:cNvSpPr>
            <a:spLocks noGrp="1" noChangeArrowheads="1"/>
          </p:cNvSpPr>
          <p:nvPr>
            <p:ph sz="quarter" idx="1"/>
          </p:nvPr>
        </p:nvSpPr>
        <p:spPr>
          <a:xfrm>
            <a:off x="609600" y="1600200"/>
            <a:ext cx="8153400" cy="4800600"/>
          </a:xfrm>
        </p:spPr>
        <p:txBody>
          <a:bodyPr>
            <a:noAutofit/>
          </a:bodyPr>
          <a:lstStyle/>
          <a:p>
            <a:pPr marL="0" indent="0" algn="just">
              <a:spcBef>
                <a:spcPts val="500"/>
              </a:spcBef>
              <a:spcAft>
                <a:spcPts val="500"/>
              </a:spcAft>
              <a:buFontTx/>
              <a:buNone/>
            </a:pPr>
            <a:r>
              <a:rPr sz="1800" dirty="0">
                <a:latin typeface="+mj-lt"/>
                <a:ea typeface="ＭＳ Ｐゴシック" pitchFamily="34" charset="-128"/>
              </a:rPr>
              <a:t>In 1920-1923, the </a:t>
            </a:r>
            <a:r>
              <a:rPr lang="en-US" sz="1800" dirty="0">
                <a:latin typeface="+mj-lt"/>
                <a:ea typeface="ＭＳ Ｐゴシック" pitchFamily="34" charset="-128"/>
              </a:rPr>
              <a:t>ICC</a:t>
            </a:r>
            <a:r>
              <a:rPr sz="1800" dirty="0">
                <a:latin typeface="+mj-lt"/>
                <a:ea typeface="ＭＳ Ｐゴシック" pitchFamily="34" charset="-128"/>
              </a:rPr>
              <a:t> commenced a process to develop a model income tax treaty in the immediate aftermath of World War I. This was the period of conception for the model treaties of today. This work has been lost as the world has evolved. It is instructive with respect to the current tax policies being espoused by Source Countries.</a:t>
            </a:r>
            <a:endParaRPr lang="en-IN" sz="1800" dirty="0">
              <a:latin typeface="+mj-lt"/>
              <a:ea typeface="ＭＳ Ｐゴシック" pitchFamily="34" charset="-128"/>
            </a:endParaRPr>
          </a:p>
          <a:p>
            <a:pPr marL="0" indent="0" algn="just">
              <a:spcBef>
                <a:spcPts val="500"/>
              </a:spcBef>
              <a:spcAft>
                <a:spcPts val="500"/>
              </a:spcAft>
              <a:buFontTx/>
              <a:buNone/>
            </a:pPr>
            <a:r>
              <a:rPr lang="en-US" sz="1800" u="sng" dirty="0">
                <a:latin typeface="+mj-lt"/>
                <a:ea typeface="ＭＳ Ｐゴシック" pitchFamily="34" charset="-128"/>
              </a:rPr>
              <a:t>The Post-World War I World (1920 – 1923)</a:t>
            </a:r>
          </a:p>
          <a:p>
            <a:pPr marL="0" indent="0" algn="just">
              <a:spcBef>
                <a:spcPts val="500"/>
              </a:spcBef>
              <a:spcAft>
                <a:spcPts val="500"/>
              </a:spcAft>
              <a:buFontTx/>
              <a:buNone/>
            </a:pPr>
            <a:r>
              <a:rPr lang="en-US" sz="1800" dirty="0">
                <a:latin typeface="+mj-lt"/>
                <a:ea typeface="ＭＳ Ｐゴシック" pitchFamily="34" charset="-128"/>
              </a:rPr>
              <a:t>Imagine a world, long ago, in which the paradigm of commerce and international taxation was a developed country (let’s call it “England”) and an under-developed country that was a colony of England (“India”). A global war ended, with England having enormous war debt. There was a material flow of commerce between England and India. For the most part, England transferred to affiliates in India capital, technology, and access to global markets. India responded with commodities and produced goods. England was a creditor and India a debtor.</a:t>
            </a:r>
          </a:p>
          <a:p>
            <a:pPr marL="0" indent="0" algn="just">
              <a:spcBef>
                <a:spcPts val="500"/>
              </a:spcBef>
              <a:spcAft>
                <a:spcPts val="500"/>
              </a:spcAft>
              <a:buFontTx/>
              <a:buNone/>
            </a:pPr>
            <a:r>
              <a:rPr lang="en-US" sz="1800" b="1" i="1" dirty="0">
                <a:latin typeface="+mj-lt"/>
                <a:ea typeface="ＭＳ Ｐゴシック" pitchFamily="34" charset="-128"/>
              </a:rPr>
              <a:t>The policy issue for consideration was how income from these activities should be shared between “Resident” and “Source” countries.</a:t>
            </a:r>
            <a:endParaRPr sz="1800" b="1" i="1" dirty="0">
              <a:latin typeface="+mj-lt"/>
              <a:ea typeface="ＭＳ Ｐゴシック" pitchFamily="34" charset="-128"/>
            </a:endParaRPr>
          </a:p>
        </p:txBody>
      </p:sp>
    </p:spTree>
    <p:extLst>
      <p:ext uri="{BB962C8B-B14F-4D97-AF65-F5344CB8AC3E}">
        <p14:creationId xmlns:p14="http://schemas.microsoft.com/office/powerpoint/2010/main" val="958402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E509898-7CAE-48D3-AAB2-09187E2BB79B}"/>
              </a:ext>
            </a:extLst>
          </p:cNvPr>
          <p:cNvSpPr>
            <a:spLocks noGrp="1"/>
          </p:cNvSpPr>
          <p:nvPr>
            <p:ph type="title"/>
          </p:nvPr>
        </p:nvSpPr>
        <p:spPr/>
        <p:txBody>
          <a:bodyPr/>
          <a:lstStyle/>
          <a:p>
            <a:r>
              <a:rPr lang="en-IN" b="1" dirty="0"/>
              <a:t>Return to the past?</a:t>
            </a:r>
          </a:p>
        </p:txBody>
      </p:sp>
      <p:sp>
        <p:nvSpPr>
          <p:cNvPr id="5" name="Slide Number Placeholder 2">
            <a:extLst>
              <a:ext uri="{FF2B5EF4-FFF2-40B4-BE49-F238E27FC236}">
                <a16:creationId xmlns:a16="http://schemas.microsoft.com/office/drawing/2014/main" id="{46E32F67-91BB-4B72-ABA8-D5CB72406223}"/>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15</a:t>
            </a:fld>
            <a:endParaRPr lang="en-US"/>
          </a:p>
        </p:txBody>
      </p:sp>
      <p:sp>
        <p:nvSpPr>
          <p:cNvPr id="8195" name="Rectangle 2"/>
          <p:cNvSpPr>
            <a:spLocks noGrp="1" noChangeArrowheads="1"/>
          </p:cNvSpPr>
          <p:nvPr>
            <p:ph sz="quarter" idx="1"/>
          </p:nvPr>
        </p:nvSpPr>
        <p:spPr>
          <a:xfrm>
            <a:off x="609601" y="1676400"/>
            <a:ext cx="8153400" cy="3733800"/>
          </a:xfrm>
        </p:spPr>
        <p:txBody>
          <a:bodyPr>
            <a:normAutofit/>
          </a:bodyPr>
          <a:lstStyle/>
          <a:p>
            <a:pPr marL="0" indent="0" algn="just">
              <a:buFontTx/>
              <a:buNone/>
            </a:pPr>
            <a:r>
              <a:rPr sz="2000" u="sng" dirty="0">
                <a:latin typeface="+mj-lt"/>
                <a:ea typeface="ＭＳ Ｐゴシック" pitchFamily="34" charset="-128"/>
              </a:rPr>
              <a:t>ICC Proposal in 1923</a:t>
            </a:r>
          </a:p>
          <a:p>
            <a:pPr marL="0" indent="0" algn="just">
              <a:buFontTx/>
              <a:buNone/>
            </a:pPr>
            <a:r>
              <a:rPr sz="2000" dirty="0">
                <a:latin typeface="+mj-lt"/>
                <a:ea typeface="ＭＳ Ｐゴシック" pitchFamily="34" charset="-128"/>
              </a:rPr>
              <a:t>In its interim report in 1923, the ICC proposed what we would call today </a:t>
            </a:r>
            <a:r>
              <a:rPr sz="2000" dirty="0">
                <a:solidFill>
                  <a:srgbClr val="DE7014"/>
                </a:solidFill>
                <a:latin typeface="+mj-lt"/>
                <a:ea typeface="ＭＳ Ｐゴシック" pitchFamily="34" charset="-128"/>
              </a:rPr>
              <a:t>a </a:t>
            </a:r>
            <a:r>
              <a:rPr sz="2000" i="1" dirty="0">
                <a:solidFill>
                  <a:srgbClr val="DE7014"/>
                </a:solidFill>
                <a:latin typeface="+mj-lt"/>
                <a:ea typeface="ＭＳ Ｐゴシック" pitchFamily="34" charset="-128"/>
              </a:rPr>
              <a:t>profit split</a:t>
            </a:r>
            <a:r>
              <a:rPr sz="2000" dirty="0">
                <a:solidFill>
                  <a:srgbClr val="DE7014"/>
                </a:solidFill>
                <a:latin typeface="+mj-lt"/>
                <a:ea typeface="ＭＳ Ｐゴシック" pitchFamily="34" charset="-128"/>
              </a:rPr>
              <a:t> or </a:t>
            </a:r>
            <a:r>
              <a:rPr sz="2000" i="1" dirty="0">
                <a:solidFill>
                  <a:srgbClr val="DE7014"/>
                </a:solidFill>
                <a:latin typeface="+mj-lt"/>
                <a:ea typeface="ＭＳ Ｐゴシック" pitchFamily="34" charset="-128"/>
              </a:rPr>
              <a:t>formulary allocation </a:t>
            </a:r>
            <a:r>
              <a:rPr sz="2000" dirty="0">
                <a:solidFill>
                  <a:srgbClr val="DE7014"/>
                </a:solidFill>
                <a:latin typeface="+mj-lt"/>
                <a:ea typeface="ＭＳ Ｐゴシック" pitchFamily="34" charset="-128"/>
              </a:rPr>
              <a:t>methodology </a:t>
            </a:r>
            <a:r>
              <a:rPr sz="2000" dirty="0">
                <a:latin typeface="+mj-lt"/>
                <a:ea typeface="ＭＳ Ｐゴシック" pitchFamily="34" charset="-128"/>
              </a:rPr>
              <a:t>to address income allocation between Residence (Creditor) and Source (Debtor) countries. </a:t>
            </a:r>
            <a:endParaRPr lang="en-US" sz="2000" dirty="0">
              <a:latin typeface="+mj-lt"/>
              <a:ea typeface="ＭＳ Ｐゴシック" pitchFamily="34" charset="-128"/>
            </a:endParaRPr>
          </a:p>
          <a:p>
            <a:pPr marL="0" indent="0" algn="just">
              <a:buFontTx/>
              <a:buNone/>
            </a:pPr>
            <a:r>
              <a:rPr lang="en-US" sz="2000" dirty="0">
                <a:latin typeface="+mj-lt"/>
                <a:ea typeface="ＭＳ Ｐゴシック" pitchFamily="34" charset="-128"/>
              </a:rPr>
              <a:t>Rather close to the combined income methodologies that we typically use today to resolve major cases between countries with an MNE in the middle. It is also similar to the methodologies for evaluating intangibles in the 2012 OECD discussion draft.</a:t>
            </a:r>
          </a:p>
        </p:txBody>
      </p:sp>
    </p:spTree>
    <p:extLst>
      <p:ext uri="{BB962C8B-B14F-4D97-AF65-F5344CB8AC3E}">
        <p14:creationId xmlns:p14="http://schemas.microsoft.com/office/powerpoint/2010/main" val="3599288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5DDC34D-BFB9-427E-BA93-EC37A7DD5BD7}"/>
              </a:ext>
            </a:extLst>
          </p:cNvPr>
          <p:cNvSpPr>
            <a:spLocks noGrp="1"/>
          </p:cNvSpPr>
          <p:nvPr>
            <p:ph type="title"/>
          </p:nvPr>
        </p:nvSpPr>
        <p:spPr/>
        <p:txBody>
          <a:bodyPr/>
          <a:lstStyle/>
          <a:p>
            <a:r>
              <a:rPr lang="en-IN" b="1" dirty="0"/>
              <a:t>Change in course…</a:t>
            </a:r>
          </a:p>
        </p:txBody>
      </p:sp>
      <p:sp>
        <p:nvSpPr>
          <p:cNvPr id="6" name="Slide Number Placeholder 2">
            <a:extLst>
              <a:ext uri="{FF2B5EF4-FFF2-40B4-BE49-F238E27FC236}">
                <a16:creationId xmlns:a16="http://schemas.microsoft.com/office/drawing/2014/main" id="{7C4D4453-2837-4889-9B0C-E793A38E4FCD}"/>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16</a:t>
            </a:fld>
            <a:endParaRPr lang="en-US"/>
          </a:p>
        </p:txBody>
      </p:sp>
      <p:sp>
        <p:nvSpPr>
          <p:cNvPr id="9219" name="Rectangle 2"/>
          <p:cNvSpPr>
            <a:spLocks noGrp="1" noChangeArrowheads="1"/>
          </p:cNvSpPr>
          <p:nvPr>
            <p:ph sz="quarter" idx="1"/>
          </p:nvPr>
        </p:nvSpPr>
        <p:spPr>
          <a:xfrm>
            <a:off x="628329" y="1793032"/>
            <a:ext cx="8287071" cy="4760168"/>
          </a:xfrm>
        </p:spPr>
        <p:txBody>
          <a:bodyPr>
            <a:normAutofit/>
          </a:bodyPr>
          <a:lstStyle/>
          <a:p>
            <a:pPr marL="0" indent="0" algn="just">
              <a:buFontTx/>
              <a:buNone/>
            </a:pPr>
            <a:r>
              <a:rPr lang="en-US" sz="1800" u="sng" dirty="0">
                <a:latin typeface="+mj-lt"/>
                <a:ea typeface="ＭＳ Ｐゴシック" pitchFamily="34" charset="-128"/>
              </a:rPr>
              <a:t>League of Nations (1923 – 1928)</a:t>
            </a:r>
          </a:p>
          <a:p>
            <a:pPr marL="0" indent="0" algn="just">
              <a:buFontTx/>
              <a:buNone/>
            </a:pPr>
            <a:r>
              <a:rPr lang="en-US" sz="1800" dirty="0">
                <a:latin typeface="+mj-lt"/>
                <a:ea typeface="ＭＳ Ｐゴシック" pitchFamily="34" charset="-128"/>
              </a:rPr>
              <a:t>The ICC work was taken over by the League of Nations in 1923. The </a:t>
            </a:r>
            <a:r>
              <a:rPr lang="en-US" sz="1800" dirty="0" err="1">
                <a:latin typeface="+mj-lt"/>
                <a:ea typeface="ＭＳ Ｐゴシック" pitchFamily="34" charset="-128"/>
              </a:rPr>
              <a:t>LofN</a:t>
            </a:r>
            <a:r>
              <a:rPr lang="en-US" sz="1800" dirty="0">
                <a:latin typeface="+mj-lt"/>
                <a:ea typeface="ＭＳ Ｐゴシック" pitchFamily="34" charset="-128"/>
              </a:rPr>
              <a:t> took an entirely different approach. </a:t>
            </a:r>
            <a:r>
              <a:rPr lang="en-US" sz="1800" dirty="0">
                <a:solidFill>
                  <a:srgbClr val="DE7014"/>
                </a:solidFill>
                <a:latin typeface="+mj-lt"/>
                <a:ea typeface="ＭＳ Ｐゴシック" pitchFamily="34" charset="-128"/>
              </a:rPr>
              <a:t>It formulated 5 principles:</a:t>
            </a:r>
            <a:endParaRPr lang="en-US" sz="1800" dirty="0">
              <a:latin typeface="+mj-lt"/>
              <a:ea typeface="ＭＳ Ｐゴシック" pitchFamily="34" charset="-128"/>
            </a:endParaRPr>
          </a:p>
          <a:p>
            <a:pPr marL="355600" indent="-355600" algn="just">
              <a:buClr>
                <a:schemeClr val="accent2"/>
              </a:buClr>
              <a:buFontTx/>
              <a:buAutoNum type="arabicPeriod"/>
            </a:pPr>
            <a:r>
              <a:rPr sz="1800" dirty="0">
                <a:latin typeface="+mj-lt"/>
                <a:ea typeface="ＭＳ Ｐゴシック" pitchFamily="34" charset="-128"/>
              </a:rPr>
              <a:t>Source Country (India) should tax local operations, including property or other pertinent matters. </a:t>
            </a:r>
          </a:p>
          <a:p>
            <a:pPr marL="457200" indent="-457200" algn="just">
              <a:buClr>
                <a:schemeClr val="accent2"/>
              </a:buClr>
              <a:buFont typeface="+mj-lt"/>
              <a:buAutoNum type="arabicPeriod"/>
            </a:pPr>
            <a:r>
              <a:rPr sz="1800" dirty="0">
                <a:latin typeface="+mj-lt"/>
                <a:ea typeface="ＭＳ Ｐゴシック" pitchFamily="34" charset="-128"/>
              </a:rPr>
              <a:t>Residual income should be earned by the country of Residence, which provided the knowledge and capital for the business.</a:t>
            </a:r>
          </a:p>
          <a:p>
            <a:pPr marL="457200" indent="-457200" algn="just">
              <a:buClr>
                <a:schemeClr val="accent2"/>
              </a:buClr>
              <a:buFont typeface="+mj-lt"/>
              <a:buAutoNum type="arabicPeriod"/>
            </a:pPr>
            <a:r>
              <a:rPr sz="1800" dirty="0">
                <a:latin typeface="+mj-lt"/>
                <a:ea typeface="ＭＳ Ｐゴシック" pitchFamily="34" charset="-128"/>
              </a:rPr>
              <a:t>Presence of an interim holding company should be treated as a Residence Country.  </a:t>
            </a:r>
            <a:r>
              <a:rPr sz="1800" i="1" dirty="0">
                <a:latin typeface="+mj-lt"/>
                <a:ea typeface="ＭＳ Ｐゴシック" pitchFamily="34" charset="-128"/>
              </a:rPr>
              <a:t>Why was this assumed?</a:t>
            </a:r>
            <a:r>
              <a:rPr sz="1800" dirty="0">
                <a:latin typeface="+mj-lt"/>
                <a:ea typeface="ＭＳ Ｐゴシック" pitchFamily="34" charset="-128"/>
              </a:rPr>
              <a:t>: All countries would adopt a common model!</a:t>
            </a:r>
            <a:endParaRPr lang="en-US" sz="1800" dirty="0">
              <a:latin typeface="+mj-lt"/>
              <a:ea typeface="ＭＳ Ｐゴシック" pitchFamily="34" charset="-128"/>
            </a:endParaRPr>
          </a:p>
          <a:p>
            <a:pPr marL="457200" indent="-457200" algn="just">
              <a:buClr>
                <a:schemeClr val="accent2"/>
              </a:buClr>
              <a:buFont typeface="+mj-lt"/>
              <a:buAutoNum type="arabicPeriod"/>
            </a:pPr>
            <a:r>
              <a:rPr lang="en-IN" sz="1800" dirty="0">
                <a:latin typeface="+mj-lt"/>
                <a:ea typeface="ＭＳ Ｐゴシック" pitchFamily="34" charset="-128"/>
              </a:rPr>
              <a:t>Subsidiaries should not be treated as a PE.</a:t>
            </a:r>
          </a:p>
          <a:p>
            <a:pPr marL="457200" indent="-457200" algn="just">
              <a:buClr>
                <a:schemeClr val="accent2"/>
              </a:buClr>
              <a:buFont typeface="+mj-lt"/>
              <a:buAutoNum type="arabicPeriod"/>
            </a:pPr>
            <a:r>
              <a:rPr lang="en-IN" sz="1800" dirty="0">
                <a:latin typeface="+mj-lt"/>
                <a:ea typeface="ＭＳ Ｐゴシック" pitchFamily="34" charset="-128"/>
              </a:rPr>
              <a:t>TP is to be evaluated on a consistent basis.</a:t>
            </a:r>
          </a:p>
          <a:p>
            <a:pPr marL="0" indent="0" algn="just">
              <a:buFontTx/>
              <a:buNone/>
            </a:pPr>
            <a:endParaRPr lang="en-IN" sz="1800" dirty="0">
              <a:latin typeface="+mj-lt"/>
              <a:ea typeface="ＭＳ Ｐゴシック" pitchFamily="34" charset="-128"/>
            </a:endParaRPr>
          </a:p>
          <a:p>
            <a:pPr marL="0" indent="0" algn="just">
              <a:buFontTx/>
              <a:buNone/>
            </a:pPr>
            <a:r>
              <a:rPr lang="en-IN" sz="1800" dirty="0">
                <a:latin typeface="+mj-lt"/>
                <a:ea typeface="ＭＳ Ｐゴシック" pitchFamily="34" charset="-128"/>
              </a:rPr>
              <a:t>The model treaties that eventually became the OECD Model, and subsequently the UN Model, are based on these 5 principles.</a:t>
            </a:r>
          </a:p>
        </p:txBody>
      </p:sp>
      <p:pic>
        <p:nvPicPr>
          <p:cNvPr id="4" name="Picture 4" descr="knowtherules shutterstock_101265226.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0"/>
            <a:ext cx="3352654" cy="2077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8035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C617E-3D16-475D-8815-8A22DD3C250C}"/>
              </a:ext>
            </a:extLst>
          </p:cNvPr>
          <p:cNvSpPr>
            <a:spLocks noGrp="1"/>
          </p:cNvSpPr>
          <p:nvPr>
            <p:ph type="title"/>
          </p:nvPr>
        </p:nvSpPr>
        <p:spPr/>
        <p:txBody>
          <a:bodyPr>
            <a:noAutofit/>
          </a:bodyPr>
          <a:lstStyle/>
          <a:p>
            <a:r>
              <a:rPr lang="en-US" sz="3200" b="1" dirty="0">
                <a:ea typeface="ＭＳ Ｐゴシック" pitchFamily="34" charset="-128"/>
              </a:rPr>
              <a:t>What was the net impact of these principles? </a:t>
            </a:r>
            <a:endParaRPr lang="en-IN" sz="3200" b="1" dirty="0"/>
          </a:p>
        </p:txBody>
      </p:sp>
      <p:sp>
        <p:nvSpPr>
          <p:cNvPr id="4" name="Slide Number Placeholder 2">
            <a:extLst>
              <a:ext uri="{FF2B5EF4-FFF2-40B4-BE49-F238E27FC236}">
                <a16:creationId xmlns:a16="http://schemas.microsoft.com/office/drawing/2014/main" id="{2DEF6900-4A42-4A38-9891-95B8A9AC9659}"/>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17</a:t>
            </a:fld>
            <a:endParaRPr lang="en-US"/>
          </a:p>
        </p:txBody>
      </p:sp>
      <p:sp>
        <p:nvSpPr>
          <p:cNvPr id="11267" name="Rectangle 2"/>
          <p:cNvSpPr>
            <a:spLocks noGrp="1" noChangeArrowheads="1"/>
          </p:cNvSpPr>
          <p:nvPr>
            <p:ph sz="quarter" idx="1"/>
          </p:nvPr>
        </p:nvSpPr>
        <p:spPr>
          <a:xfrm>
            <a:off x="612648" y="1600200"/>
            <a:ext cx="8226552" cy="4495800"/>
          </a:xfrm>
        </p:spPr>
        <p:txBody>
          <a:bodyPr>
            <a:noAutofit/>
          </a:bodyPr>
          <a:lstStyle/>
          <a:p>
            <a:pPr marL="0" indent="0" algn="just">
              <a:buFontTx/>
              <a:buNone/>
            </a:pPr>
            <a:r>
              <a:rPr sz="1800" i="1" dirty="0">
                <a:latin typeface="+mj-lt"/>
                <a:ea typeface="ＭＳ Ｐゴシック" pitchFamily="34" charset="-128"/>
              </a:rPr>
              <a:t>Answer:</a:t>
            </a:r>
            <a:r>
              <a:rPr sz="1800" dirty="0">
                <a:latin typeface="+mj-lt"/>
                <a:ea typeface="ＭＳ Ｐゴシック" pitchFamily="34" charset="-128"/>
              </a:rPr>
              <a:t>  A system that allowed:</a:t>
            </a:r>
          </a:p>
          <a:p>
            <a:pPr marL="360363" indent="-360363" algn="just">
              <a:buSzPct val="80000"/>
              <a:buFontTx/>
              <a:buAutoNum type="arabicPeriod"/>
            </a:pPr>
            <a:r>
              <a:rPr sz="1800" dirty="0">
                <a:latin typeface="+mj-lt"/>
                <a:ea typeface="ＭＳ Ｐゴシック" pitchFamily="34" charset="-128"/>
              </a:rPr>
              <a:t>Source Country earns a</a:t>
            </a:r>
            <a:r>
              <a:rPr sz="1800" dirty="0">
                <a:solidFill>
                  <a:srgbClr val="DE7014"/>
                </a:solidFill>
                <a:latin typeface="+mj-lt"/>
                <a:ea typeface="ＭＳ Ｐゴシック" pitchFamily="34" charset="-128"/>
              </a:rPr>
              <a:t> routine return</a:t>
            </a:r>
            <a:r>
              <a:rPr sz="1800" dirty="0">
                <a:latin typeface="+mj-lt"/>
                <a:ea typeface="ＭＳ Ｐゴシック" pitchFamily="34" charset="-128"/>
              </a:rPr>
              <a:t>. </a:t>
            </a:r>
          </a:p>
          <a:p>
            <a:pPr marL="360363" indent="-360363" algn="just">
              <a:buSzPct val="80000"/>
              <a:buFontTx/>
              <a:buAutoNum type="arabicPeriod"/>
            </a:pPr>
            <a:r>
              <a:rPr sz="1800" dirty="0">
                <a:latin typeface="+mj-lt"/>
                <a:ea typeface="ＭＳ Ｐゴシック" pitchFamily="34" charset="-128"/>
              </a:rPr>
              <a:t>Residence Country receives the </a:t>
            </a:r>
            <a:r>
              <a:rPr sz="1800" dirty="0">
                <a:solidFill>
                  <a:srgbClr val="DE7014"/>
                </a:solidFill>
                <a:latin typeface="+mj-lt"/>
                <a:ea typeface="ＭＳ Ｐゴシック" pitchFamily="34" charset="-128"/>
              </a:rPr>
              <a:t>residual income.</a:t>
            </a:r>
          </a:p>
          <a:p>
            <a:pPr marL="360363" indent="-360363" algn="just">
              <a:buSzPct val="80000"/>
              <a:buFontTx/>
              <a:buAutoNum type="arabicPeriod"/>
            </a:pPr>
            <a:r>
              <a:rPr sz="1800" dirty="0">
                <a:latin typeface="+mj-lt"/>
                <a:ea typeface="ＭＳ Ｐゴシック" pitchFamily="34" charset="-128"/>
              </a:rPr>
              <a:t>Interim holding companies treated as Residence Countries, even if located in a low tax country.</a:t>
            </a:r>
            <a:endParaRPr lang="en-IN" sz="1800" dirty="0">
              <a:latin typeface="+mj-lt"/>
              <a:ea typeface="ＭＳ Ｐゴシック" pitchFamily="34" charset="-128"/>
            </a:endParaRPr>
          </a:p>
          <a:p>
            <a:pPr marL="0" indent="0" algn="just">
              <a:buFontTx/>
              <a:buNone/>
            </a:pPr>
            <a:r>
              <a:rPr lang="en-US" sz="1800" dirty="0">
                <a:latin typeface="+mj-lt"/>
                <a:ea typeface="ＭＳ Ｐゴシック" pitchFamily="34" charset="-128"/>
              </a:rPr>
              <a:t>Not surprisingly, the international tax and effective tax rate (“ETR”) strategies of MNEs evolved based on this treaty model. Common structures included what we today describe as:</a:t>
            </a:r>
          </a:p>
          <a:p>
            <a:pPr marL="360363" indent="-360363" algn="just">
              <a:buSzPct val="80000"/>
              <a:buFontTx/>
              <a:buAutoNum type="arabicPeriod"/>
            </a:pPr>
            <a:r>
              <a:rPr lang="en-US" sz="1800" dirty="0">
                <a:latin typeface="+mj-lt"/>
                <a:ea typeface="ＭＳ Ｐゴシック" pitchFamily="34" charset="-128"/>
              </a:rPr>
              <a:t>Global/regional principal</a:t>
            </a:r>
          </a:p>
          <a:p>
            <a:pPr marL="360363" indent="-360363" algn="just">
              <a:buSzPct val="80000"/>
              <a:buFontTx/>
              <a:buAutoNum type="arabicPeriod"/>
            </a:pPr>
            <a:r>
              <a:rPr lang="en-US" sz="1800" dirty="0">
                <a:latin typeface="+mj-lt"/>
                <a:ea typeface="ＭＳ Ｐゴシック" pitchFamily="34" charset="-128"/>
              </a:rPr>
              <a:t>Centralized risk-taker, intangibles owner</a:t>
            </a:r>
          </a:p>
          <a:p>
            <a:pPr marL="360363" indent="-360363" algn="just">
              <a:buSzPct val="80000"/>
              <a:buFontTx/>
              <a:buAutoNum type="arabicPeriod"/>
            </a:pPr>
            <a:r>
              <a:rPr lang="en-US" sz="1800" dirty="0">
                <a:latin typeface="+mj-lt"/>
                <a:ea typeface="ＭＳ Ｐゴシック" pitchFamily="34" charset="-128"/>
              </a:rPr>
              <a:t>Limited risk activities in high tax countries</a:t>
            </a:r>
          </a:p>
          <a:p>
            <a:pPr marL="0" indent="0" algn="just">
              <a:buFontTx/>
              <a:buNone/>
            </a:pPr>
            <a:r>
              <a:rPr lang="en-US" sz="1800" dirty="0">
                <a:latin typeface="+mj-lt"/>
                <a:ea typeface="ＭＳ Ｐゴシック" pitchFamily="34" charset="-128"/>
              </a:rPr>
              <a:t>ETR strategies are often based on easily applied one-sided TP methodologies, which typically test the earnings of Source Country affiliates. These strategies are precisely what was contemplated in the work of the </a:t>
            </a:r>
            <a:r>
              <a:rPr lang="en-US" sz="1800" dirty="0" err="1">
                <a:latin typeface="+mj-lt"/>
                <a:ea typeface="ＭＳ Ｐゴシック" pitchFamily="34" charset="-128"/>
              </a:rPr>
              <a:t>LofN</a:t>
            </a:r>
            <a:r>
              <a:rPr lang="en-US" sz="1800" dirty="0">
                <a:latin typeface="+mj-lt"/>
                <a:ea typeface="ＭＳ Ｐゴシック" pitchFamily="34" charset="-128"/>
              </a:rPr>
              <a:t>, which is the model of OECD/UN model treaties.</a:t>
            </a:r>
            <a:endParaRPr sz="1800" dirty="0">
              <a:latin typeface="+mj-lt"/>
              <a:ea typeface="ＭＳ Ｐゴシック" pitchFamily="34" charset="-128"/>
            </a:endParaRPr>
          </a:p>
        </p:txBody>
      </p:sp>
    </p:spTree>
    <p:extLst>
      <p:ext uri="{BB962C8B-B14F-4D97-AF65-F5344CB8AC3E}">
        <p14:creationId xmlns:p14="http://schemas.microsoft.com/office/powerpoint/2010/main" val="14689547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a:bodyPr>
          <a:lstStyle/>
          <a:p>
            <a:r>
              <a:rPr lang="en-US" sz="3600" b="1" dirty="0">
                <a:ea typeface="ＭＳ Ｐゴシック" pitchFamily="34" charset="-128"/>
              </a:rPr>
              <a:t>Imperial Paradigm</a:t>
            </a:r>
          </a:p>
        </p:txBody>
      </p:sp>
      <p:sp>
        <p:nvSpPr>
          <p:cNvPr id="5" name="Slide Number Placeholder 2">
            <a:extLst>
              <a:ext uri="{FF2B5EF4-FFF2-40B4-BE49-F238E27FC236}">
                <a16:creationId xmlns:a16="http://schemas.microsoft.com/office/drawing/2014/main" id="{A3FF7CE8-AFB5-4D27-921F-D27CF34288AA}"/>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18</a:t>
            </a:fld>
            <a:endParaRPr lang="en-US"/>
          </a:p>
        </p:txBody>
      </p:sp>
      <p:pic>
        <p:nvPicPr>
          <p:cNvPr id="14340" name="Picture 6"/>
          <p:cNvPicPr>
            <a:picLocks noChangeAspect="1" noChangeArrowheads="1"/>
          </p:cNvPicPr>
          <p:nvPr/>
        </p:nvPicPr>
        <p:blipFill>
          <a:blip r:embed="rId2"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557212" y="1579562"/>
            <a:ext cx="7596188" cy="314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DCC29505-A975-4977-A531-5557EEB5ACDB}"/>
              </a:ext>
            </a:extLst>
          </p:cNvPr>
          <p:cNvSpPr/>
          <p:nvPr/>
        </p:nvSpPr>
        <p:spPr>
          <a:xfrm>
            <a:off x="557212" y="5029200"/>
            <a:ext cx="8153400" cy="1631216"/>
          </a:xfrm>
          <a:prstGeom prst="rect">
            <a:avLst/>
          </a:prstGeom>
        </p:spPr>
        <p:txBody>
          <a:bodyPr wrap="square">
            <a:spAutoFit/>
          </a:bodyPr>
          <a:lstStyle/>
          <a:p>
            <a:pPr algn="just"/>
            <a:r>
              <a:rPr lang="en-US" sz="2000" dirty="0">
                <a:ea typeface="ＭＳ Ｐゴシック" pitchFamily="34" charset="-128"/>
              </a:rPr>
              <a:t>Today, MNEs are commonly pilloried for base stripping Source Countries.</a:t>
            </a:r>
            <a:endParaRPr lang="en-US" sz="2000" dirty="0">
              <a:latin typeface="+mj-lt"/>
              <a:ea typeface="ＭＳ Ｐゴシック" pitchFamily="34" charset="-128"/>
            </a:endParaRPr>
          </a:p>
          <a:p>
            <a:pPr algn="just"/>
            <a:r>
              <a:rPr lang="en-US" sz="2000" dirty="0">
                <a:latin typeface="+mj-lt"/>
                <a:ea typeface="ＭＳ Ｐゴシック" pitchFamily="34" charset="-128"/>
              </a:rPr>
              <a:t>Is the criticism appropriate? Whether this answer is “yes” or “no,” it is apparent to that this is the behavior that was encouraged by the </a:t>
            </a:r>
            <a:r>
              <a:rPr lang="en-US" sz="2000" dirty="0" err="1">
                <a:latin typeface="+mj-lt"/>
                <a:ea typeface="ＭＳ Ｐゴシック" pitchFamily="34" charset="-128"/>
              </a:rPr>
              <a:t>LofN</a:t>
            </a:r>
            <a:r>
              <a:rPr lang="en-US" sz="2000" dirty="0">
                <a:latin typeface="+mj-lt"/>
                <a:ea typeface="ＭＳ Ｐゴシック" pitchFamily="34" charset="-128"/>
              </a:rPr>
              <a:t> model. At the time, it may have been intended to facilitate repatriation of revenue to Residence countries to repay war debts.</a:t>
            </a:r>
          </a:p>
        </p:txBody>
      </p:sp>
    </p:spTree>
    <p:extLst>
      <p:ext uri="{BB962C8B-B14F-4D97-AF65-F5344CB8AC3E}">
        <p14:creationId xmlns:p14="http://schemas.microsoft.com/office/powerpoint/2010/main" val="5080227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Where does this leave us?</a:t>
            </a:r>
          </a:p>
        </p:txBody>
      </p:sp>
      <p:sp>
        <p:nvSpPr>
          <p:cNvPr id="6" name="Slide Number Placeholder 2">
            <a:extLst>
              <a:ext uri="{FF2B5EF4-FFF2-40B4-BE49-F238E27FC236}">
                <a16:creationId xmlns:a16="http://schemas.microsoft.com/office/drawing/2014/main" id="{BFC4D7E2-16D3-4E9B-AF80-CB2A3EEE24FC}"/>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19</a:t>
            </a:fld>
            <a:endParaRPr lang="en-US"/>
          </a:p>
        </p:txBody>
      </p:sp>
      <p:sp>
        <p:nvSpPr>
          <p:cNvPr id="3" name="Content Placeholder 2"/>
          <p:cNvSpPr>
            <a:spLocks noGrp="1"/>
          </p:cNvSpPr>
          <p:nvPr>
            <p:ph sz="quarter" idx="1"/>
          </p:nvPr>
        </p:nvSpPr>
        <p:spPr>
          <a:xfrm>
            <a:off x="612648" y="1600200"/>
            <a:ext cx="8226552" cy="4525963"/>
          </a:xfrm>
        </p:spPr>
        <p:txBody>
          <a:bodyPr>
            <a:noAutofit/>
          </a:bodyPr>
          <a:lstStyle/>
          <a:p>
            <a:pPr algn="just">
              <a:spcBef>
                <a:spcPts val="1000"/>
              </a:spcBef>
              <a:buFont typeface="Wingdings" panose="05000000000000000000" pitchFamily="2" charset="2"/>
              <a:buChar char="v"/>
            </a:pPr>
            <a:r>
              <a:rPr lang="en-US" sz="2000" dirty="0"/>
              <a:t>Before we consider what we’re likely to see, it’s worth stepping back and judging whether the G20 states, along with the wider Inclusive Framework countries, will live up to their commitment to reaching a consensus.</a:t>
            </a:r>
          </a:p>
          <a:p>
            <a:pPr algn="just">
              <a:spcBef>
                <a:spcPts val="1000"/>
              </a:spcBef>
              <a:buFont typeface="Wingdings" panose="05000000000000000000" pitchFamily="2" charset="2"/>
              <a:buChar char="v"/>
            </a:pPr>
            <a:r>
              <a:rPr lang="en-US" sz="2000" dirty="0"/>
              <a:t>The OECD’s programme of works marks an important milestone in international tax reform – Pillar 1 seeks to redefine nexus rules &amp; bring in formulary apportionment, taking us back to the ICC’s original idea</a:t>
            </a:r>
          </a:p>
          <a:p>
            <a:pPr algn="just">
              <a:spcBef>
                <a:spcPts val="1000"/>
              </a:spcBef>
              <a:buFont typeface="Wingdings" panose="05000000000000000000" pitchFamily="2" charset="2"/>
              <a:buChar char="v"/>
            </a:pPr>
            <a:r>
              <a:rPr lang="en-US" sz="2000" dirty="0"/>
              <a:t>While the focus is digital business, measures such as minimum tax and reallocation of profits from where value created to where it is consumed will have a profound impact on all MNEs &amp; also tax administrations</a:t>
            </a:r>
          </a:p>
        </p:txBody>
      </p:sp>
      <p:sp>
        <p:nvSpPr>
          <p:cNvPr id="4" name="Rectangle 3">
            <a:extLst>
              <a:ext uri="{FF2B5EF4-FFF2-40B4-BE49-F238E27FC236}">
                <a16:creationId xmlns:a16="http://schemas.microsoft.com/office/drawing/2014/main" id="{B9FDBFD4-DAB0-4C36-BF61-D2DDA72F2D7A}"/>
              </a:ext>
            </a:extLst>
          </p:cNvPr>
          <p:cNvSpPr/>
          <p:nvPr/>
        </p:nvSpPr>
        <p:spPr>
          <a:xfrm>
            <a:off x="557212" y="4983540"/>
            <a:ext cx="8153400" cy="1569660"/>
          </a:xfrm>
          <a:prstGeom prst="rect">
            <a:avLst/>
          </a:prstGeom>
        </p:spPr>
        <p:txBody>
          <a:bodyPr wrap="square">
            <a:spAutoFit/>
          </a:bodyPr>
          <a:lstStyle/>
          <a:p>
            <a:pPr algn="just"/>
            <a:r>
              <a:rPr lang="en-US" sz="2400" dirty="0">
                <a:latin typeface="+mj-lt"/>
                <a:ea typeface="ＭＳ Ｐゴシック" pitchFamily="34" charset="-128"/>
              </a:rPr>
              <a:t>Earlier BEPS was </a:t>
            </a:r>
            <a:r>
              <a:rPr lang="en-US" sz="2400" b="1" i="1" dirty="0">
                <a:latin typeface="+mj-lt"/>
                <a:ea typeface="ＭＳ Ｐゴシック" pitchFamily="34" charset="-128"/>
              </a:rPr>
              <a:t>done by </a:t>
            </a:r>
            <a:r>
              <a:rPr lang="en-US" sz="2400" dirty="0">
                <a:latin typeface="+mj-lt"/>
                <a:ea typeface="ＭＳ Ｐゴシック" pitchFamily="34" charset="-128"/>
              </a:rPr>
              <a:t>developed economies…</a:t>
            </a:r>
          </a:p>
          <a:p>
            <a:pPr algn="just"/>
            <a:r>
              <a:rPr lang="en-US" sz="2400" b="1" dirty="0">
                <a:solidFill>
                  <a:schemeClr val="accent2"/>
                </a:solidFill>
                <a:latin typeface="+mj-lt"/>
                <a:ea typeface="ＭＳ Ｐゴシック" pitchFamily="34" charset="-128"/>
              </a:rPr>
              <a:t>Now the shoes is on the other foot, </a:t>
            </a:r>
            <a:r>
              <a:rPr lang="en-US" sz="2400" dirty="0">
                <a:latin typeface="+mj-lt"/>
                <a:ea typeface="ＭＳ Ｐゴシック" pitchFamily="34" charset="-128"/>
              </a:rPr>
              <a:t>developed economies are suffering from BEPS.</a:t>
            </a:r>
          </a:p>
          <a:p>
            <a:pPr algn="just"/>
            <a:r>
              <a:rPr lang="en-US" sz="2400" dirty="0">
                <a:latin typeface="+mj-lt"/>
                <a:ea typeface="ＭＳ Ｐゴシック" pitchFamily="34" charset="-128"/>
              </a:rPr>
              <a:t>So the rules need to be “upgraded” to be more “fair”.</a:t>
            </a:r>
          </a:p>
        </p:txBody>
      </p:sp>
    </p:spTree>
    <p:extLst>
      <p:ext uri="{BB962C8B-B14F-4D97-AF65-F5344CB8AC3E}">
        <p14:creationId xmlns:p14="http://schemas.microsoft.com/office/powerpoint/2010/main" val="3813701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1F14D-96E6-4037-A6D5-0DAEFC966818}"/>
              </a:ext>
            </a:extLst>
          </p:cNvPr>
          <p:cNvSpPr>
            <a:spLocks noGrp="1"/>
          </p:cNvSpPr>
          <p:nvPr>
            <p:ph type="title"/>
          </p:nvPr>
        </p:nvSpPr>
        <p:spPr>
          <a:xfrm>
            <a:off x="606552" y="228600"/>
            <a:ext cx="8461248" cy="990600"/>
          </a:xfrm>
        </p:spPr>
        <p:txBody>
          <a:bodyPr>
            <a:normAutofit/>
          </a:bodyPr>
          <a:lstStyle/>
          <a:p>
            <a:r>
              <a:rPr lang="en-US" b="1" dirty="0"/>
              <a:t>Approaches to transfer pricing</a:t>
            </a:r>
            <a:endParaRPr lang="en-IN" b="1" dirty="0"/>
          </a:p>
        </p:txBody>
      </p:sp>
      <p:sp>
        <p:nvSpPr>
          <p:cNvPr id="5" name="Slide Number Placeholder 2">
            <a:extLst>
              <a:ext uri="{FF2B5EF4-FFF2-40B4-BE49-F238E27FC236}">
                <a16:creationId xmlns:a16="http://schemas.microsoft.com/office/drawing/2014/main" id="{3652B77C-2A13-445E-B303-6832CEB0ADEC}"/>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2</a:t>
            </a:fld>
            <a:endParaRPr lang="en-US"/>
          </a:p>
        </p:txBody>
      </p:sp>
      <p:graphicFrame>
        <p:nvGraphicFramePr>
          <p:cNvPr id="4" name="Diagram 3">
            <a:extLst>
              <a:ext uri="{FF2B5EF4-FFF2-40B4-BE49-F238E27FC236}">
                <a16:creationId xmlns:a16="http://schemas.microsoft.com/office/drawing/2014/main" id="{A148BC3D-4EDD-4B08-BA0D-4BCC2DF469D5}"/>
              </a:ext>
            </a:extLst>
          </p:cNvPr>
          <p:cNvGraphicFramePr/>
          <p:nvPr>
            <p:extLst>
              <p:ext uri="{D42A27DB-BD31-4B8C-83A1-F6EECF244321}">
                <p14:modId xmlns:p14="http://schemas.microsoft.com/office/powerpoint/2010/main" val="909313767"/>
              </p:ext>
            </p:extLst>
          </p:nvPr>
        </p:nvGraphicFramePr>
        <p:xfrm>
          <a:off x="1219200" y="1831180"/>
          <a:ext cx="6705600" cy="43410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29532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9"/>
          <p:cNvSpPr>
            <a:spLocks noChangeArrowheads="1"/>
          </p:cNvSpPr>
          <p:nvPr/>
        </p:nvSpPr>
        <p:spPr bwMode="auto">
          <a:xfrm>
            <a:off x="1371600" y="3352800"/>
            <a:ext cx="6477000" cy="321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base" hangingPunct="0">
              <a:spcBef>
                <a:spcPct val="0"/>
              </a:spcBef>
              <a:spcAft>
                <a:spcPct val="0"/>
              </a:spcAft>
            </a:pPr>
            <a:r>
              <a:rPr lang="en-US" altLang="en-US" sz="2400" b="1" dirty="0">
                <a:solidFill>
                  <a:prstClr val="black"/>
                </a:solidFill>
                <a:latin typeface="Garamond" pitchFamily="18" charset="0"/>
                <a:cs typeface="Times New Roman" pitchFamily="18" charset="0"/>
              </a:rPr>
              <a:t>T. P. Ostwal</a:t>
            </a:r>
            <a:r>
              <a:rPr lang="en-US" altLang="en-US" sz="2400" b="1" dirty="0">
                <a:solidFill>
                  <a:prstClr val="black"/>
                </a:solidFill>
                <a:latin typeface="Californian FB" pitchFamily="18" charset="0"/>
                <a:cs typeface="Times New Roman" pitchFamily="18" charset="0"/>
              </a:rPr>
              <a:t> &amp; </a:t>
            </a:r>
            <a:r>
              <a:rPr lang="en-US" altLang="en-US" sz="2400" b="1" dirty="0">
                <a:solidFill>
                  <a:prstClr val="black"/>
                </a:solidFill>
                <a:latin typeface="Garamond" pitchFamily="18" charset="0"/>
                <a:cs typeface="Times New Roman" pitchFamily="18" charset="0"/>
              </a:rPr>
              <a:t>Assoc</a:t>
            </a:r>
            <a:r>
              <a:rPr lang="en-US" altLang="en-US" sz="2400" b="1" i="1" dirty="0">
                <a:solidFill>
                  <a:srgbClr val="FF0000"/>
                </a:solidFill>
                <a:latin typeface="Monotype Corsiva" pitchFamily="66" charset="0"/>
                <a:cs typeface="Times New Roman" pitchFamily="18" charset="0"/>
              </a:rPr>
              <a:t>i</a:t>
            </a:r>
            <a:r>
              <a:rPr lang="en-US" altLang="en-US" sz="2400" b="1" dirty="0">
                <a:solidFill>
                  <a:prstClr val="black"/>
                </a:solidFill>
                <a:latin typeface="Garamond" pitchFamily="18" charset="0"/>
                <a:cs typeface="Times New Roman" pitchFamily="18" charset="0"/>
              </a:rPr>
              <a:t>ates LLP</a:t>
            </a:r>
          </a:p>
          <a:p>
            <a:pPr algn="ctr" eaLnBrk="0" fontAlgn="base" hangingPunct="0">
              <a:spcBef>
                <a:spcPct val="0"/>
              </a:spcBef>
              <a:spcAft>
                <a:spcPct val="0"/>
              </a:spcAft>
            </a:pPr>
            <a:r>
              <a:rPr lang="en-US" altLang="en-US" b="1" dirty="0">
                <a:solidFill>
                  <a:prstClr val="black"/>
                </a:solidFill>
                <a:latin typeface="Garamond" pitchFamily="18" charset="0"/>
                <a:cs typeface="Times New Roman" pitchFamily="18" charset="0"/>
              </a:rPr>
              <a:t>Chartered Accountants</a:t>
            </a:r>
            <a:endParaRPr lang="en-US" altLang="en-US" sz="2200" b="1" dirty="0">
              <a:solidFill>
                <a:prstClr val="black"/>
              </a:solidFill>
              <a:latin typeface="Garamond" pitchFamily="18" charset="0"/>
              <a:cs typeface="Times New Roman" pitchFamily="18" charset="0"/>
            </a:endParaRPr>
          </a:p>
          <a:p>
            <a:pPr algn="ctr" eaLnBrk="0" fontAlgn="base" hangingPunct="0">
              <a:spcBef>
                <a:spcPct val="0"/>
              </a:spcBef>
              <a:spcAft>
                <a:spcPct val="0"/>
              </a:spcAft>
            </a:pPr>
            <a:endParaRPr lang="en-US" altLang="en-US" sz="900" dirty="0">
              <a:solidFill>
                <a:prstClr val="black"/>
              </a:solidFill>
              <a:latin typeface="Garamond" pitchFamily="18" charset="0"/>
              <a:cs typeface="Times New Roman" pitchFamily="18" charset="0"/>
            </a:endParaRPr>
          </a:p>
          <a:p>
            <a:pPr algn="ctr" eaLnBrk="0" fontAlgn="base" hangingPunct="0">
              <a:spcBef>
                <a:spcPct val="0"/>
              </a:spcBef>
              <a:spcAft>
                <a:spcPct val="0"/>
              </a:spcAft>
            </a:pPr>
            <a:r>
              <a:rPr lang="en-US" altLang="en-US" dirty="0">
                <a:solidFill>
                  <a:prstClr val="black"/>
                </a:solidFill>
                <a:latin typeface="Garamond" pitchFamily="18" charset="0"/>
                <a:cs typeface="Times New Roman" pitchFamily="18" charset="0"/>
              </a:rPr>
              <a:t>Suite #1306-07, 13</a:t>
            </a:r>
            <a:r>
              <a:rPr lang="en-US" altLang="en-US" baseline="30000" dirty="0">
                <a:solidFill>
                  <a:prstClr val="black"/>
                </a:solidFill>
                <a:latin typeface="Garamond" pitchFamily="18" charset="0"/>
                <a:cs typeface="Times New Roman" pitchFamily="18" charset="0"/>
              </a:rPr>
              <a:t>th</a:t>
            </a:r>
            <a:r>
              <a:rPr lang="en-US" altLang="en-US" dirty="0">
                <a:solidFill>
                  <a:prstClr val="black"/>
                </a:solidFill>
                <a:latin typeface="Garamond" pitchFamily="18" charset="0"/>
                <a:cs typeface="Times New Roman" pitchFamily="18" charset="0"/>
              </a:rPr>
              <a:t> floor, Lodha Supremus, </a:t>
            </a:r>
          </a:p>
          <a:p>
            <a:pPr algn="ctr" eaLnBrk="0" fontAlgn="base" hangingPunct="0">
              <a:spcBef>
                <a:spcPct val="0"/>
              </a:spcBef>
              <a:spcAft>
                <a:spcPct val="0"/>
              </a:spcAft>
            </a:pPr>
            <a:r>
              <a:rPr lang="en-US" altLang="en-US" dirty="0">
                <a:solidFill>
                  <a:prstClr val="black"/>
                </a:solidFill>
                <a:latin typeface="Garamond" pitchFamily="18" charset="0"/>
                <a:cs typeface="Times New Roman" pitchFamily="18" charset="0"/>
              </a:rPr>
              <a:t>Senapati Bapat Marg, Lower Parel, </a:t>
            </a:r>
          </a:p>
          <a:p>
            <a:pPr algn="ctr" eaLnBrk="0" fontAlgn="base" hangingPunct="0">
              <a:spcBef>
                <a:spcPct val="0"/>
              </a:spcBef>
              <a:spcAft>
                <a:spcPct val="0"/>
              </a:spcAft>
            </a:pPr>
            <a:r>
              <a:rPr lang="en-US" altLang="en-US" dirty="0">
                <a:solidFill>
                  <a:prstClr val="black"/>
                </a:solidFill>
                <a:latin typeface="Garamond" pitchFamily="18" charset="0"/>
                <a:cs typeface="Times New Roman" pitchFamily="18" charset="0"/>
              </a:rPr>
              <a:t>Mumbai - 400013.</a:t>
            </a:r>
          </a:p>
          <a:p>
            <a:pPr algn="ctr" eaLnBrk="0" fontAlgn="base" hangingPunct="0">
              <a:spcBef>
                <a:spcPct val="0"/>
              </a:spcBef>
              <a:spcAft>
                <a:spcPct val="0"/>
              </a:spcAft>
            </a:pPr>
            <a:endParaRPr lang="en-US" altLang="en-US" sz="800" dirty="0">
              <a:solidFill>
                <a:prstClr val="black"/>
              </a:solidFill>
              <a:latin typeface="Garamond" pitchFamily="18" charset="0"/>
              <a:cs typeface="Times New Roman" pitchFamily="18" charset="0"/>
            </a:endParaRPr>
          </a:p>
          <a:p>
            <a:pPr algn="ctr" eaLnBrk="0" fontAlgn="base" hangingPunct="0">
              <a:spcBef>
                <a:spcPct val="0"/>
              </a:spcBef>
              <a:spcAft>
                <a:spcPct val="0"/>
              </a:spcAft>
            </a:pPr>
            <a:r>
              <a:rPr lang="en-US" altLang="en-US" dirty="0">
                <a:solidFill>
                  <a:prstClr val="black"/>
                </a:solidFill>
                <a:latin typeface="Garamond" pitchFamily="18" charset="0"/>
                <a:cs typeface="Times New Roman" pitchFamily="18" charset="0"/>
              </a:rPr>
              <a:t> Tel No.: +91-22-49454000</a:t>
            </a:r>
          </a:p>
          <a:p>
            <a:pPr algn="ctr" eaLnBrk="0" fontAlgn="base" hangingPunct="0">
              <a:spcBef>
                <a:spcPct val="0"/>
              </a:spcBef>
              <a:spcAft>
                <a:spcPct val="0"/>
              </a:spcAft>
            </a:pPr>
            <a:r>
              <a:rPr lang="en-US" altLang="en-US" dirty="0">
                <a:solidFill>
                  <a:prstClr val="black"/>
                </a:solidFill>
                <a:latin typeface="Garamond" pitchFamily="18" charset="0"/>
                <a:cs typeface="Times New Roman" pitchFamily="18" charset="0"/>
              </a:rPr>
              <a:t>Fax No.: +91-22-49454010</a:t>
            </a:r>
          </a:p>
          <a:p>
            <a:pPr algn="ctr" eaLnBrk="0" fontAlgn="base" hangingPunct="0">
              <a:spcBef>
                <a:spcPct val="0"/>
              </a:spcBef>
              <a:spcAft>
                <a:spcPct val="0"/>
              </a:spcAft>
            </a:pPr>
            <a:r>
              <a:rPr lang="en-US" altLang="en-US" dirty="0">
                <a:solidFill>
                  <a:prstClr val="black"/>
                </a:solidFill>
                <a:latin typeface="Garamond" pitchFamily="18" charset="0"/>
                <a:cs typeface="Times New Roman" pitchFamily="18" charset="0"/>
              </a:rPr>
              <a:t>Mobile:+91-9004660107</a:t>
            </a:r>
          </a:p>
          <a:p>
            <a:pPr algn="ctr" eaLnBrk="0" fontAlgn="base" hangingPunct="0">
              <a:spcBef>
                <a:spcPct val="0"/>
              </a:spcBef>
              <a:spcAft>
                <a:spcPct val="0"/>
              </a:spcAft>
            </a:pPr>
            <a:r>
              <a:rPr lang="en-US" altLang="en-US" dirty="0">
                <a:solidFill>
                  <a:prstClr val="black"/>
                </a:solidFill>
                <a:latin typeface="Garamond" pitchFamily="18" charset="0"/>
                <a:cs typeface="Times New Roman" pitchFamily="18" charset="0"/>
              </a:rPr>
              <a:t>Email: ostwaltp@gmail.in</a:t>
            </a:r>
          </a:p>
          <a:p>
            <a:pPr algn="ctr" eaLnBrk="0" fontAlgn="base" hangingPunct="0">
              <a:spcBef>
                <a:spcPct val="0"/>
              </a:spcBef>
              <a:spcAft>
                <a:spcPct val="0"/>
              </a:spcAft>
            </a:pPr>
            <a:r>
              <a:rPr lang="en-US" altLang="en-US" u="sng" dirty="0">
                <a:solidFill>
                  <a:srgbClr val="0070C0"/>
                </a:solidFill>
                <a:latin typeface="Garamond" pitchFamily="18" charset="0"/>
                <a:cs typeface="Times New Roman" pitchFamily="18" charset="0"/>
              </a:rPr>
              <a:t>www.tpostwal.in</a:t>
            </a:r>
          </a:p>
        </p:txBody>
      </p:sp>
      <p:sp>
        <p:nvSpPr>
          <p:cNvPr id="8" name="Rectangle 7"/>
          <p:cNvSpPr/>
          <p:nvPr/>
        </p:nvSpPr>
        <p:spPr>
          <a:xfrm>
            <a:off x="167096" y="2438400"/>
            <a:ext cx="8784000" cy="762000"/>
          </a:xfrm>
          <a:prstGeom prst="rect">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sz="4000" b="1" dirty="0">
                <a:solidFill>
                  <a:schemeClr val="bg2">
                    <a:lumMod val="50000"/>
                  </a:schemeClr>
                </a:solidFill>
                <a:effectLst>
                  <a:outerShdw blurRad="38100" dist="38100" dir="2700000" algn="tl">
                    <a:srgbClr val="000000">
                      <a:alpha val="43137"/>
                    </a:srgbClr>
                  </a:outerShdw>
                </a:effectLst>
                <a:latin typeface="Cambria" pitchFamily="18" charset="0"/>
              </a:rPr>
              <a:t>THANK  YOU</a:t>
            </a:r>
          </a:p>
        </p:txBody>
      </p:sp>
      <p:sp>
        <p:nvSpPr>
          <p:cNvPr id="2" name="TextBox 1">
            <a:extLst>
              <a:ext uri="{FF2B5EF4-FFF2-40B4-BE49-F238E27FC236}">
                <a16:creationId xmlns:a16="http://schemas.microsoft.com/office/drawing/2014/main" id="{44189249-D09A-47BF-A89B-AE84783A8EA5}"/>
              </a:ext>
            </a:extLst>
          </p:cNvPr>
          <p:cNvSpPr txBox="1"/>
          <p:nvPr/>
        </p:nvSpPr>
        <p:spPr>
          <a:xfrm>
            <a:off x="0" y="762000"/>
            <a:ext cx="9144000" cy="1323439"/>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ctr" eaLnBrk="0" fontAlgn="base" hangingPunct="0">
              <a:spcBef>
                <a:spcPct val="0"/>
              </a:spcBef>
              <a:spcAft>
                <a:spcPct val="0"/>
              </a:spcAft>
              <a:defRPr sz="4000" b="1">
                <a:solidFill>
                  <a:schemeClr val="bg2">
                    <a:lumMod val="50000"/>
                  </a:schemeClr>
                </a:solidFill>
                <a:effectLst>
                  <a:outerShdw blurRad="38100" dist="38100" dir="2700000" algn="tl">
                    <a:srgbClr val="000000">
                      <a:alpha val="43137"/>
                    </a:srgbClr>
                  </a:outerShdw>
                </a:effectLst>
                <a:latin typeface="Cambria"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IN" sz="3200" dirty="0"/>
              <a:t>Presented By T. P. Ostwal</a:t>
            </a:r>
            <a:endParaRPr lang="en-IN" sz="2400" dirty="0"/>
          </a:p>
          <a:p>
            <a:r>
              <a:rPr lang="en-IN" sz="2400" dirty="0"/>
              <a:t>Assisted by Vipul Kothari &amp; Kush Vatsaraj</a:t>
            </a:r>
          </a:p>
        </p:txBody>
      </p:sp>
    </p:spTree>
    <p:extLst>
      <p:ext uri="{BB962C8B-B14F-4D97-AF65-F5344CB8AC3E}">
        <p14:creationId xmlns:p14="http://schemas.microsoft.com/office/powerpoint/2010/main" val="25004280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594852" y="1717399"/>
            <a:ext cx="4510548" cy="4759601"/>
          </a:xfrm>
        </p:spPr>
        <p:txBody>
          <a:bodyPr>
            <a:noAutofit/>
          </a:bodyPr>
          <a:lstStyle/>
          <a:p>
            <a:pPr marL="176213" indent="-176213" algn="just"/>
            <a:r>
              <a:rPr lang="en-US" sz="1500" dirty="0"/>
              <a:t>Aim to achieve equal treatment of related and unrelated transactions</a:t>
            </a:r>
          </a:p>
          <a:p>
            <a:pPr marL="176213" indent="-176213" algn="just"/>
            <a:r>
              <a:rPr lang="en-US" sz="1500" dirty="0"/>
              <a:t>Allowance commercial flexibility for specific business circumstances</a:t>
            </a:r>
          </a:p>
          <a:p>
            <a:pPr marL="176213" indent="-176213" algn="just"/>
            <a:r>
              <a:rPr lang="en-US" sz="1500" dirty="0"/>
              <a:t>Potential prevention of phenomena of tax avoidance and/or aggressive tax planning</a:t>
            </a:r>
          </a:p>
          <a:p>
            <a:pPr marL="176213" indent="-176213" algn="just"/>
            <a:r>
              <a:rPr lang="en-US" sz="1500" dirty="0"/>
              <a:t>Avoidance of double taxation and of less-than-single taxation</a:t>
            </a:r>
          </a:p>
          <a:p>
            <a:pPr marL="176213" indent="-176213" algn="just"/>
            <a:r>
              <a:rPr lang="en-US" sz="1500" dirty="0"/>
              <a:t>Fair and balanced allocation of taxing powers between different states</a:t>
            </a:r>
          </a:p>
          <a:p>
            <a:pPr marL="176213" indent="-176213" algn="just"/>
            <a:r>
              <a:rPr lang="en-US" sz="1500" dirty="0"/>
              <a:t>Overcome issues related to cross-border transactions</a:t>
            </a:r>
          </a:p>
          <a:p>
            <a:pPr marL="539750" lvl="1" indent="-360363" algn="just"/>
            <a:r>
              <a:rPr lang="en-US" dirty="0"/>
              <a:t>Compatibility with tax treaties</a:t>
            </a:r>
          </a:p>
          <a:p>
            <a:pPr marL="539750" lvl="1" indent="-360363" algn="just"/>
            <a:r>
              <a:rPr lang="en-US" dirty="0"/>
              <a:t>Compatibility with Indian law</a:t>
            </a:r>
          </a:p>
          <a:p>
            <a:pPr marL="176213" indent="-176213" algn="just"/>
            <a:r>
              <a:rPr lang="en-US" sz="1500" dirty="0"/>
              <a:t>Enforceability</a:t>
            </a:r>
          </a:p>
          <a:p>
            <a:pPr marL="176213" indent="-176213" algn="just"/>
            <a:r>
              <a:rPr lang="en-US" sz="1500" dirty="0"/>
              <a:t>Allowance of a coordinated approach </a:t>
            </a:r>
          </a:p>
          <a:p>
            <a:pPr marL="176213" indent="-176213" algn="just"/>
            <a:r>
              <a:rPr lang="en-US" sz="1500" dirty="0"/>
              <a:t>Avoidance of conflicts between different kinds of rules</a:t>
            </a:r>
          </a:p>
        </p:txBody>
      </p:sp>
      <p:sp>
        <p:nvSpPr>
          <p:cNvPr id="3" name="Content Placeholder 2"/>
          <p:cNvSpPr>
            <a:spLocks noGrp="1"/>
          </p:cNvSpPr>
          <p:nvPr>
            <p:ph sz="half" idx="2"/>
          </p:nvPr>
        </p:nvSpPr>
        <p:spPr>
          <a:xfrm>
            <a:off x="5397182" y="1717399"/>
            <a:ext cx="3263758" cy="3921401"/>
          </a:xfrm>
        </p:spPr>
        <p:txBody>
          <a:bodyPr/>
          <a:lstStyle/>
          <a:p>
            <a:pPr algn="just"/>
            <a:r>
              <a:rPr lang="en-US" dirty="0"/>
              <a:t>Lack of comparables – not only in developing countries, but in developed countries also</a:t>
            </a:r>
          </a:p>
          <a:p>
            <a:pPr algn="just"/>
            <a:r>
              <a:rPr lang="en-US" dirty="0"/>
              <a:t>Difficulties in its implementation</a:t>
            </a:r>
          </a:p>
          <a:p>
            <a:pPr lvl="1" algn="just"/>
            <a:r>
              <a:rPr lang="en-US" dirty="0"/>
              <a:t>Separate entity approach</a:t>
            </a:r>
          </a:p>
          <a:p>
            <a:pPr lvl="1" algn="just"/>
            <a:r>
              <a:rPr lang="en-US" dirty="0"/>
              <a:t>Comparability analysis</a:t>
            </a:r>
          </a:p>
          <a:p>
            <a:pPr algn="just"/>
            <a:r>
              <a:rPr lang="en-US" dirty="0"/>
              <a:t>Administrative burden</a:t>
            </a:r>
          </a:p>
          <a:p>
            <a:pPr algn="just"/>
            <a:r>
              <a:rPr lang="en-US" dirty="0"/>
              <a:t>Lack of information (in particular for developing countries or highly integrated transactions)</a:t>
            </a:r>
          </a:p>
          <a:p>
            <a:pPr algn="just"/>
            <a:endParaRPr lang="en-US" dirty="0"/>
          </a:p>
          <a:p>
            <a:pPr algn="just"/>
            <a:endParaRPr lang="de-AT" dirty="0"/>
          </a:p>
        </p:txBody>
      </p:sp>
      <p:sp>
        <p:nvSpPr>
          <p:cNvPr id="7" name="Slide Number Placeholder 6"/>
          <p:cNvSpPr>
            <a:spLocks noGrp="1"/>
          </p:cNvSpPr>
          <p:nvPr>
            <p:ph type="sldNum" sz="quarter" idx="4"/>
          </p:nvPr>
        </p:nvSpPr>
        <p:spPr/>
        <p:txBody>
          <a:bodyPr/>
          <a:lstStyle/>
          <a:p>
            <a:fld id="{BE3DC40E-DBBE-4E2D-9EEC-FBF0DA0E9179}" type="slidenum">
              <a:rPr lang="en-GB" smtClean="0"/>
              <a:pPr/>
              <a:t>21</a:t>
            </a:fld>
            <a:endParaRPr lang="en-GB" dirty="0"/>
          </a:p>
        </p:txBody>
      </p:sp>
      <p:sp>
        <p:nvSpPr>
          <p:cNvPr id="8" name="Arrow: Left 7">
            <a:hlinkClick r:id="rId2" action="ppaction://hlinksldjump"/>
            <a:extLst>
              <a:ext uri="{FF2B5EF4-FFF2-40B4-BE49-F238E27FC236}">
                <a16:creationId xmlns:a16="http://schemas.microsoft.com/office/drawing/2014/main" id="{8C30D7EC-B95D-41FE-B265-70BA14941B97}"/>
              </a:ext>
            </a:extLst>
          </p:cNvPr>
          <p:cNvSpPr/>
          <p:nvPr/>
        </p:nvSpPr>
        <p:spPr>
          <a:xfrm>
            <a:off x="7315200" y="5925606"/>
            <a:ext cx="1143000" cy="70300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Slide Number Placeholder 2">
            <a:extLst>
              <a:ext uri="{FF2B5EF4-FFF2-40B4-BE49-F238E27FC236}">
                <a16:creationId xmlns:a16="http://schemas.microsoft.com/office/drawing/2014/main" id="{8BFEB474-0DC0-4CEB-AD28-2114FC84D3A4}"/>
              </a:ext>
            </a:extLst>
          </p:cNvPr>
          <p:cNvSpPr txBox="1">
            <a:spLocks/>
          </p:cNvSpPr>
          <p:nvPr/>
        </p:nvSpPr>
        <p:spPr>
          <a:xfrm>
            <a:off x="0" y="1272222"/>
            <a:ext cx="533400" cy="244476"/>
          </a:xfrm>
          <a:prstGeom prst="rect">
            <a:avLst/>
          </a:prstGeom>
        </p:spPr>
        <p:txBody>
          <a:bodyPr>
            <a:normAutofit fontScale="625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b="1" smtClean="0">
                <a:solidFill>
                  <a:schemeClr val="bg1"/>
                </a:solidFill>
              </a:rPr>
              <a:pPr/>
              <a:t>21</a:t>
            </a:fld>
            <a:endParaRPr lang="en-US" b="1">
              <a:solidFill>
                <a:schemeClr val="bg1"/>
              </a:solidFill>
            </a:endParaRPr>
          </a:p>
        </p:txBody>
      </p:sp>
      <p:sp>
        <p:nvSpPr>
          <p:cNvPr id="17" name="Title 1">
            <a:extLst>
              <a:ext uri="{FF2B5EF4-FFF2-40B4-BE49-F238E27FC236}">
                <a16:creationId xmlns:a16="http://schemas.microsoft.com/office/drawing/2014/main" id="{FD63F6C6-0CB4-4606-B367-A9ED67875E56}"/>
              </a:ext>
            </a:extLst>
          </p:cNvPr>
          <p:cNvSpPr>
            <a:spLocks noGrp="1"/>
          </p:cNvSpPr>
          <p:nvPr>
            <p:ph type="title"/>
          </p:nvPr>
        </p:nvSpPr>
        <p:spPr>
          <a:xfrm>
            <a:off x="1149095" y="228600"/>
            <a:ext cx="3118105" cy="990600"/>
          </a:xfrm>
        </p:spPr>
        <p:txBody>
          <a:bodyPr>
            <a:normAutofit/>
          </a:bodyPr>
          <a:lstStyle/>
          <a:p>
            <a:pPr algn="ctr"/>
            <a:r>
              <a:rPr lang="en-US" b="1" dirty="0"/>
              <a:t>Advantages</a:t>
            </a:r>
          </a:p>
        </p:txBody>
      </p:sp>
      <p:sp>
        <p:nvSpPr>
          <p:cNvPr id="18" name="Title 1">
            <a:extLst>
              <a:ext uri="{FF2B5EF4-FFF2-40B4-BE49-F238E27FC236}">
                <a16:creationId xmlns:a16="http://schemas.microsoft.com/office/drawing/2014/main" id="{BAB81915-B0D4-49EA-96BD-C9C47B886695}"/>
              </a:ext>
            </a:extLst>
          </p:cNvPr>
          <p:cNvSpPr txBox="1">
            <a:spLocks/>
          </p:cNvSpPr>
          <p:nvPr/>
        </p:nvSpPr>
        <p:spPr>
          <a:xfrm>
            <a:off x="4879848" y="228600"/>
            <a:ext cx="4035552" cy="9906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ctr"/>
            <a:r>
              <a:rPr lang="en-US" b="1" dirty="0"/>
              <a:t>Disadvantages</a:t>
            </a:r>
          </a:p>
        </p:txBody>
      </p:sp>
      <p:sp>
        <p:nvSpPr>
          <p:cNvPr id="23" name="TextBox 22">
            <a:extLst>
              <a:ext uri="{FF2B5EF4-FFF2-40B4-BE49-F238E27FC236}">
                <a16:creationId xmlns:a16="http://schemas.microsoft.com/office/drawing/2014/main" id="{61782E91-2D43-4930-93A0-CC3C5DE171FC}"/>
              </a:ext>
            </a:extLst>
          </p:cNvPr>
          <p:cNvSpPr txBox="1"/>
          <p:nvPr/>
        </p:nvSpPr>
        <p:spPr>
          <a:xfrm>
            <a:off x="594852" y="1203158"/>
            <a:ext cx="2274790" cy="369332"/>
          </a:xfrm>
          <a:prstGeom prst="rect">
            <a:avLst/>
          </a:prstGeom>
          <a:noFill/>
        </p:spPr>
        <p:txBody>
          <a:bodyPr wrap="none" rtlCol="0">
            <a:spAutoFit/>
          </a:bodyPr>
          <a:lstStyle/>
          <a:p>
            <a:r>
              <a:rPr lang="en-IN" b="1" dirty="0">
                <a:solidFill>
                  <a:schemeClr val="bg1"/>
                </a:solidFill>
              </a:rPr>
              <a:t>Arms </a:t>
            </a:r>
            <a:r>
              <a:rPr lang="en-IN" b="1">
                <a:solidFill>
                  <a:schemeClr val="bg1"/>
                </a:solidFill>
              </a:rPr>
              <a:t>Length Principle</a:t>
            </a:r>
            <a:endParaRPr lang="en-IN" b="1" dirty="0">
              <a:solidFill>
                <a:schemeClr val="bg1"/>
              </a:solidFill>
            </a:endParaRPr>
          </a:p>
        </p:txBody>
      </p:sp>
    </p:spTree>
    <p:extLst>
      <p:ext uri="{BB962C8B-B14F-4D97-AF65-F5344CB8AC3E}">
        <p14:creationId xmlns:p14="http://schemas.microsoft.com/office/powerpoint/2010/main" val="823789865"/>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29F6150-CBCA-487A-B835-555857A4C40D}"/>
              </a:ext>
            </a:extLst>
          </p:cNvPr>
          <p:cNvSpPr>
            <a:spLocks noGrp="1"/>
          </p:cNvSpPr>
          <p:nvPr>
            <p:ph type="title"/>
          </p:nvPr>
        </p:nvSpPr>
        <p:spPr>
          <a:xfrm>
            <a:off x="1149095" y="228600"/>
            <a:ext cx="3118105" cy="990600"/>
          </a:xfrm>
        </p:spPr>
        <p:txBody>
          <a:bodyPr>
            <a:normAutofit/>
          </a:bodyPr>
          <a:lstStyle/>
          <a:p>
            <a:pPr algn="ctr"/>
            <a:r>
              <a:rPr lang="en-US" b="1" dirty="0"/>
              <a:t>Advantages</a:t>
            </a:r>
          </a:p>
        </p:txBody>
      </p:sp>
      <p:sp>
        <p:nvSpPr>
          <p:cNvPr id="4" name="Slide Number Placeholder 2">
            <a:extLst>
              <a:ext uri="{FF2B5EF4-FFF2-40B4-BE49-F238E27FC236}">
                <a16:creationId xmlns:a16="http://schemas.microsoft.com/office/drawing/2014/main" id="{94200D17-CD8B-45C6-B402-904FA9F271E5}"/>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22</a:t>
            </a:fld>
            <a:endParaRPr lang="en-US" dirty="0"/>
          </a:p>
        </p:txBody>
      </p:sp>
      <p:sp>
        <p:nvSpPr>
          <p:cNvPr id="3" name="Content Placeholder 2"/>
          <p:cNvSpPr>
            <a:spLocks noGrp="1"/>
          </p:cNvSpPr>
          <p:nvPr>
            <p:ph sz="quarter" idx="1"/>
          </p:nvPr>
        </p:nvSpPr>
        <p:spPr>
          <a:xfrm>
            <a:off x="612648" y="1600200"/>
            <a:ext cx="4035552" cy="4860000"/>
          </a:xfrm>
        </p:spPr>
        <p:txBody>
          <a:bodyPr>
            <a:noAutofit/>
          </a:bodyPr>
          <a:lstStyle/>
          <a:p>
            <a:pPr marL="179388" indent="-179388" algn="just">
              <a:spcAft>
                <a:spcPts val="700"/>
              </a:spcAft>
            </a:pPr>
            <a:r>
              <a:rPr lang="en-US" sz="1500" dirty="0"/>
              <a:t>Removes current artificial incentive for multinationals to shift reported income to low-tax locations. </a:t>
            </a:r>
          </a:p>
          <a:p>
            <a:pPr marL="179388" indent="-179388" algn="just">
              <a:spcAft>
                <a:spcPts val="700"/>
              </a:spcAft>
            </a:pPr>
            <a:r>
              <a:rPr lang="en-US" sz="1500" dirty="0"/>
              <a:t>Tax liabilities, instead, would be allocated by a measure (or measures) of their real economic activity in each location.</a:t>
            </a:r>
          </a:p>
          <a:p>
            <a:pPr marL="179388" indent="-179388" algn="just">
              <a:spcAft>
                <a:spcPts val="700"/>
              </a:spcAft>
            </a:pPr>
            <a:r>
              <a:rPr lang="en-US" sz="1500" dirty="0"/>
              <a:t>Reduce the tax system’s complexity and the administrative burden it imposes on entities. </a:t>
            </a:r>
          </a:p>
          <a:p>
            <a:pPr marL="179388" indent="-179388" algn="just">
              <a:spcAft>
                <a:spcPts val="700"/>
              </a:spcAft>
            </a:pPr>
            <a:r>
              <a:rPr lang="en-US" sz="1500" dirty="0"/>
              <a:t>There would be no need for transfer-pricing rules for intra-group transactions, which would remove a major source of dispute between corporations and tax authorities.</a:t>
            </a:r>
          </a:p>
          <a:p>
            <a:pPr marL="179388" indent="-179388" algn="just">
              <a:spcAft>
                <a:spcPts val="700"/>
              </a:spcAft>
            </a:pPr>
            <a:r>
              <a:rPr lang="en-US" sz="1500" dirty="0"/>
              <a:t>Controlled Foreign Corporation (CFC) rules would be redundant since all profits assigned to foreign activities would be exempt. For this reason, there would also no longer be a need for foreign tax credits.</a:t>
            </a:r>
          </a:p>
        </p:txBody>
      </p:sp>
      <p:sp>
        <p:nvSpPr>
          <p:cNvPr id="5" name="Title 1">
            <a:extLst>
              <a:ext uri="{FF2B5EF4-FFF2-40B4-BE49-F238E27FC236}">
                <a16:creationId xmlns:a16="http://schemas.microsoft.com/office/drawing/2014/main" id="{F403892A-FDE7-49FD-90A3-4F54184BA851}"/>
              </a:ext>
            </a:extLst>
          </p:cNvPr>
          <p:cNvSpPr txBox="1">
            <a:spLocks/>
          </p:cNvSpPr>
          <p:nvPr/>
        </p:nvSpPr>
        <p:spPr>
          <a:xfrm>
            <a:off x="4879848" y="228600"/>
            <a:ext cx="4035552" cy="9906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ctr"/>
            <a:r>
              <a:rPr lang="en-US" b="1" dirty="0"/>
              <a:t>Disadvantages</a:t>
            </a:r>
          </a:p>
        </p:txBody>
      </p:sp>
      <p:sp>
        <p:nvSpPr>
          <p:cNvPr id="6" name="Content Placeholder 2">
            <a:extLst>
              <a:ext uri="{FF2B5EF4-FFF2-40B4-BE49-F238E27FC236}">
                <a16:creationId xmlns:a16="http://schemas.microsoft.com/office/drawing/2014/main" id="{6213920A-89E4-4E71-BF3F-79844A8C59B1}"/>
              </a:ext>
            </a:extLst>
          </p:cNvPr>
          <p:cNvSpPr txBox="1">
            <a:spLocks/>
          </p:cNvSpPr>
          <p:nvPr/>
        </p:nvSpPr>
        <p:spPr>
          <a:xfrm>
            <a:off x="4879848" y="1600200"/>
            <a:ext cx="4035552" cy="48600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179388" indent="-179388" algn="just">
              <a:spcAft>
                <a:spcPts val="700"/>
              </a:spcAft>
            </a:pPr>
            <a:r>
              <a:rPr lang="en-US" sz="1500" dirty="0"/>
              <a:t>Difficult in designing and implementing a global formulary apportionment system. </a:t>
            </a:r>
          </a:p>
          <a:p>
            <a:pPr marL="179388" indent="-179388" algn="just">
              <a:spcAft>
                <a:spcPts val="700"/>
              </a:spcAft>
            </a:pPr>
            <a:r>
              <a:rPr lang="en-US" sz="1500" dirty="0"/>
              <a:t>Such a system would create new incentives for tax avoidance and could increase the incentive to shift real investments to low-tax countries.</a:t>
            </a:r>
          </a:p>
          <a:p>
            <a:pPr marL="179388" indent="-179388" algn="just">
              <a:spcAft>
                <a:spcPts val="700"/>
              </a:spcAft>
            </a:pPr>
            <a:r>
              <a:rPr lang="en-US" sz="1500" dirty="0"/>
              <a:t>It would require an agreement among the major economies to scrap the current separate-entity system and to agree on how to allocate corporate income among jurisdictions. </a:t>
            </a:r>
          </a:p>
          <a:p>
            <a:pPr marL="179388" indent="-179388" algn="just">
              <a:spcAft>
                <a:spcPts val="700"/>
              </a:spcAft>
            </a:pPr>
            <a:r>
              <a:rPr lang="en-US" sz="1500" dirty="0"/>
              <a:t>It would also require agreement on common accounting methods for measuring corporate profits.</a:t>
            </a:r>
          </a:p>
          <a:p>
            <a:pPr marL="179388" indent="-179388" algn="just">
              <a:spcAft>
                <a:spcPts val="700"/>
              </a:spcAft>
            </a:pPr>
            <a:r>
              <a:rPr lang="en-US" sz="1500" dirty="0"/>
              <a:t>A unilateral move by any country to formulary apportionment would result in double taxation of some multinationals’ income and exemption of other income.</a:t>
            </a:r>
          </a:p>
          <a:p>
            <a:pPr marL="179388" indent="-179388" algn="just">
              <a:spcAft>
                <a:spcPts val="700"/>
              </a:spcAft>
            </a:pPr>
            <a:r>
              <a:rPr lang="en-US" sz="1500" dirty="0"/>
              <a:t>Introduces new boundary problems between high-tax and low-tax activities. </a:t>
            </a:r>
          </a:p>
        </p:txBody>
      </p:sp>
      <p:sp>
        <p:nvSpPr>
          <p:cNvPr id="2" name="TextBox 1">
            <a:extLst>
              <a:ext uri="{FF2B5EF4-FFF2-40B4-BE49-F238E27FC236}">
                <a16:creationId xmlns:a16="http://schemas.microsoft.com/office/drawing/2014/main" id="{D192057A-ADCB-44C8-A26D-3F5969EFC50F}"/>
              </a:ext>
            </a:extLst>
          </p:cNvPr>
          <p:cNvSpPr txBox="1"/>
          <p:nvPr/>
        </p:nvSpPr>
        <p:spPr>
          <a:xfrm>
            <a:off x="67135" y="6477000"/>
            <a:ext cx="2447465" cy="369332"/>
          </a:xfrm>
          <a:prstGeom prst="rect">
            <a:avLst/>
          </a:prstGeom>
          <a:noFill/>
        </p:spPr>
        <p:txBody>
          <a:bodyPr wrap="none" rtlCol="0">
            <a:spAutoFit/>
          </a:bodyPr>
          <a:lstStyle/>
          <a:p>
            <a:r>
              <a:rPr lang="en-IN" i="1" dirty="0"/>
              <a:t>Continues on next slide…</a:t>
            </a:r>
          </a:p>
        </p:txBody>
      </p:sp>
      <p:sp>
        <p:nvSpPr>
          <p:cNvPr id="8" name="TextBox 7">
            <a:extLst>
              <a:ext uri="{FF2B5EF4-FFF2-40B4-BE49-F238E27FC236}">
                <a16:creationId xmlns:a16="http://schemas.microsoft.com/office/drawing/2014/main" id="{BB1E6309-F4EF-4C7D-B3B4-C468B6204E1D}"/>
              </a:ext>
            </a:extLst>
          </p:cNvPr>
          <p:cNvSpPr txBox="1"/>
          <p:nvPr/>
        </p:nvSpPr>
        <p:spPr>
          <a:xfrm>
            <a:off x="594852" y="1203158"/>
            <a:ext cx="2676758" cy="369332"/>
          </a:xfrm>
          <a:prstGeom prst="rect">
            <a:avLst/>
          </a:prstGeom>
          <a:noFill/>
        </p:spPr>
        <p:txBody>
          <a:bodyPr wrap="none" rtlCol="0">
            <a:spAutoFit/>
          </a:bodyPr>
          <a:lstStyle/>
          <a:p>
            <a:r>
              <a:rPr lang="en-IN" b="1" dirty="0">
                <a:solidFill>
                  <a:schemeClr val="bg1"/>
                </a:solidFill>
              </a:rPr>
              <a:t>Formulary Apportionment</a:t>
            </a:r>
          </a:p>
        </p:txBody>
      </p:sp>
    </p:spTree>
    <p:extLst>
      <p:ext uri="{BB962C8B-B14F-4D97-AF65-F5344CB8AC3E}">
        <p14:creationId xmlns:p14="http://schemas.microsoft.com/office/powerpoint/2010/main" val="8504548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8C504B6-45BE-4514-AA10-93285A443B11}"/>
              </a:ext>
            </a:extLst>
          </p:cNvPr>
          <p:cNvSpPr>
            <a:spLocks noGrp="1"/>
          </p:cNvSpPr>
          <p:nvPr>
            <p:ph type="title"/>
          </p:nvPr>
        </p:nvSpPr>
        <p:spPr>
          <a:xfrm>
            <a:off x="1149095" y="228600"/>
            <a:ext cx="3118105" cy="990600"/>
          </a:xfrm>
        </p:spPr>
        <p:txBody>
          <a:bodyPr>
            <a:normAutofit/>
          </a:bodyPr>
          <a:lstStyle/>
          <a:p>
            <a:pPr algn="ctr"/>
            <a:r>
              <a:rPr lang="en-US" b="1" dirty="0"/>
              <a:t>Advantages</a:t>
            </a:r>
          </a:p>
        </p:txBody>
      </p:sp>
      <p:sp>
        <p:nvSpPr>
          <p:cNvPr id="4" name="Slide Number Placeholder 2">
            <a:extLst>
              <a:ext uri="{FF2B5EF4-FFF2-40B4-BE49-F238E27FC236}">
                <a16:creationId xmlns:a16="http://schemas.microsoft.com/office/drawing/2014/main" id="{94200D17-CD8B-45C6-B402-904FA9F271E5}"/>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23</a:t>
            </a:fld>
            <a:endParaRPr lang="en-US"/>
          </a:p>
        </p:txBody>
      </p:sp>
      <p:sp>
        <p:nvSpPr>
          <p:cNvPr id="3" name="Content Placeholder 2"/>
          <p:cNvSpPr>
            <a:spLocks noGrp="1"/>
          </p:cNvSpPr>
          <p:nvPr>
            <p:ph sz="quarter" idx="1"/>
          </p:nvPr>
        </p:nvSpPr>
        <p:spPr>
          <a:xfrm>
            <a:off x="612648" y="1600200"/>
            <a:ext cx="3502152" cy="4860000"/>
          </a:xfrm>
        </p:spPr>
        <p:txBody>
          <a:bodyPr>
            <a:noAutofit/>
          </a:bodyPr>
          <a:lstStyle/>
          <a:p>
            <a:pPr marL="179388" indent="-179388" algn="just">
              <a:lnSpc>
                <a:spcPct val="150000"/>
              </a:lnSpc>
            </a:pPr>
            <a:r>
              <a:rPr lang="en-US" sz="1600" dirty="0"/>
              <a:t>Shift to formulary apportionment can be made revenue neutral by reducing corporate tax rates.</a:t>
            </a:r>
          </a:p>
          <a:p>
            <a:pPr marL="179388" indent="-179388" algn="just">
              <a:lnSpc>
                <a:spcPct val="150000"/>
              </a:lnSpc>
            </a:pPr>
            <a:r>
              <a:rPr lang="en-US" sz="1600" dirty="0"/>
              <a:t>It would make a multinational corporation’s tax liability independent of both its legal residence and its legal form (for example, branch or subsidiary). </a:t>
            </a:r>
          </a:p>
          <a:p>
            <a:pPr marL="179388" indent="-179388" algn="just">
              <a:lnSpc>
                <a:spcPct val="150000"/>
              </a:lnSpc>
            </a:pPr>
            <a:r>
              <a:rPr lang="en-US" sz="1600" dirty="0"/>
              <a:t>It would remove any incentive for corporate inversions in which firms from two countries merge and establish their residence in a low-tax country to reduce their tax liabilities.</a:t>
            </a:r>
          </a:p>
        </p:txBody>
      </p:sp>
      <p:sp>
        <p:nvSpPr>
          <p:cNvPr id="6" name="Content Placeholder 2">
            <a:extLst>
              <a:ext uri="{FF2B5EF4-FFF2-40B4-BE49-F238E27FC236}">
                <a16:creationId xmlns:a16="http://schemas.microsoft.com/office/drawing/2014/main" id="{6213920A-89E4-4E71-BF3F-79844A8C59B1}"/>
              </a:ext>
            </a:extLst>
          </p:cNvPr>
          <p:cNvSpPr txBox="1">
            <a:spLocks/>
          </p:cNvSpPr>
          <p:nvPr/>
        </p:nvSpPr>
        <p:spPr>
          <a:xfrm>
            <a:off x="4343400" y="1683330"/>
            <a:ext cx="4648200" cy="48600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179388" indent="-179388" algn="just">
              <a:spcBef>
                <a:spcPts val="1000"/>
              </a:spcBef>
            </a:pPr>
            <a:r>
              <a:rPr lang="en-US" sz="1600" dirty="0"/>
              <a:t>Creates incentives to shift profits between multinationals and separately owned firms - For e.g. if physical assets help determine the location of a multinationals’ profits, a firm might well have an incentive to contract its low-margin manufacturing activities in high-tax jurisdictions to independently owned firms instead of establishing a manufacturing subsidiary within the firm to reduce its share of capital assets allocated to high-tax countries.</a:t>
            </a:r>
          </a:p>
          <a:p>
            <a:pPr marL="179388" indent="-179388" algn="just">
              <a:spcBef>
                <a:spcPts val="1000"/>
              </a:spcBef>
            </a:pPr>
            <a:r>
              <a:rPr lang="en-US" sz="1600" dirty="0"/>
              <a:t>Could worsen the incentive to shift real activities to low-tax countries because intangible assets — a large share of value for many leading multinational companies—are part of a firm’s total profits but are absent from the allocation formula.</a:t>
            </a:r>
          </a:p>
          <a:p>
            <a:pPr marL="179388" indent="-179388" algn="just">
              <a:spcBef>
                <a:spcPts val="1000"/>
              </a:spcBef>
            </a:pPr>
            <a:r>
              <a:rPr lang="en-US" sz="1600" dirty="0"/>
              <a:t>Some analysts and commentators favor sales or destination-based allocation of corporate profits because firms are least likely to reduce sales in a jurisdiction simply to reduce tax liability. </a:t>
            </a:r>
          </a:p>
        </p:txBody>
      </p:sp>
      <p:sp>
        <p:nvSpPr>
          <p:cNvPr id="9" name="Title 1">
            <a:extLst>
              <a:ext uri="{FF2B5EF4-FFF2-40B4-BE49-F238E27FC236}">
                <a16:creationId xmlns:a16="http://schemas.microsoft.com/office/drawing/2014/main" id="{ABC7273D-4A3E-45F9-8006-EC710113295F}"/>
              </a:ext>
            </a:extLst>
          </p:cNvPr>
          <p:cNvSpPr txBox="1">
            <a:spLocks/>
          </p:cNvSpPr>
          <p:nvPr/>
        </p:nvSpPr>
        <p:spPr>
          <a:xfrm>
            <a:off x="4879848" y="228600"/>
            <a:ext cx="4035552" cy="990600"/>
          </a:xfrm>
          <a:prstGeom prst="rect">
            <a:avLst/>
          </a:prstGeom>
        </p:spPr>
        <p:txBody>
          <a:bodyPr vert="horz" anchor="ctr">
            <a:norm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algn="ctr"/>
            <a:r>
              <a:rPr lang="en-US" b="1" dirty="0"/>
              <a:t>Disadvantages</a:t>
            </a:r>
          </a:p>
        </p:txBody>
      </p:sp>
      <p:sp>
        <p:nvSpPr>
          <p:cNvPr id="7" name="Arrow: Left 6">
            <a:hlinkClick r:id="rId2" action="ppaction://hlinksldjump"/>
            <a:extLst>
              <a:ext uri="{FF2B5EF4-FFF2-40B4-BE49-F238E27FC236}">
                <a16:creationId xmlns:a16="http://schemas.microsoft.com/office/drawing/2014/main" id="{FADAB0D2-4303-417F-BFE2-DF044D1C37C3}"/>
              </a:ext>
            </a:extLst>
          </p:cNvPr>
          <p:cNvSpPr/>
          <p:nvPr/>
        </p:nvSpPr>
        <p:spPr>
          <a:xfrm>
            <a:off x="8231400" y="6248400"/>
            <a:ext cx="684000" cy="468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TextBox 7">
            <a:extLst>
              <a:ext uri="{FF2B5EF4-FFF2-40B4-BE49-F238E27FC236}">
                <a16:creationId xmlns:a16="http://schemas.microsoft.com/office/drawing/2014/main" id="{F9B9EAEC-5AFF-4DF2-A8BB-67BC3E851838}"/>
              </a:ext>
            </a:extLst>
          </p:cNvPr>
          <p:cNvSpPr txBox="1"/>
          <p:nvPr/>
        </p:nvSpPr>
        <p:spPr>
          <a:xfrm>
            <a:off x="594852" y="1203158"/>
            <a:ext cx="2676758" cy="369332"/>
          </a:xfrm>
          <a:prstGeom prst="rect">
            <a:avLst/>
          </a:prstGeom>
          <a:noFill/>
        </p:spPr>
        <p:txBody>
          <a:bodyPr wrap="none" rtlCol="0">
            <a:spAutoFit/>
          </a:bodyPr>
          <a:lstStyle/>
          <a:p>
            <a:r>
              <a:rPr lang="en-IN" b="1" dirty="0">
                <a:solidFill>
                  <a:schemeClr val="bg1"/>
                </a:solidFill>
              </a:rPr>
              <a:t>Formulary Apportionment</a:t>
            </a:r>
          </a:p>
        </p:txBody>
      </p:sp>
    </p:spTree>
    <p:extLst>
      <p:ext uri="{BB962C8B-B14F-4D97-AF65-F5344CB8AC3E}">
        <p14:creationId xmlns:p14="http://schemas.microsoft.com/office/powerpoint/2010/main" val="1363399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B12F0-AF2E-432C-BCA0-DD47DED1AEA6}"/>
              </a:ext>
            </a:extLst>
          </p:cNvPr>
          <p:cNvSpPr>
            <a:spLocks noGrp="1"/>
          </p:cNvSpPr>
          <p:nvPr>
            <p:ph type="title"/>
          </p:nvPr>
        </p:nvSpPr>
        <p:spPr/>
        <p:txBody>
          <a:bodyPr/>
          <a:lstStyle/>
          <a:p>
            <a:r>
              <a:rPr lang="en-US" dirty="0"/>
              <a:t>The Arm’s length Principle</a:t>
            </a:r>
            <a:endParaRPr lang="en-IN" dirty="0"/>
          </a:p>
        </p:txBody>
      </p:sp>
      <p:sp>
        <p:nvSpPr>
          <p:cNvPr id="3" name="Slide Number Placeholder 2">
            <a:extLst>
              <a:ext uri="{FF2B5EF4-FFF2-40B4-BE49-F238E27FC236}">
                <a16:creationId xmlns:a16="http://schemas.microsoft.com/office/drawing/2014/main" id="{51EDDEA6-A0F9-468C-9A88-B28E2B7FB9BC}"/>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3</a:t>
            </a:fld>
            <a:endParaRPr lang="en-US"/>
          </a:p>
        </p:txBody>
      </p:sp>
      <p:sp>
        <p:nvSpPr>
          <p:cNvPr id="4" name="TextBox 3">
            <a:extLst>
              <a:ext uri="{FF2B5EF4-FFF2-40B4-BE49-F238E27FC236}">
                <a16:creationId xmlns:a16="http://schemas.microsoft.com/office/drawing/2014/main" id="{A506E4D8-3EE3-4A96-9C32-A62A15707F54}"/>
              </a:ext>
            </a:extLst>
          </p:cNvPr>
          <p:cNvSpPr txBox="1"/>
          <p:nvPr/>
        </p:nvSpPr>
        <p:spPr>
          <a:xfrm>
            <a:off x="609600" y="1752600"/>
            <a:ext cx="8001000" cy="4585871"/>
          </a:xfrm>
          <a:prstGeom prst="rect">
            <a:avLst/>
          </a:prstGeom>
          <a:noFill/>
        </p:spPr>
        <p:txBody>
          <a:bodyPr wrap="square" rtlCol="0">
            <a:spAutoFit/>
          </a:bodyPr>
          <a:lstStyle/>
          <a:p>
            <a:pPr algn="just">
              <a:spcAft>
                <a:spcPts val="600"/>
              </a:spcAft>
            </a:pPr>
            <a:r>
              <a:rPr lang="en-US" sz="2200" b="1" u="sng" dirty="0"/>
              <a:t>Arm’s Length Principle</a:t>
            </a:r>
          </a:p>
          <a:p>
            <a:pPr algn="just">
              <a:spcAft>
                <a:spcPts val="600"/>
              </a:spcAft>
            </a:pPr>
            <a:r>
              <a:rPr lang="en-IN" sz="2000" dirty="0"/>
              <a:t>“</a:t>
            </a:r>
            <a:r>
              <a:rPr lang="en-IN" sz="2000" i="1" dirty="0"/>
              <a:t>The arm’s length principle is an international standard that compares the transfer pricing charged between related entities with the price of similar transactions carried out between independent entities at arm’s length. An adjustment may be made to the extent that profits of a related party differ from those that would be agreed between independent entities in similar circumstances.”</a:t>
            </a:r>
          </a:p>
          <a:p>
            <a:pPr marL="1620838" algn="r">
              <a:buFontTx/>
              <a:buChar char="-"/>
            </a:pPr>
            <a:r>
              <a:rPr lang="en-IN" sz="2000" dirty="0"/>
              <a:t> United Nations Practical Manual on Transfer Pricing for Developing Countries (2017)</a:t>
            </a:r>
          </a:p>
          <a:p>
            <a:pPr algn="r"/>
            <a:endParaRPr lang="en-IN" sz="2000" dirty="0"/>
          </a:p>
          <a:p>
            <a:pPr algn="just"/>
            <a:r>
              <a:rPr lang="en-IN" sz="2000" dirty="0"/>
              <a:t>Well recognized and accepted international principle which is the foundation of modern transfer pricing laws.</a:t>
            </a:r>
          </a:p>
          <a:p>
            <a:pPr algn="just"/>
            <a:endParaRPr lang="en-IN" sz="2000" dirty="0"/>
          </a:p>
          <a:p>
            <a:pPr algn="just"/>
            <a:r>
              <a:rPr lang="en-IN" sz="2000" dirty="0"/>
              <a:t>Advantages and Disadvantages of ALP </a:t>
            </a:r>
          </a:p>
        </p:txBody>
      </p:sp>
      <p:sp>
        <p:nvSpPr>
          <p:cNvPr id="5" name="Arrow: Right 4">
            <a:hlinkClick r:id="rId2" action="ppaction://hlinksldjump"/>
            <a:extLst>
              <a:ext uri="{FF2B5EF4-FFF2-40B4-BE49-F238E27FC236}">
                <a16:creationId xmlns:a16="http://schemas.microsoft.com/office/drawing/2014/main" id="{A3CF875A-21F7-4B56-8459-44227B8E748F}"/>
              </a:ext>
            </a:extLst>
          </p:cNvPr>
          <p:cNvSpPr/>
          <p:nvPr/>
        </p:nvSpPr>
        <p:spPr>
          <a:xfrm>
            <a:off x="4953000" y="5715000"/>
            <a:ext cx="1066800" cy="623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166150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B12F0-AF2E-432C-BCA0-DD47DED1AEA6}"/>
              </a:ext>
            </a:extLst>
          </p:cNvPr>
          <p:cNvSpPr>
            <a:spLocks noGrp="1"/>
          </p:cNvSpPr>
          <p:nvPr>
            <p:ph type="title"/>
          </p:nvPr>
        </p:nvSpPr>
        <p:spPr/>
        <p:txBody>
          <a:bodyPr/>
          <a:lstStyle/>
          <a:p>
            <a:r>
              <a:rPr lang="en-US" b="1" dirty="0"/>
              <a:t>Challenges to ALP</a:t>
            </a:r>
            <a:endParaRPr lang="en-IN" b="1" dirty="0"/>
          </a:p>
        </p:txBody>
      </p:sp>
      <p:sp>
        <p:nvSpPr>
          <p:cNvPr id="3" name="Slide Number Placeholder 2">
            <a:extLst>
              <a:ext uri="{FF2B5EF4-FFF2-40B4-BE49-F238E27FC236}">
                <a16:creationId xmlns:a16="http://schemas.microsoft.com/office/drawing/2014/main" id="{51EDDEA6-A0F9-468C-9A88-B28E2B7FB9BC}"/>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4</a:t>
            </a:fld>
            <a:endParaRPr lang="en-US"/>
          </a:p>
        </p:txBody>
      </p:sp>
      <p:sp>
        <p:nvSpPr>
          <p:cNvPr id="5" name="Content Placeholder 2">
            <a:extLst>
              <a:ext uri="{FF2B5EF4-FFF2-40B4-BE49-F238E27FC236}">
                <a16:creationId xmlns:a16="http://schemas.microsoft.com/office/drawing/2014/main" id="{3FB1BE1D-C972-4E53-BB9A-AAE7DC1B4267}"/>
              </a:ext>
            </a:extLst>
          </p:cNvPr>
          <p:cNvSpPr txBox="1">
            <a:spLocks/>
          </p:cNvSpPr>
          <p:nvPr/>
        </p:nvSpPr>
        <p:spPr>
          <a:xfrm>
            <a:off x="612648" y="1798637"/>
            <a:ext cx="5026152" cy="2925763"/>
          </a:xfrm>
          <a:prstGeom prst="rect">
            <a:avLst/>
          </a:prstGeom>
        </p:spPr>
        <p:txBody>
          <a:bodyPr>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gn="just">
              <a:spcBef>
                <a:spcPts val="1000"/>
              </a:spcBef>
              <a:buFont typeface="Wingdings" panose="05000000000000000000" pitchFamily="2" charset="2"/>
              <a:buChar char="v"/>
            </a:pPr>
            <a:r>
              <a:rPr lang="en-IN" sz="2100" dirty="0"/>
              <a:t>Issue with determination of ALP – you cannot tax what you cannot measure</a:t>
            </a:r>
          </a:p>
          <a:p>
            <a:pPr algn="just">
              <a:spcBef>
                <a:spcPts val="1000"/>
              </a:spcBef>
              <a:buFont typeface="Wingdings" panose="05000000000000000000" pitchFamily="2" charset="2"/>
              <a:buChar char="v"/>
            </a:pPr>
            <a:r>
              <a:rPr lang="en-IN" sz="2100" dirty="0"/>
              <a:t>Shaking the Foundation – Classical economics free market</a:t>
            </a:r>
          </a:p>
          <a:p>
            <a:pPr lvl="1" algn="just">
              <a:spcBef>
                <a:spcPts val="1000"/>
              </a:spcBef>
              <a:buFont typeface="Wingdings" panose="05000000000000000000" pitchFamily="2" charset="2"/>
              <a:buChar char="§"/>
            </a:pPr>
            <a:r>
              <a:rPr lang="en-IN" sz="2000" dirty="0"/>
              <a:t>Tangible vs Services and Intangibles </a:t>
            </a:r>
          </a:p>
          <a:p>
            <a:pPr lvl="1" algn="just">
              <a:spcBef>
                <a:spcPts val="1000"/>
              </a:spcBef>
              <a:buFont typeface="Wingdings" panose="05000000000000000000" pitchFamily="2" charset="2"/>
              <a:buChar char="§"/>
            </a:pPr>
            <a:r>
              <a:rPr lang="en-IN" sz="2000" dirty="0"/>
              <a:t>Technology</a:t>
            </a:r>
          </a:p>
          <a:p>
            <a:pPr lvl="1" algn="just">
              <a:spcBef>
                <a:spcPts val="1000"/>
              </a:spcBef>
              <a:buFont typeface="Wingdings" panose="05000000000000000000" pitchFamily="2" charset="2"/>
              <a:buChar char="§"/>
            </a:pPr>
            <a:r>
              <a:rPr lang="en-IN" sz="2000" dirty="0"/>
              <a:t>State-sponsored Capitalism</a:t>
            </a:r>
          </a:p>
        </p:txBody>
      </p:sp>
      <p:sp>
        <p:nvSpPr>
          <p:cNvPr id="6" name="Content Placeholder 2">
            <a:extLst>
              <a:ext uri="{FF2B5EF4-FFF2-40B4-BE49-F238E27FC236}">
                <a16:creationId xmlns:a16="http://schemas.microsoft.com/office/drawing/2014/main" id="{410CE04B-884B-41DF-B32E-5E2DE8D523E0}"/>
              </a:ext>
            </a:extLst>
          </p:cNvPr>
          <p:cNvSpPr txBox="1">
            <a:spLocks/>
          </p:cNvSpPr>
          <p:nvPr/>
        </p:nvSpPr>
        <p:spPr>
          <a:xfrm>
            <a:off x="609600" y="4876800"/>
            <a:ext cx="8153400" cy="1600200"/>
          </a:xfrm>
          <a:prstGeom prst="rect">
            <a:avLst/>
          </a:prstGeom>
        </p:spPr>
        <p:txBody>
          <a:bodyPr>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gn="just">
              <a:spcBef>
                <a:spcPts val="1000"/>
              </a:spcBef>
              <a:buFont typeface="Wingdings" panose="05000000000000000000" pitchFamily="2" charset="2"/>
              <a:buChar char="v"/>
            </a:pPr>
            <a:r>
              <a:rPr lang="en-IN" sz="2100" dirty="0"/>
              <a:t>Application of current transfer pricing laws based on ALP may not always ensure that the arm’s length price reflects value created.</a:t>
            </a:r>
          </a:p>
          <a:p>
            <a:pPr algn="just">
              <a:spcBef>
                <a:spcPts val="1000"/>
              </a:spcBef>
              <a:buFont typeface="Wingdings" panose="05000000000000000000" pitchFamily="2" charset="2"/>
              <a:buChar char="v"/>
            </a:pPr>
            <a:r>
              <a:rPr lang="en-IN" sz="2100" dirty="0"/>
              <a:t>The recent OECD pillar one consultation document lays bare the widespread dissatisfaction with the tax outcomes resulting from the ALP</a:t>
            </a:r>
          </a:p>
        </p:txBody>
      </p:sp>
      <p:graphicFrame>
        <p:nvGraphicFramePr>
          <p:cNvPr id="7" name="Chart 6">
            <a:extLst>
              <a:ext uri="{FF2B5EF4-FFF2-40B4-BE49-F238E27FC236}">
                <a16:creationId xmlns:a16="http://schemas.microsoft.com/office/drawing/2014/main" id="{C46DCB34-3401-4119-AB0D-F4D3BB7A8EEE}"/>
              </a:ext>
            </a:extLst>
          </p:cNvPr>
          <p:cNvGraphicFramePr>
            <a:graphicFrameLocks/>
          </p:cNvGraphicFramePr>
          <p:nvPr>
            <p:extLst>
              <p:ext uri="{D42A27DB-BD31-4B8C-83A1-F6EECF244321}">
                <p14:modId xmlns:p14="http://schemas.microsoft.com/office/powerpoint/2010/main" val="1815653614"/>
              </p:ext>
            </p:extLst>
          </p:nvPr>
        </p:nvGraphicFramePr>
        <p:xfrm>
          <a:off x="5791200" y="2133600"/>
          <a:ext cx="3048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B9919FE6-B3B0-4515-A404-B70D4BAEF571}"/>
              </a:ext>
            </a:extLst>
          </p:cNvPr>
          <p:cNvSpPr txBox="1"/>
          <p:nvPr/>
        </p:nvSpPr>
        <p:spPr>
          <a:xfrm>
            <a:off x="7010400" y="3516868"/>
            <a:ext cx="678584" cy="369332"/>
          </a:xfrm>
          <a:prstGeom prst="rect">
            <a:avLst/>
          </a:prstGeom>
          <a:noFill/>
        </p:spPr>
        <p:txBody>
          <a:bodyPr wrap="none" rtlCol="0">
            <a:spAutoFit/>
          </a:bodyPr>
          <a:lstStyle/>
          <a:p>
            <a:r>
              <a:rPr lang="en-US" dirty="0"/>
              <a:t>Profit</a:t>
            </a:r>
            <a:endParaRPr lang="en-IN" dirty="0"/>
          </a:p>
        </p:txBody>
      </p:sp>
      <p:sp>
        <p:nvSpPr>
          <p:cNvPr id="9" name="TextBox 8">
            <a:extLst>
              <a:ext uri="{FF2B5EF4-FFF2-40B4-BE49-F238E27FC236}">
                <a16:creationId xmlns:a16="http://schemas.microsoft.com/office/drawing/2014/main" id="{17706B5A-B6DB-48AA-AB2F-CA0F803AE98F}"/>
              </a:ext>
            </a:extLst>
          </p:cNvPr>
          <p:cNvSpPr txBox="1"/>
          <p:nvPr/>
        </p:nvSpPr>
        <p:spPr>
          <a:xfrm>
            <a:off x="6553200" y="1676400"/>
            <a:ext cx="2486578" cy="369332"/>
          </a:xfrm>
          <a:prstGeom prst="rect">
            <a:avLst/>
          </a:prstGeom>
          <a:noFill/>
        </p:spPr>
        <p:txBody>
          <a:bodyPr wrap="none" rtlCol="0">
            <a:spAutoFit/>
          </a:bodyPr>
          <a:lstStyle/>
          <a:p>
            <a:r>
              <a:rPr lang="en-US" dirty="0"/>
              <a:t>Leads to double taxation</a:t>
            </a:r>
            <a:endParaRPr lang="en-IN" dirty="0"/>
          </a:p>
        </p:txBody>
      </p:sp>
      <p:sp>
        <p:nvSpPr>
          <p:cNvPr id="10" name="TextBox 9">
            <a:extLst>
              <a:ext uri="{FF2B5EF4-FFF2-40B4-BE49-F238E27FC236}">
                <a16:creationId xmlns:a16="http://schemas.microsoft.com/office/drawing/2014/main" id="{5B059917-C75D-4B81-BF8C-E4EE1085BEC3}"/>
              </a:ext>
            </a:extLst>
          </p:cNvPr>
          <p:cNvSpPr txBox="1"/>
          <p:nvPr/>
        </p:nvSpPr>
        <p:spPr>
          <a:xfrm>
            <a:off x="6248400" y="2667000"/>
            <a:ext cx="678584" cy="369332"/>
          </a:xfrm>
          <a:prstGeom prst="rect">
            <a:avLst/>
          </a:prstGeom>
          <a:noFill/>
        </p:spPr>
        <p:txBody>
          <a:bodyPr wrap="none" rtlCol="0">
            <a:spAutoFit/>
          </a:bodyPr>
          <a:lstStyle/>
          <a:p>
            <a:r>
              <a:rPr lang="en-US" dirty="0"/>
              <a:t>Profit</a:t>
            </a:r>
            <a:endParaRPr lang="en-IN" dirty="0"/>
          </a:p>
        </p:txBody>
      </p:sp>
      <p:cxnSp>
        <p:nvCxnSpPr>
          <p:cNvPr id="11" name="Connector: Curved 10">
            <a:extLst>
              <a:ext uri="{FF2B5EF4-FFF2-40B4-BE49-F238E27FC236}">
                <a16:creationId xmlns:a16="http://schemas.microsoft.com/office/drawing/2014/main" id="{D09EAE21-333D-424D-B54F-A48579426485}"/>
              </a:ext>
            </a:extLst>
          </p:cNvPr>
          <p:cNvCxnSpPr>
            <a:cxnSpLocks/>
            <a:stCxn id="10" idx="1"/>
            <a:endCxn id="9" idx="1"/>
          </p:cNvCxnSpPr>
          <p:nvPr/>
        </p:nvCxnSpPr>
        <p:spPr>
          <a:xfrm rot="10800000" flipH="1">
            <a:off x="6248400" y="1861066"/>
            <a:ext cx="304800" cy="990600"/>
          </a:xfrm>
          <a:prstGeom prst="curvedConnector3">
            <a:avLst>
              <a:gd name="adj1" fmla="val -61364"/>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2171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8C82D07-09DC-4CB2-8CD5-CDD614E8EAD1}"/>
              </a:ext>
            </a:extLst>
          </p:cNvPr>
          <p:cNvSpPr>
            <a:spLocks noGrp="1"/>
          </p:cNvSpPr>
          <p:nvPr>
            <p:ph type="title"/>
          </p:nvPr>
        </p:nvSpPr>
        <p:spPr/>
        <p:txBody>
          <a:bodyPr/>
          <a:lstStyle/>
          <a:p>
            <a:r>
              <a:rPr lang="en-IN" b="1" dirty="0"/>
              <a:t>A move towards value creation</a:t>
            </a:r>
          </a:p>
        </p:txBody>
      </p:sp>
      <p:sp>
        <p:nvSpPr>
          <p:cNvPr id="3" name="Slide Number Placeholder 2">
            <a:extLst>
              <a:ext uri="{FF2B5EF4-FFF2-40B4-BE49-F238E27FC236}">
                <a16:creationId xmlns:a16="http://schemas.microsoft.com/office/drawing/2014/main" id="{51EDDEA6-A0F9-468C-9A88-B28E2B7FB9BC}"/>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5</a:t>
            </a:fld>
            <a:endParaRPr lang="en-US"/>
          </a:p>
        </p:txBody>
      </p:sp>
      <p:sp>
        <p:nvSpPr>
          <p:cNvPr id="5" name="Content Placeholder 2">
            <a:extLst>
              <a:ext uri="{FF2B5EF4-FFF2-40B4-BE49-F238E27FC236}">
                <a16:creationId xmlns:a16="http://schemas.microsoft.com/office/drawing/2014/main" id="{3FB1BE1D-C972-4E53-BB9A-AAE7DC1B4267}"/>
              </a:ext>
            </a:extLst>
          </p:cNvPr>
          <p:cNvSpPr txBox="1">
            <a:spLocks/>
          </p:cNvSpPr>
          <p:nvPr/>
        </p:nvSpPr>
        <p:spPr>
          <a:xfrm>
            <a:off x="612648" y="1798637"/>
            <a:ext cx="8226552" cy="4525963"/>
          </a:xfrm>
          <a:prstGeom prst="rect">
            <a:avLst/>
          </a:prstGeom>
        </p:spPr>
        <p:txBody>
          <a:bodyPr>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360363" indent="-360363" algn="just">
              <a:spcBef>
                <a:spcPts val="400"/>
              </a:spcBef>
              <a:spcAft>
                <a:spcPts val="400"/>
              </a:spcAft>
              <a:buFont typeface="Wingdings" panose="05000000000000000000" pitchFamily="2" charset="2"/>
              <a:buChar char="v"/>
            </a:pPr>
            <a:r>
              <a:rPr lang="en-US" sz="2100" dirty="0"/>
              <a:t>Align Taxation to Value Creation</a:t>
            </a:r>
          </a:p>
          <a:p>
            <a:pPr lvl="1" algn="just">
              <a:spcBef>
                <a:spcPts val="1000"/>
              </a:spcBef>
              <a:buFont typeface="Wingdings" panose="05000000000000000000" pitchFamily="2" charset="2"/>
              <a:buChar char="§"/>
            </a:pPr>
            <a:r>
              <a:rPr lang="en-IN" sz="1800" dirty="0"/>
              <a:t>Value Creation: </a:t>
            </a:r>
            <a:r>
              <a:rPr lang="en-IN" sz="1800" i="1" dirty="0"/>
              <a:t>“The performance of actions that increase the worth of goods, services or even a business. Many business operators now focus on value creation both in the context of creating better value for customers purchasing its products and services, as well as for shareholders in the business who want to see their stake appreciate in value.”</a:t>
            </a:r>
          </a:p>
          <a:p>
            <a:pPr marL="623888" lvl="1" indent="0" algn="just">
              <a:spcBef>
                <a:spcPts val="1000"/>
              </a:spcBef>
              <a:buNone/>
            </a:pPr>
            <a:r>
              <a:rPr lang="en-IN" sz="1800" dirty="0">
                <a:hlinkClick r:id="rId2"/>
              </a:rPr>
              <a:t>http://www.businessdictionary.com/definition/value-creation.html</a:t>
            </a:r>
            <a:r>
              <a:rPr lang="en-IN" sz="1800" dirty="0"/>
              <a:t> </a:t>
            </a:r>
          </a:p>
          <a:p>
            <a:pPr marL="360363" indent="-360363" algn="just">
              <a:spcBef>
                <a:spcPts val="400"/>
              </a:spcBef>
              <a:spcAft>
                <a:spcPts val="400"/>
              </a:spcAft>
              <a:buFont typeface="Wingdings" panose="05000000000000000000" pitchFamily="2" charset="2"/>
              <a:buChar char="v"/>
            </a:pPr>
            <a:r>
              <a:rPr lang="en-IN" sz="2100" dirty="0"/>
              <a:t>Value is created by supply side and demand side factors along the value chain</a:t>
            </a:r>
          </a:p>
          <a:p>
            <a:pPr marL="360363" indent="-360363" algn="just">
              <a:spcBef>
                <a:spcPts val="400"/>
              </a:spcBef>
              <a:spcAft>
                <a:spcPts val="400"/>
              </a:spcAft>
              <a:buFont typeface="Wingdings" panose="05000000000000000000" pitchFamily="2" charset="2"/>
              <a:buChar char="v"/>
            </a:pPr>
            <a:r>
              <a:rPr lang="en-US" sz="2100" dirty="0"/>
              <a:t>Value is also created by Data and User Participation: A fundamental issue “Who owns the data and has intellectual property rights on it”?</a:t>
            </a:r>
          </a:p>
          <a:p>
            <a:pPr marL="360363" indent="-360363" algn="just">
              <a:spcBef>
                <a:spcPts val="400"/>
              </a:spcBef>
              <a:spcAft>
                <a:spcPts val="400"/>
              </a:spcAft>
              <a:buFont typeface="Wingdings" panose="05000000000000000000" pitchFamily="2" charset="2"/>
              <a:buChar char="v"/>
            </a:pPr>
            <a:r>
              <a:rPr lang="en-US" sz="2100" dirty="0"/>
              <a:t>Importance of intangibles in value creation &amp; increased digitization lead to TP &amp; attribution related issues</a:t>
            </a:r>
          </a:p>
        </p:txBody>
      </p:sp>
    </p:spTree>
    <p:extLst>
      <p:ext uri="{BB962C8B-B14F-4D97-AF65-F5344CB8AC3E}">
        <p14:creationId xmlns:p14="http://schemas.microsoft.com/office/powerpoint/2010/main" val="1333874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5" name="image13.png"/>
          <p:cNvPicPr>
            <a:picLocks noChangeAspect="1"/>
          </p:cNvPicPr>
          <p:nvPr/>
        </p:nvPicPr>
        <p:blipFill>
          <a:blip r:embed="rId2"/>
          <a:stretch>
            <a:fillRect/>
          </a:stretch>
        </p:blipFill>
        <p:spPr>
          <a:xfrm>
            <a:off x="1981200" y="1516698"/>
            <a:ext cx="6905625" cy="3566337"/>
          </a:xfrm>
          <a:prstGeom prst="rect">
            <a:avLst/>
          </a:prstGeom>
          <a:ln w="12700">
            <a:miter lim="400000"/>
          </a:ln>
        </p:spPr>
      </p:pic>
      <p:sp>
        <p:nvSpPr>
          <p:cNvPr id="517" name="Shape 517"/>
          <p:cNvSpPr/>
          <p:nvPr/>
        </p:nvSpPr>
        <p:spPr>
          <a:xfrm>
            <a:off x="533400" y="381000"/>
            <a:ext cx="8153400" cy="707886"/>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3200" b="1" cap="small">
                <a:latin typeface="Arial"/>
                <a:ea typeface="Arial"/>
                <a:cs typeface="Arial"/>
                <a:sym typeface="Arial"/>
              </a:defRPr>
            </a:lvl1pPr>
          </a:lstStyle>
          <a:p>
            <a:r>
              <a:rPr lang="en-IN" sz="4000" cap="none" dirty="0">
                <a:solidFill>
                  <a:schemeClr val="bg2">
                    <a:lumMod val="50000"/>
                  </a:schemeClr>
                </a:solidFill>
                <a:latin typeface="+mj-lt"/>
              </a:rPr>
              <a:t>Where Is The Value Created?</a:t>
            </a:r>
          </a:p>
        </p:txBody>
      </p:sp>
      <p:sp>
        <p:nvSpPr>
          <p:cNvPr id="4" name="Slide Number Placeholder 5"/>
          <p:cNvSpPr>
            <a:spLocks noGrp="1"/>
          </p:cNvSpPr>
          <p:nvPr>
            <p:ph type="sldNum" sz="quarter" idx="12"/>
          </p:nvPr>
        </p:nvSpPr>
        <p:spPr/>
        <p:txBody>
          <a:bodyPr>
            <a:noAutofit/>
          </a:bodyPr>
          <a:lstStyle/>
          <a:p>
            <a:fld id="{B6F15528-21DE-4FAA-801E-634DDDAF4B2B}" type="slidenum">
              <a:rPr lang="en-US" sz="1200" smtClean="0">
                <a:latin typeface="Perpetua" pitchFamily="18" charset="0"/>
              </a:rPr>
              <a:pPr/>
              <a:t>6</a:t>
            </a:fld>
            <a:endParaRPr lang="en-US" sz="1200" dirty="0">
              <a:latin typeface="Perpetua" pitchFamily="18" charset="0"/>
            </a:endParaRPr>
          </a:p>
        </p:txBody>
      </p:sp>
      <p:pic>
        <p:nvPicPr>
          <p:cNvPr id="1026" name="Picture 2" descr="Image result for iphone">
            <a:extLst>
              <a:ext uri="{FF2B5EF4-FFF2-40B4-BE49-F238E27FC236}">
                <a16:creationId xmlns:a16="http://schemas.microsoft.com/office/drawing/2014/main" id="{5A882A37-AE08-42F4-90A8-3E7AA37997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209800"/>
            <a:ext cx="1600200" cy="1828800"/>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9AAD941B-3EFE-437F-B2FA-FB35A5AD086E}"/>
              </a:ext>
            </a:extLst>
          </p:cNvPr>
          <p:cNvSpPr txBox="1">
            <a:spLocks/>
          </p:cNvSpPr>
          <p:nvPr/>
        </p:nvSpPr>
        <p:spPr>
          <a:xfrm>
            <a:off x="609600" y="5257800"/>
            <a:ext cx="8153400" cy="1066800"/>
          </a:xfrm>
          <a:prstGeom prst="rect">
            <a:avLst/>
          </a:prstGeom>
        </p:spPr>
        <p:txBody>
          <a:bodyPr>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gn="just">
              <a:spcBef>
                <a:spcPts val="1000"/>
              </a:spcBef>
              <a:buFont typeface="Wingdings" panose="05000000000000000000" pitchFamily="2" charset="2"/>
              <a:buChar char="v"/>
            </a:pPr>
            <a:r>
              <a:rPr lang="en-IN" sz="1800" dirty="0"/>
              <a:t>Is cost plus 5-15% mark-up commensurate remuneration to the Chinese manufacturer? Or is PSM more justified? If yes, how to apply it?</a:t>
            </a:r>
          </a:p>
          <a:p>
            <a:pPr algn="just">
              <a:spcBef>
                <a:spcPts val="1000"/>
              </a:spcBef>
              <a:buFont typeface="Wingdings" panose="05000000000000000000" pitchFamily="2" charset="2"/>
              <a:buChar char="v"/>
            </a:pPr>
            <a:r>
              <a:rPr lang="en-IN" sz="1800" dirty="0"/>
              <a:t>Any other method that delivers an outcome that is aligned with “value creation”?</a:t>
            </a:r>
          </a:p>
          <a:p>
            <a:pPr algn="just">
              <a:spcBef>
                <a:spcPts val="1000"/>
              </a:spcBef>
              <a:buFont typeface="Wingdings" panose="05000000000000000000" pitchFamily="2" charset="2"/>
              <a:buChar char="v"/>
            </a:pPr>
            <a:r>
              <a:rPr lang="en-IN" sz="1800" dirty="0"/>
              <a:t>The tug of war continues… where </a:t>
            </a:r>
            <a:r>
              <a:rPr lang="en-IN" sz="1800" b="1" i="1" dirty="0"/>
              <a:t>is</a:t>
            </a:r>
            <a:r>
              <a:rPr lang="en-IN" sz="1800" dirty="0"/>
              <a:t> value created?</a:t>
            </a:r>
            <a:endParaRPr lang="en-IN" sz="2400" dirty="0"/>
          </a:p>
        </p:txBody>
      </p:sp>
    </p:spTree>
    <p:extLst>
      <p:ext uri="{BB962C8B-B14F-4D97-AF65-F5344CB8AC3E}">
        <p14:creationId xmlns:p14="http://schemas.microsoft.com/office/powerpoint/2010/main" val="3440931378"/>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B12F0-AF2E-432C-BCA0-DD47DED1AEA6}"/>
              </a:ext>
            </a:extLst>
          </p:cNvPr>
          <p:cNvSpPr>
            <a:spLocks noGrp="1"/>
          </p:cNvSpPr>
          <p:nvPr>
            <p:ph type="title"/>
          </p:nvPr>
        </p:nvSpPr>
        <p:spPr/>
        <p:txBody>
          <a:bodyPr>
            <a:normAutofit/>
          </a:bodyPr>
          <a:lstStyle/>
          <a:p>
            <a:r>
              <a:rPr lang="en-IN" sz="3600" b="1" dirty="0"/>
              <a:t>OECD &amp; G20 BEPS Action Plans</a:t>
            </a:r>
          </a:p>
        </p:txBody>
      </p:sp>
      <p:sp>
        <p:nvSpPr>
          <p:cNvPr id="3" name="Slide Number Placeholder 2">
            <a:extLst>
              <a:ext uri="{FF2B5EF4-FFF2-40B4-BE49-F238E27FC236}">
                <a16:creationId xmlns:a16="http://schemas.microsoft.com/office/drawing/2014/main" id="{51EDDEA6-A0F9-468C-9A88-B28E2B7FB9BC}"/>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7</a:t>
            </a:fld>
            <a:endParaRPr lang="en-US"/>
          </a:p>
        </p:txBody>
      </p:sp>
      <p:sp>
        <p:nvSpPr>
          <p:cNvPr id="4" name="TextBox 3">
            <a:extLst>
              <a:ext uri="{FF2B5EF4-FFF2-40B4-BE49-F238E27FC236}">
                <a16:creationId xmlns:a16="http://schemas.microsoft.com/office/drawing/2014/main" id="{A506E4D8-3EE3-4A96-9C32-A62A15707F54}"/>
              </a:ext>
            </a:extLst>
          </p:cNvPr>
          <p:cNvSpPr txBox="1"/>
          <p:nvPr/>
        </p:nvSpPr>
        <p:spPr>
          <a:xfrm>
            <a:off x="609600" y="1676400"/>
            <a:ext cx="8153400" cy="5134739"/>
          </a:xfrm>
          <a:prstGeom prst="rect">
            <a:avLst/>
          </a:prstGeom>
          <a:noFill/>
        </p:spPr>
        <p:txBody>
          <a:bodyPr wrap="square" rtlCol="0">
            <a:spAutoFit/>
          </a:bodyPr>
          <a:lstStyle/>
          <a:p>
            <a:pPr algn="just"/>
            <a:r>
              <a:rPr lang="en-IN" sz="1900" i="1" dirty="0"/>
              <a:t>“BEPS Actions 8-10 address transfer pricing guidance to ensure that </a:t>
            </a:r>
            <a:r>
              <a:rPr lang="en-IN" sz="1900" b="1" i="1" u="sng" dirty="0"/>
              <a:t>transfer pricing outcomes are better aligned with value creation of the MNE group</a:t>
            </a:r>
            <a:r>
              <a:rPr lang="en-IN" sz="1900" i="1" dirty="0"/>
              <a:t>. In this regard, Actions 8-10 clarify and strengthen the existing standards, including the guidance on the application of the arm’s length principle and an approach for appropriate pricing of hard-to-value-intangibles within the arm’s length principle.”</a:t>
            </a:r>
          </a:p>
          <a:p>
            <a:pPr algn="just"/>
            <a:r>
              <a:rPr lang="en-IN" sz="1600" dirty="0">
                <a:hlinkClick r:id="rId2"/>
              </a:rPr>
              <a:t>https://www.oecd.org/tax/beps/beps-actions/action8-10/</a:t>
            </a:r>
            <a:endParaRPr lang="en-IN" sz="1900" dirty="0"/>
          </a:p>
          <a:p>
            <a:pPr algn="just">
              <a:spcBef>
                <a:spcPts val="400"/>
              </a:spcBef>
              <a:spcAft>
                <a:spcPts val="400"/>
              </a:spcAft>
              <a:buClr>
                <a:schemeClr val="accent2"/>
              </a:buClr>
              <a:buSzPct val="60000"/>
            </a:pPr>
            <a:endParaRPr lang="en-US" dirty="0"/>
          </a:p>
          <a:p>
            <a:pPr marL="263525" indent="-263525" algn="just">
              <a:spcBef>
                <a:spcPts val="400"/>
              </a:spcBef>
              <a:spcAft>
                <a:spcPts val="400"/>
              </a:spcAft>
              <a:buClr>
                <a:schemeClr val="accent2"/>
              </a:buClr>
              <a:buSzPct val="60000"/>
              <a:buFont typeface="Wingdings" panose="05000000000000000000" pitchFamily="2" charset="2"/>
              <a:buChar char="v"/>
            </a:pPr>
            <a:r>
              <a:rPr lang="en-US" dirty="0"/>
              <a:t>A supplement to ALP concept</a:t>
            </a:r>
          </a:p>
          <a:p>
            <a:pPr marL="263525" indent="-263525" algn="just">
              <a:spcBef>
                <a:spcPts val="400"/>
              </a:spcBef>
              <a:spcAft>
                <a:spcPts val="400"/>
              </a:spcAft>
              <a:buClr>
                <a:schemeClr val="accent2"/>
              </a:buClr>
              <a:buSzPct val="60000"/>
              <a:buFont typeface="Wingdings" panose="05000000000000000000" pitchFamily="2" charset="2"/>
              <a:buChar char="v"/>
            </a:pPr>
            <a:r>
              <a:rPr lang="en-US" dirty="0"/>
              <a:t>Deficiencies and issues not completely addressed, only partially</a:t>
            </a:r>
          </a:p>
          <a:p>
            <a:pPr marL="263525" indent="-263525" algn="just">
              <a:spcBef>
                <a:spcPts val="400"/>
              </a:spcBef>
              <a:spcAft>
                <a:spcPts val="400"/>
              </a:spcAft>
              <a:buClr>
                <a:schemeClr val="accent2"/>
              </a:buClr>
              <a:buSzPct val="60000"/>
              <a:buFont typeface="Wingdings" panose="05000000000000000000" pitchFamily="2" charset="2"/>
              <a:buChar char="v"/>
            </a:pPr>
            <a:r>
              <a:rPr lang="en-US" dirty="0"/>
              <a:t>“Value” is subjective concept; contribution to value is more subjective – difficultly in measurement &amp; quantification persists</a:t>
            </a:r>
          </a:p>
          <a:p>
            <a:pPr marL="263525" indent="-263525" algn="just">
              <a:spcBef>
                <a:spcPts val="400"/>
              </a:spcBef>
              <a:spcAft>
                <a:spcPts val="400"/>
              </a:spcAft>
              <a:buClr>
                <a:schemeClr val="accent2"/>
              </a:buClr>
              <a:buSzPct val="60000"/>
              <a:buFont typeface="Wingdings" panose="05000000000000000000" pitchFamily="2" charset="2"/>
              <a:buChar char="v"/>
            </a:pPr>
            <a:r>
              <a:rPr lang="en-US" dirty="0"/>
              <a:t>Only addresses cases where ALP ≠ Value Creation where value chain consists only or mainly of related parties – BEPS also takes place in cases where unrelated parties from important part of value chain</a:t>
            </a:r>
          </a:p>
          <a:p>
            <a:pPr marL="263525" indent="-263525" algn="just">
              <a:spcBef>
                <a:spcPts val="400"/>
              </a:spcBef>
              <a:spcAft>
                <a:spcPts val="400"/>
              </a:spcAft>
              <a:buClr>
                <a:schemeClr val="accent2"/>
              </a:buClr>
              <a:buSzPct val="60000"/>
              <a:buFont typeface="Wingdings" panose="05000000000000000000" pitchFamily="2" charset="2"/>
              <a:buChar char="v"/>
            </a:pPr>
            <a:r>
              <a:rPr lang="en-IN" dirty="0"/>
              <a:t>Approach of taxing profits where value is created needs to step beyond related party transactions</a:t>
            </a:r>
          </a:p>
        </p:txBody>
      </p:sp>
    </p:spTree>
    <p:extLst>
      <p:ext uri="{BB962C8B-B14F-4D97-AF65-F5344CB8AC3E}">
        <p14:creationId xmlns:p14="http://schemas.microsoft.com/office/powerpoint/2010/main" val="2364851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8A348-AAE4-4E40-86B4-2F04AA8CF9CB}"/>
              </a:ext>
            </a:extLst>
          </p:cNvPr>
          <p:cNvSpPr>
            <a:spLocks noGrp="1"/>
          </p:cNvSpPr>
          <p:nvPr>
            <p:ph type="title"/>
          </p:nvPr>
        </p:nvSpPr>
        <p:spPr/>
        <p:txBody>
          <a:bodyPr/>
          <a:lstStyle/>
          <a:p>
            <a:r>
              <a:rPr lang="en-US" b="1" dirty="0"/>
              <a:t>FAR Analysis</a:t>
            </a:r>
            <a:endParaRPr lang="en-IN" b="1" dirty="0"/>
          </a:p>
        </p:txBody>
      </p:sp>
      <p:sp>
        <p:nvSpPr>
          <p:cNvPr id="3" name="Slide Number Placeholder 2">
            <a:extLst>
              <a:ext uri="{FF2B5EF4-FFF2-40B4-BE49-F238E27FC236}">
                <a16:creationId xmlns:a16="http://schemas.microsoft.com/office/drawing/2014/main" id="{E6DD90C2-DE3C-4086-86C3-E5BF881F65F4}"/>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8</a:t>
            </a:fld>
            <a:endParaRPr lang="en-US"/>
          </a:p>
        </p:txBody>
      </p:sp>
      <p:sp>
        <p:nvSpPr>
          <p:cNvPr id="4" name="TextBox 3">
            <a:extLst>
              <a:ext uri="{FF2B5EF4-FFF2-40B4-BE49-F238E27FC236}">
                <a16:creationId xmlns:a16="http://schemas.microsoft.com/office/drawing/2014/main" id="{304E14F4-6554-4F34-813B-2FB4E8C420E2}"/>
              </a:ext>
            </a:extLst>
          </p:cNvPr>
          <p:cNvSpPr txBox="1"/>
          <p:nvPr/>
        </p:nvSpPr>
        <p:spPr>
          <a:xfrm>
            <a:off x="609600" y="1676400"/>
            <a:ext cx="8153400" cy="4770537"/>
          </a:xfrm>
          <a:prstGeom prst="rect">
            <a:avLst/>
          </a:prstGeom>
          <a:noFill/>
        </p:spPr>
        <p:txBody>
          <a:bodyPr wrap="square" rtlCol="0">
            <a:spAutoFit/>
          </a:bodyPr>
          <a:lstStyle/>
          <a:p>
            <a:pPr marL="263525" indent="-263525" algn="just">
              <a:spcBef>
                <a:spcPts val="400"/>
              </a:spcBef>
              <a:spcAft>
                <a:spcPts val="400"/>
              </a:spcAft>
              <a:buClr>
                <a:schemeClr val="accent2"/>
              </a:buClr>
              <a:buSzPct val="60000"/>
              <a:buFont typeface="Wingdings" panose="05000000000000000000" pitchFamily="2" charset="2"/>
              <a:buChar char="v"/>
            </a:pPr>
            <a:r>
              <a:rPr lang="en-US" sz="2200" dirty="0"/>
              <a:t>Important part of TP analysis is the consideration of the Functions performed, Assets (tangible and intangibles) deployed and Risks assumed (FAR) by the parties to the transaction.</a:t>
            </a:r>
          </a:p>
          <a:p>
            <a:pPr algn="just">
              <a:spcBef>
                <a:spcPts val="400"/>
              </a:spcBef>
              <a:spcAft>
                <a:spcPts val="400"/>
              </a:spcAft>
              <a:buClr>
                <a:schemeClr val="accent2"/>
              </a:buClr>
              <a:buSzPct val="60000"/>
            </a:pPr>
            <a:endParaRPr lang="en-US" sz="2200" dirty="0"/>
          </a:p>
          <a:p>
            <a:pPr marL="263525" indent="-263525" algn="just">
              <a:spcBef>
                <a:spcPts val="400"/>
              </a:spcBef>
              <a:spcAft>
                <a:spcPts val="400"/>
              </a:spcAft>
              <a:buClr>
                <a:schemeClr val="accent2"/>
              </a:buClr>
              <a:buSzPct val="60000"/>
              <a:buFont typeface="Wingdings" panose="05000000000000000000" pitchFamily="2" charset="2"/>
              <a:buChar char="v"/>
            </a:pPr>
            <a:r>
              <a:rPr lang="en-US" sz="2200" dirty="0"/>
              <a:t>Important for comparability analysis &amp; selection of method</a:t>
            </a:r>
          </a:p>
          <a:p>
            <a:pPr algn="just">
              <a:spcBef>
                <a:spcPts val="400"/>
              </a:spcBef>
              <a:spcAft>
                <a:spcPts val="400"/>
              </a:spcAft>
              <a:buClr>
                <a:schemeClr val="accent2"/>
              </a:buClr>
              <a:buSzPct val="60000"/>
            </a:pPr>
            <a:endParaRPr lang="en-US" sz="2200" dirty="0"/>
          </a:p>
          <a:p>
            <a:pPr marL="263525" indent="-263525" algn="just">
              <a:spcBef>
                <a:spcPts val="400"/>
              </a:spcBef>
              <a:spcAft>
                <a:spcPts val="400"/>
              </a:spcAft>
              <a:buClr>
                <a:schemeClr val="accent2"/>
              </a:buClr>
              <a:buSzPct val="60000"/>
              <a:buFont typeface="Wingdings" panose="05000000000000000000" pitchFamily="2" charset="2"/>
              <a:buChar char="v"/>
            </a:pPr>
            <a:r>
              <a:rPr lang="en-US" sz="2200" dirty="0"/>
              <a:t>FAR analysis is the bed-rock of concepts such as DAEMPE/ DEMPE, “Cash-Box company”, “Low-Risk Distributor” etc.</a:t>
            </a:r>
          </a:p>
          <a:p>
            <a:pPr algn="just">
              <a:spcBef>
                <a:spcPts val="400"/>
              </a:spcBef>
              <a:spcAft>
                <a:spcPts val="400"/>
              </a:spcAft>
              <a:buClr>
                <a:schemeClr val="accent2"/>
              </a:buClr>
              <a:buSzPct val="60000"/>
            </a:pPr>
            <a:endParaRPr lang="en-US" sz="2200" dirty="0"/>
          </a:p>
          <a:p>
            <a:pPr marL="263525" indent="-263525" algn="just">
              <a:spcBef>
                <a:spcPts val="400"/>
              </a:spcBef>
              <a:spcAft>
                <a:spcPts val="400"/>
              </a:spcAft>
              <a:buClr>
                <a:schemeClr val="accent2"/>
              </a:buClr>
              <a:buSzPct val="60000"/>
              <a:buFont typeface="Wingdings" panose="05000000000000000000" pitchFamily="2" charset="2"/>
              <a:buChar char="v"/>
            </a:pPr>
            <a:r>
              <a:rPr lang="en-US" sz="2200" dirty="0"/>
              <a:t>Is also relevant for profit-attribution, especially in case of PEs – but if no PE is created due to inherent deficiencies and outdated definition of PE, FAR analysis fails to prevent BEPS</a:t>
            </a:r>
          </a:p>
        </p:txBody>
      </p:sp>
      <p:sp>
        <p:nvSpPr>
          <p:cNvPr id="5" name="TextBox 4">
            <a:extLst>
              <a:ext uri="{FF2B5EF4-FFF2-40B4-BE49-F238E27FC236}">
                <a16:creationId xmlns:a16="http://schemas.microsoft.com/office/drawing/2014/main" id="{AA1BC738-B3A2-48C3-BE01-4610FBCEB9AB}"/>
              </a:ext>
            </a:extLst>
          </p:cNvPr>
          <p:cNvSpPr txBox="1"/>
          <p:nvPr/>
        </p:nvSpPr>
        <p:spPr>
          <a:xfrm>
            <a:off x="6303784" y="3593068"/>
            <a:ext cx="478016" cy="369332"/>
          </a:xfrm>
          <a:prstGeom prst="rect">
            <a:avLst/>
          </a:prstGeom>
          <a:noFill/>
        </p:spPr>
        <p:txBody>
          <a:bodyPr wrap="none" rtlCol="0">
            <a:spAutoFit/>
          </a:bodyPr>
          <a:lstStyle/>
          <a:p>
            <a:r>
              <a:rPr lang="en-US" dirty="0"/>
              <a:t>UN</a:t>
            </a:r>
            <a:endParaRPr lang="en-IN" dirty="0"/>
          </a:p>
        </p:txBody>
      </p:sp>
      <p:sp>
        <p:nvSpPr>
          <p:cNvPr id="6" name="TextBox 5">
            <a:extLst>
              <a:ext uri="{FF2B5EF4-FFF2-40B4-BE49-F238E27FC236}">
                <a16:creationId xmlns:a16="http://schemas.microsoft.com/office/drawing/2014/main" id="{A3DBF45B-9CA8-4F39-BCB0-55D73E0B597C}"/>
              </a:ext>
            </a:extLst>
          </p:cNvPr>
          <p:cNvSpPr txBox="1"/>
          <p:nvPr/>
        </p:nvSpPr>
        <p:spPr>
          <a:xfrm>
            <a:off x="8153400" y="3505200"/>
            <a:ext cx="742511" cy="369332"/>
          </a:xfrm>
          <a:prstGeom prst="rect">
            <a:avLst/>
          </a:prstGeom>
          <a:noFill/>
        </p:spPr>
        <p:txBody>
          <a:bodyPr wrap="none" rtlCol="0">
            <a:spAutoFit/>
          </a:bodyPr>
          <a:lstStyle/>
          <a:p>
            <a:r>
              <a:rPr lang="en-US" dirty="0"/>
              <a:t>OECD</a:t>
            </a:r>
            <a:endParaRPr lang="en-IN" dirty="0"/>
          </a:p>
        </p:txBody>
      </p:sp>
      <p:cxnSp>
        <p:nvCxnSpPr>
          <p:cNvPr id="9" name="Connector: Curved 8">
            <a:extLst>
              <a:ext uri="{FF2B5EF4-FFF2-40B4-BE49-F238E27FC236}">
                <a16:creationId xmlns:a16="http://schemas.microsoft.com/office/drawing/2014/main" id="{6D2E66C4-2DEE-40D3-8333-7EA630C1C545}"/>
              </a:ext>
            </a:extLst>
          </p:cNvPr>
          <p:cNvCxnSpPr>
            <a:cxnSpLocks/>
            <a:endCxn id="5" idx="3"/>
          </p:cNvCxnSpPr>
          <p:nvPr/>
        </p:nvCxnSpPr>
        <p:spPr>
          <a:xfrm rot="16200000" flipV="1">
            <a:off x="6749534" y="3810000"/>
            <a:ext cx="369332" cy="304800"/>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or: Curved 10">
            <a:extLst>
              <a:ext uri="{FF2B5EF4-FFF2-40B4-BE49-F238E27FC236}">
                <a16:creationId xmlns:a16="http://schemas.microsoft.com/office/drawing/2014/main" id="{1DE86E5E-51C2-44F1-AE16-F99EA07E289A}"/>
              </a:ext>
            </a:extLst>
          </p:cNvPr>
          <p:cNvCxnSpPr>
            <a:cxnSpLocks/>
            <a:endCxn id="6" idx="1"/>
          </p:cNvCxnSpPr>
          <p:nvPr/>
        </p:nvCxnSpPr>
        <p:spPr>
          <a:xfrm rot="5400000" flipH="1" flipV="1">
            <a:off x="7860823" y="3810555"/>
            <a:ext cx="413266" cy="171888"/>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3785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8A348-AAE4-4E40-86B4-2F04AA8CF9CB}"/>
              </a:ext>
            </a:extLst>
          </p:cNvPr>
          <p:cNvSpPr>
            <a:spLocks noGrp="1"/>
          </p:cNvSpPr>
          <p:nvPr>
            <p:ph type="title"/>
          </p:nvPr>
        </p:nvSpPr>
        <p:spPr/>
        <p:txBody>
          <a:bodyPr/>
          <a:lstStyle/>
          <a:p>
            <a:r>
              <a:rPr lang="en-US" b="1" dirty="0"/>
              <a:t>FAR to FARM</a:t>
            </a:r>
            <a:endParaRPr lang="en-IN" b="1" dirty="0"/>
          </a:p>
        </p:txBody>
      </p:sp>
      <p:sp>
        <p:nvSpPr>
          <p:cNvPr id="3" name="Slide Number Placeholder 2">
            <a:extLst>
              <a:ext uri="{FF2B5EF4-FFF2-40B4-BE49-F238E27FC236}">
                <a16:creationId xmlns:a16="http://schemas.microsoft.com/office/drawing/2014/main" id="{E6DD90C2-DE3C-4086-86C3-E5BF881F65F4}"/>
              </a:ext>
            </a:extLst>
          </p:cNvPr>
          <p:cNvSpPr>
            <a:spLocks noGrp="1"/>
          </p:cNvSpPr>
          <p:nvPr>
            <p:ph type="sldNum" sz="quarter" idx="12"/>
          </p:nvPr>
        </p:nvSpPr>
        <p:spPr/>
        <p:txBody>
          <a:bodyPr>
            <a:normAutofit fontScale="85000" lnSpcReduction="20000"/>
          </a:bodyPr>
          <a:lstStyle/>
          <a:p>
            <a:fld id="{B6F15528-21DE-4FAA-801E-634DDDAF4B2B}" type="slidenum">
              <a:rPr lang="en-US" smtClean="0"/>
              <a:pPr/>
              <a:t>9</a:t>
            </a:fld>
            <a:endParaRPr lang="en-US"/>
          </a:p>
        </p:txBody>
      </p:sp>
      <p:sp>
        <p:nvSpPr>
          <p:cNvPr id="4" name="TextBox 3">
            <a:extLst>
              <a:ext uri="{FF2B5EF4-FFF2-40B4-BE49-F238E27FC236}">
                <a16:creationId xmlns:a16="http://schemas.microsoft.com/office/drawing/2014/main" id="{304E14F4-6554-4F34-813B-2FB4E8C420E2}"/>
              </a:ext>
            </a:extLst>
          </p:cNvPr>
          <p:cNvSpPr txBox="1"/>
          <p:nvPr/>
        </p:nvSpPr>
        <p:spPr>
          <a:xfrm>
            <a:off x="609600" y="1676400"/>
            <a:ext cx="8001000" cy="5003934"/>
          </a:xfrm>
          <a:prstGeom prst="rect">
            <a:avLst/>
          </a:prstGeom>
          <a:noFill/>
        </p:spPr>
        <p:txBody>
          <a:bodyPr wrap="square" rtlCol="0">
            <a:spAutoFit/>
          </a:bodyPr>
          <a:lstStyle/>
          <a:p>
            <a:pPr marL="342900" indent="-342900" algn="just">
              <a:spcBef>
                <a:spcPts val="400"/>
              </a:spcBef>
              <a:spcAft>
                <a:spcPts val="1500"/>
              </a:spcAft>
              <a:buClr>
                <a:schemeClr val="accent2"/>
              </a:buClr>
              <a:buSzPct val="60000"/>
              <a:buFont typeface="Wingdings" panose="05000000000000000000" pitchFamily="2" charset="2"/>
              <a:buChar char="v"/>
            </a:pPr>
            <a:r>
              <a:rPr lang="en-IN" sz="2000" dirty="0"/>
              <a:t>Business profits are generated by both demand side factors and supply side factors. Till now, “Market” was not given importance.</a:t>
            </a:r>
          </a:p>
          <a:p>
            <a:pPr marL="342900" indent="-342900" algn="just">
              <a:spcBef>
                <a:spcPts val="400"/>
              </a:spcBef>
              <a:spcAft>
                <a:spcPts val="1500"/>
              </a:spcAft>
              <a:buClr>
                <a:schemeClr val="accent2"/>
              </a:buClr>
              <a:buSzPct val="60000"/>
              <a:buFont typeface="Wingdings" panose="05000000000000000000" pitchFamily="2" charset="2"/>
              <a:buChar char="v"/>
            </a:pPr>
            <a:r>
              <a:rPr lang="en-IN" sz="2000" dirty="0"/>
              <a:t>There is a valid justification of attribution (and taxation) of profits to all jurisdictions that contribute through both supply and demand side factors.</a:t>
            </a:r>
          </a:p>
          <a:p>
            <a:pPr marL="342900" indent="-342900" algn="just">
              <a:spcBef>
                <a:spcPts val="400"/>
              </a:spcBef>
              <a:spcAft>
                <a:spcPts val="1500"/>
              </a:spcAft>
              <a:buClr>
                <a:schemeClr val="accent2"/>
              </a:buClr>
              <a:buSzPct val="60000"/>
              <a:buFont typeface="Wingdings" panose="05000000000000000000" pitchFamily="2" charset="2"/>
              <a:buChar char="v"/>
            </a:pPr>
            <a:r>
              <a:rPr lang="en-IN" sz="2000" dirty="0"/>
              <a:t>Therefore, in addition to consideration of FAR factors, consideration of the contribution to the profits &amp; value creation by the market jurisdiction &amp; factors also is to be given due weightage</a:t>
            </a:r>
          </a:p>
          <a:p>
            <a:pPr marL="342900" indent="-342900" algn="just">
              <a:spcBef>
                <a:spcPts val="400"/>
              </a:spcBef>
              <a:spcAft>
                <a:spcPts val="1500"/>
              </a:spcAft>
              <a:buClr>
                <a:schemeClr val="accent2"/>
              </a:buClr>
              <a:buSzPct val="60000"/>
              <a:buFont typeface="Wingdings" panose="05000000000000000000" pitchFamily="2" charset="2"/>
              <a:buChar char="v"/>
            </a:pPr>
            <a:r>
              <a:rPr lang="en-IN" sz="2000" dirty="0"/>
              <a:t>The OECD takes a pure supply side approach in its TP guidance – this is rejected by developing countries, which support a mixed approach.</a:t>
            </a:r>
          </a:p>
          <a:p>
            <a:pPr marL="342900" indent="-342900" algn="just">
              <a:spcBef>
                <a:spcPts val="400"/>
              </a:spcBef>
              <a:spcAft>
                <a:spcPts val="1500"/>
              </a:spcAft>
              <a:buClr>
                <a:schemeClr val="accent2"/>
              </a:buClr>
              <a:buSzPct val="60000"/>
              <a:buFont typeface="Wingdings" panose="05000000000000000000" pitchFamily="2" charset="2"/>
              <a:buChar char="v"/>
            </a:pPr>
            <a:r>
              <a:rPr lang="en-IN" sz="2000" dirty="0"/>
              <a:t>This works in determination of ALP (where relevant) but especially for undertaking profit attribution</a:t>
            </a:r>
          </a:p>
          <a:p>
            <a:pPr marL="342900" indent="-342900" algn="just">
              <a:spcBef>
                <a:spcPts val="400"/>
              </a:spcBef>
              <a:spcAft>
                <a:spcPts val="1500"/>
              </a:spcAft>
              <a:buClr>
                <a:schemeClr val="accent2"/>
              </a:buClr>
              <a:buSzPct val="60000"/>
              <a:buFont typeface="Wingdings" panose="05000000000000000000" pitchFamily="2" charset="2"/>
              <a:buChar char="v"/>
            </a:pPr>
            <a:r>
              <a:rPr lang="en-IN" sz="2000" dirty="0"/>
              <a:t>Deficiency under FAR of addressing BEPS where there is no PE continues</a:t>
            </a:r>
            <a:endParaRPr lang="en-US" sz="2000" dirty="0"/>
          </a:p>
        </p:txBody>
      </p:sp>
    </p:spTree>
    <p:extLst>
      <p:ext uri="{BB962C8B-B14F-4D97-AF65-F5344CB8AC3E}">
        <p14:creationId xmlns:p14="http://schemas.microsoft.com/office/powerpoint/2010/main" val="204708349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5061</TotalTime>
  <Words>2434</Words>
  <Application>Microsoft Office PowerPoint</Application>
  <PresentationFormat>On-screen Show (4:3)</PresentationFormat>
  <Paragraphs>214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Median</vt:lpstr>
      <vt:lpstr>From Arm’s length to value creation to markets  vs  formulary Apportionment</vt:lpstr>
      <vt:lpstr>Approaches to transfer pricing</vt:lpstr>
      <vt:lpstr>The Arm’s length Principle</vt:lpstr>
      <vt:lpstr>Challenges to ALP</vt:lpstr>
      <vt:lpstr>A move towards value creation</vt:lpstr>
      <vt:lpstr>PowerPoint Presentation</vt:lpstr>
      <vt:lpstr>OECD &amp; G20 BEPS Action Plans</vt:lpstr>
      <vt:lpstr>FAR Analysis</vt:lpstr>
      <vt:lpstr>FAR to FARM</vt:lpstr>
      <vt:lpstr>TP &amp; Profit Attribution</vt:lpstr>
      <vt:lpstr>Approaches to Profit Attribution</vt:lpstr>
      <vt:lpstr>How would formulary apportionment work?</vt:lpstr>
      <vt:lpstr>OECD’s Unified Approach – Pillar 1</vt:lpstr>
      <vt:lpstr>Return to the past?</vt:lpstr>
      <vt:lpstr>Return to the past?</vt:lpstr>
      <vt:lpstr>Change in course…</vt:lpstr>
      <vt:lpstr>What was the net impact of these principles? </vt:lpstr>
      <vt:lpstr>Imperial Paradigm</vt:lpstr>
      <vt:lpstr>Where does this leave us?</vt:lpstr>
      <vt:lpstr>PowerPoint Presentation</vt:lpstr>
      <vt:lpstr>Advantages</vt:lpstr>
      <vt:lpstr>Advantages</vt:lpstr>
      <vt:lpstr>Advantages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Practical Workshop on Principles of Transfer Pricing</dc:title>
  <dc:creator>TPA15</dc:creator>
  <cp:lastModifiedBy>T P Ostwal</cp:lastModifiedBy>
  <cp:revision>272</cp:revision>
  <cp:lastPrinted>2019-12-17T13:53:02Z</cp:lastPrinted>
  <dcterms:created xsi:type="dcterms:W3CDTF">2006-08-16T00:00:00Z</dcterms:created>
  <dcterms:modified xsi:type="dcterms:W3CDTF">2020-01-17T17:43:21Z</dcterms:modified>
</cp:coreProperties>
</file>