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46"/>
  </p:notesMasterIdLst>
  <p:sldIdLst>
    <p:sldId id="256" r:id="rId2"/>
    <p:sldId id="282" r:id="rId3"/>
    <p:sldId id="283" r:id="rId4"/>
    <p:sldId id="284" r:id="rId5"/>
    <p:sldId id="285" r:id="rId6"/>
    <p:sldId id="286" r:id="rId7"/>
    <p:sldId id="287" r:id="rId8"/>
    <p:sldId id="288" r:id="rId9"/>
    <p:sldId id="289" r:id="rId10"/>
    <p:sldId id="291" r:id="rId11"/>
    <p:sldId id="265" r:id="rId12"/>
    <p:sldId id="266" r:id="rId13"/>
    <p:sldId id="267" r:id="rId14"/>
    <p:sldId id="269" r:id="rId15"/>
    <p:sldId id="334" r:id="rId16"/>
    <p:sldId id="335" r:id="rId17"/>
    <p:sldId id="323" r:id="rId18"/>
    <p:sldId id="327" r:id="rId19"/>
    <p:sldId id="356" r:id="rId20"/>
    <p:sldId id="271" r:id="rId21"/>
    <p:sldId id="329" r:id="rId22"/>
    <p:sldId id="330" r:id="rId23"/>
    <p:sldId id="331" r:id="rId24"/>
    <p:sldId id="280" r:id="rId25"/>
    <p:sldId id="357" r:id="rId26"/>
    <p:sldId id="337" r:id="rId27"/>
    <p:sldId id="338" r:id="rId28"/>
    <p:sldId id="339" r:id="rId29"/>
    <p:sldId id="294" r:id="rId30"/>
    <p:sldId id="344" r:id="rId31"/>
    <p:sldId id="340" r:id="rId32"/>
    <p:sldId id="342" r:id="rId33"/>
    <p:sldId id="345" r:id="rId34"/>
    <p:sldId id="346" r:id="rId35"/>
    <p:sldId id="347" r:id="rId36"/>
    <p:sldId id="348" r:id="rId37"/>
    <p:sldId id="349" r:id="rId38"/>
    <p:sldId id="350" r:id="rId39"/>
    <p:sldId id="351" r:id="rId40"/>
    <p:sldId id="352" r:id="rId41"/>
    <p:sldId id="353" r:id="rId42"/>
    <p:sldId id="310" r:id="rId43"/>
    <p:sldId id="311" r:id="rId44"/>
    <p:sldId id="333" r:id="rId45"/>
  </p:sldIdLst>
  <p:sldSz cx="9144000" cy="5143500" type="screen16x9"/>
  <p:notesSz cx="6858000" cy="9144000"/>
  <p:embeddedFontLst>
    <p:embeddedFont>
      <p:font typeface="Roboto Slab" charset="0"/>
      <p:regular r:id="rId47"/>
      <p:bold r:id="rId48"/>
    </p:embeddedFont>
    <p:embeddedFont>
      <p:font typeface="Calibri" pitchFamily="34" charset="0"/>
      <p:regular r:id="rId49"/>
      <p:bold r:id="rId50"/>
      <p:italic r:id="rId51"/>
      <p:boldItalic r:id="rId52"/>
    </p:embeddedFont>
    <p:embeddedFont>
      <p:font typeface="Roboto"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1" autoAdjust="0"/>
    <p:restoredTop sz="86383" autoAdjust="0"/>
  </p:normalViewPr>
  <p:slideViewPr>
    <p:cSldViewPr snapToGrid="0">
      <p:cViewPr>
        <p:scale>
          <a:sx n="96" d="100"/>
          <a:sy n="96" d="100"/>
        </p:scale>
        <p:origin x="-156" y="-36"/>
      </p:cViewPr>
      <p:guideLst>
        <p:guide orient="horz" pos="1620"/>
        <p:guide pos="2880"/>
      </p:guideLst>
    </p:cSldViewPr>
  </p:slideViewPr>
  <p:outlineViewPr>
    <p:cViewPr>
      <p:scale>
        <a:sx n="33" d="100"/>
        <a:sy n="33" d="100"/>
      </p:scale>
      <p:origin x="48" y="4189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7BEC32-7DAA-4B8D-B747-97F44A6DC51A}" type="doc">
      <dgm:prSet loTypeId="urn:microsoft.com/office/officeart/2008/layout/HorizontalMultiLevelHierarchy" loCatId="hierarchy" qsTypeId="urn:microsoft.com/office/officeart/2005/8/quickstyle/3d7" qsCatId="3D" csTypeId="urn:microsoft.com/office/officeart/2005/8/colors/accent1_3" csCatId="accent1" phldr="1"/>
      <dgm:spPr/>
      <dgm:t>
        <a:bodyPr/>
        <a:lstStyle/>
        <a:p>
          <a:endParaRPr lang="en-IN"/>
        </a:p>
      </dgm:t>
    </dgm:pt>
    <dgm:pt modelId="{FDC739FD-9656-4342-AEEF-3B9FA18714E5}">
      <dgm:prSet phldrT="[Text]" custT="1"/>
      <dgm:spPr/>
      <dgm:t>
        <a:bodyPr/>
        <a:lstStyle/>
        <a:p>
          <a:r>
            <a:rPr lang="en-IN" sz="4800" dirty="0"/>
            <a:t>Mr. X</a:t>
          </a:r>
        </a:p>
      </dgm:t>
    </dgm:pt>
    <dgm:pt modelId="{1B727AB3-8102-49EE-81D6-102477E37E4F}" type="parTrans" cxnId="{22BE9FD0-8891-48E6-98AB-62DDB3E076E0}">
      <dgm:prSet/>
      <dgm:spPr/>
      <dgm:t>
        <a:bodyPr/>
        <a:lstStyle/>
        <a:p>
          <a:endParaRPr lang="en-IN"/>
        </a:p>
      </dgm:t>
    </dgm:pt>
    <dgm:pt modelId="{A3F394A9-80B3-4EF5-B7CD-FCAE371894BE}" type="sibTrans" cxnId="{22BE9FD0-8891-48E6-98AB-62DDB3E076E0}">
      <dgm:prSet/>
      <dgm:spPr/>
      <dgm:t>
        <a:bodyPr/>
        <a:lstStyle/>
        <a:p>
          <a:endParaRPr lang="en-IN"/>
        </a:p>
      </dgm:t>
    </dgm:pt>
    <dgm:pt modelId="{030634AE-169E-4E93-964F-D7A5742F2ED3}">
      <dgm:prSet phldrT="[Text]" custT="1"/>
      <dgm:spPr/>
      <dgm:t>
        <a:bodyPr/>
        <a:lstStyle/>
        <a:p>
          <a:r>
            <a:rPr lang="en-IN" sz="2000" dirty="0"/>
            <a:t>ABC Ltd. (Start-up business in India)</a:t>
          </a:r>
        </a:p>
      </dgm:t>
    </dgm:pt>
    <dgm:pt modelId="{42BABFAD-BF8D-417D-8865-C9B6922C837D}" type="parTrans" cxnId="{A6AC3F8D-839D-42E0-A522-BAFFCA77AFC0}">
      <dgm:prSet/>
      <dgm:spPr/>
      <dgm:t>
        <a:bodyPr/>
        <a:lstStyle/>
        <a:p>
          <a:endParaRPr lang="en-IN"/>
        </a:p>
      </dgm:t>
    </dgm:pt>
    <dgm:pt modelId="{9193494E-89FC-4C65-B7D1-A8E6FAA49455}" type="sibTrans" cxnId="{A6AC3F8D-839D-42E0-A522-BAFFCA77AFC0}">
      <dgm:prSet/>
      <dgm:spPr/>
      <dgm:t>
        <a:bodyPr/>
        <a:lstStyle/>
        <a:p>
          <a:endParaRPr lang="en-IN"/>
        </a:p>
      </dgm:t>
    </dgm:pt>
    <dgm:pt modelId="{A6DE0811-8AD6-4E84-B9EC-45F852BCE392}">
      <dgm:prSet phldrT="[Text]" custT="1"/>
      <dgm:spPr/>
      <dgm:t>
        <a:bodyPr/>
        <a:lstStyle/>
        <a:p>
          <a:r>
            <a:rPr lang="en-IN" sz="2000" dirty="0"/>
            <a:t>RST Ltd. (Start-up business in India)</a:t>
          </a:r>
        </a:p>
      </dgm:t>
    </dgm:pt>
    <dgm:pt modelId="{1DBD45B3-18B5-4159-8295-95EFA79518D3}" type="parTrans" cxnId="{49F736EE-7AF8-4664-A0CE-116B6BF0622F}">
      <dgm:prSet/>
      <dgm:spPr/>
      <dgm:t>
        <a:bodyPr/>
        <a:lstStyle/>
        <a:p>
          <a:endParaRPr lang="en-IN"/>
        </a:p>
      </dgm:t>
    </dgm:pt>
    <dgm:pt modelId="{5D949F1C-34C5-413B-9A8E-55708CADC1BE}" type="sibTrans" cxnId="{49F736EE-7AF8-4664-A0CE-116B6BF0622F}">
      <dgm:prSet/>
      <dgm:spPr/>
      <dgm:t>
        <a:bodyPr/>
        <a:lstStyle/>
        <a:p>
          <a:endParaRPr lang="en-IN"/>
        </a:p>
      </dgm:t>
    </dgm:pt>
    <dgm:pt modelId="{A0EBB4E7-5058-483B-B8E5-2B82A79A99C9}">
      <dgm:prSet phldrT="[Text]" custT="1"/>
      <dgm:spPr/>
      <dgm:t>
        <a:bodyPr/>
        <a:lstStyle/>
        <a:p>
          <a:endParaRPr lang="en-IN" sz="2000" dirty="0"/>
        </a:p>
        <a:p>
          <a:r>
            <a:rPr lang="en-IN" sz="2000" dirty="0"/>
            <a:t>Third venture</a:t>
          </a:r>
        </a:p>
        <a:p>
          <a:r>
            <a:rPr lang="en-IN" sz="2000" dirty="0"/>
            <a:t>In Singapore</a:t>
          </a:r>
        </a:p>
        <a:p>
          <a:endParaRPr lang="en-IN" sz="2000" dirty="0"/>
        </a:p>
      </dgm:t>
    </dgm:pt>
    <dgm:pt modelId="{62D858AB-633F-4D71-B78A-1185192A768F}" type="parTrans" cxnId="{2CE9DFD9-F2C0-4800-9D83-0DAFE8230B32}">
      <dgm:prSet/>
      <dgm:spPr/>
      <dgm:t>
        <a:bodyPr/>
        <a:lstStyle/>
        <a:p>
          <a:endParaRPr lang="en-IN"/>
        </a:p>
      </dgm:t>
    </dgm:pt>
    <dgm:pt modelId="{298415D5-39E1-4D23-8933-C91704B23D20}" type="sibTrans" cxnId="{2CE9DFD9-F2C0-4800-9D83-0DAFE8230B32}">
      <dgm:prSet/>
      <dgm:spPr/>
      <dgm:t>
        <a:bodyPr/>
        <a:lstStyle/>
        <a:p>
          <a:endParaRPr lang="en-IN"/>
        </a:p>
      </dgm:t>
    </dgm:pt>
    <dgm:pt modelId="{770B19AC-5931-4115-A8D0-C21DE32AEB57}" type="pres">
      <dgm:prSet presAssocID="{E37BEC32-7DAA-4B8D-B747-97F44A6DC51A}" presName="Name0" presStyleCnt="0">
        <dgm:presLayoutVars>
          <dgm:chPref val="1"/>
          <dgm:dir/>
          <dgm:animOne val="branch"/>
          <dgm:animLvl val="lvl"/>
          <dgm:resizeHandles val="exact"/>
        </dgm:presLayoutVars>
      </dgm:prSet>
      <dgm:spPr/>
      <dgm:t>
        <a:bodyPr/>
        <a:lstStyle/>
        <a:p>
          <a:endParaRPr lang="en-IN"/>
        </a:p>
      </dgm:t>
    </dgm:pt>
    <dgm:pt modelId="{23B59A4B-EC51-4DB0-A238-66C8962F5993}" type="pres">
      <dgm:prSet presAssocID="{FDC739FD-9656-4342-AEEF-3B9FA18714E5}" presName="root1" presStyleCnt="0"/>
      <dgm:spPr/>
      <dgm:t>
        <a:bodyPr/>
        <a:lstStyle/>
        <a:p>
          <a:endParaRPr lang="en-IN"/>
        </a:p>
      </dgm:t>
    </dgm:pt>
    <dgm:pt modelId="{F49D2178-A91B-4B48-A571-F9BD4F501ECC}" type="pres">
      <dgm:prSet presAssocID="{FDC739FD-9656-4342-AEEF-3B9FA18714E5}" presName="LevelOneTextNode" presStyleLbl="node0" presStyleIdx="0" presStyleCnt="1">
        <dgm:presLayoutVars>
          <dgm:chPref val="3"/>
        </dgm:presLayoutVars>
      </dgm:prSet>
      <dgm:spPr/>
      <dgm:t>
        <a:bodyPr/>
        <a:lstStyle/>
        <a:p>
          <a:endParaRPr lang="en-IN"/>
        </a:p>
      </dgm:t>
    </dgm:pt>
    <dgm:pt modelId="{EC3FAE8E-CF4E-4C87-AE52-F12C2D48EEC5}" type="pres">
      <dgm:prSet presAssocID="{FDC739FD-9656-4342-AEEF-3B9FA18714E5}" presName="level2hierChild" presStyleCnt="0"/>
      <dgm:spPr/>
      <dgm:t>
        <a:bodyPr/>
        <a:lstStyle/>
        <a:p>
          <a:endParaRPr lang="en-IN"/>
        </a:p>
      </dgm:t>
    </dgm:pt>
    <dgm:pt modelId="{E5A454A7-1E92-45EE-80C8-25F6E517393A}" type="pres">
      <dgm:prSet presAssocID="{42BABFAD-BF8D-417D-8865-C9B6922C837D}" presName="conn2-1" presStyleLbl="parChTrans1D2" presStyleIdx="0" presStyleCnt="3"/>
      <dgm:spPr/>
      <dgm:t>
        <a:bodyPr/>
        <a:lstStyle/>
        <a:p>
          <a:endParaRPr lang="en-IN"/>
        </a:p>
      </dgm:t>
    </dgm:pt>
    <dgm:pt modelId="{C00DB141-4DEF-45A9-ADF8-251E5BA3686B}" type="pres">
      <dgm:prSet presAssocID="{42BABFAD-BF8D-417D-8865-C9B6922C837D}" presName="connTx" presStyleLbl="parChTrans1D2" presStyleIdx="0" presStyleCnt="3"/>
      <dgm:spPr/>
      <dgm:t>
        <a:bodyPr/>
        <a:lstStyle/>
        <a:p>
          <a:endParaRPr lang="en-IN"/>
        </a:p>
      </dgm:t>
    </dgm:pt>
    <dgm:pt modelId="{7940CA3B-3BF4-404E-BF6F-D2B76BF8B4F3}" type="pres">
      <dgm:prSet presAssocID="{030634AE-169E-4E93-964F-D7A5742F2ED3}" presName="root2" presStyleCnt="0"/>
      <dgm:spPr/>
      <dgm:t>
        <a:bodyPr/>
        <a:lstStyle/>
        <a:p>
          <a:endParaRPr lang="en-IN"/>
        </a:p>
      </dgm:t>
    </dgm:pt>
    <dgm:pt modelId="{B73958DA-DC23-44C6-8B76-965C0F3C3192}" type="pres">
      <dgm:prSet presAssocID="{030634AE-169E-4E93-964F-D7A5742F2ED3}" presName="LevelTwoTextNode" presStyleLbl="node2" presStyleIdx="0" presStyleCnt="3">
        <dgm:presLayoutVars>
          <dgm:chPref val="3"/>
        </dgm:presLayoutVars>
      </dgm:prSet>
      <dgm:spPr/>
      <dgm:t>
        <a:bodyPr/>
        <a:lstStyle/>
        <a:p>
          <a:endParaRPr lang="en-IN"/>
        </a:p>
      </dgm:t>
    </dgm:pt>
    <dgm:pt modelId="{236A4C00-CFE5-47B0-B2BF-9C64B1630F7A}" type="pres">
      <dgm:prSet presAssocID="{030634AE-169E-4E93-964F-D7A5742F2ED3}" presName="level3hierChild" presStyleCnt="0"/>
      <dgm:spPr/>
      <dgm:t>
        <a:bodyPr/>
        <a:lstStyle/>
        <a:p>
          <a:endParaRPr lang="en-IN"/>
        </a:p>
      </dgm:t>
    </dgm:pt>
    <dgm:pt modelId="{8C832975-5646-4378-B3A2-4F3232EA17AF}" type="pres">
      <dgm:prSet presAssocID="{1DBD45B3-18B5-4159-8295-95EFA79518D3}" presName="conn2-1" presStyleLbl="parChTrans1D2" presStyleIdx="1" presStyleCnt="3"/>
      <dgm:spPr/>
      <dgm:t>
        <a:bodyPr/>
        <a:lstStyle/>
        <a:p>
          <a:endParaRPr lang="en-IN"/>
        </a:p>
      </dgm:t>
    </dgm:pt>
    <dgm:pt modelId="{8740B33F-D81E-435F-9C62-50F28E4F5570}" type="pres">
      <dgm:prSet presAssocID="{1DBD45B3-18B5-4159-8295-95EFA79518D3}" presName="connTx" presStyleLbl="parChTrans1D2" presStyleIdx="1" presStyleCnt="3"/>
      <dgm:spPr/>
      <dgm:t>
        <a:bodyPr/>
        <a:lstStyle/>
        <a:p>
          <a:endParaRPr lang="en-IN"/>
        </a:p>
      </dgm:t>
    </dgm:pt>
    <dgm:pt modelId="{E93ECF49-A4B4-4F6B-9F3D-A2BEFCAFE12C}" type="pres">
      <dgm:prSet presAssocID="{A6DE0811-8AD6-4E84-B9EC-45F852BCE392}" presName="root2" presStyleCnt="0"/>
      <dgm:spPr/>
      <dgm:t>
        <a:bodyPr/>
        <a:lstStyle/>
        <a:p>
          <a:endParaRPr lang="en-IN"/>
        </a:p>
      </dgm:t>
    </dgm:pt>
    <dgm:pt modelId="{7DBDFD00-05D3-4D46-BD2E-449BF8F3D23C}" type="pres">
      <dgm:prSet presAssocID="{A6DE0811-8AD6-4E84-B9EC-45F852BCE392}" presName="LevelTwoTextNode" presStyleLbl="node2" presStyleIdx="1" presStyleCnt="3">
        <dgm:presLayoutVars>
          <dgm:chPref val="3"/>
        </dgm:presLayoutVars>
      </dgm:prSet>
      <dgm:spPr/>
      <dgm:t>
        <a:bodyPr/>
        <a:lstStyle/>
        <a:p>
          <a:endParaRPr lang="en-IN"/>
        </a:p>
      </dgm:t>
    </dgm:pt>
    <dgm:pt modelId="{B07F0536-6542-474F-A137-FA43109263CE}" type="pres">
      <dgm:prSet presAssocID="{A6DE0811-8AD6-4E84-B9EC-45F852BCE392}" presName="level3hierChild" presStyleCnt="0"/>
      <dgm:spPr/>
      <dgm:t>
        <a:bodyPr/>
        <a:lstStyle/>
        <a:p>
          <a:endParaRPr lang="en-IN"/>
        </a:p>
      </dgm:t>
    </dgm:pt>
    <dgm:pt modelId="{DB3EEE2A-E378-46DC-AE5F-3DD192EAC609}" type="pres">
      <dgm:prSet presAssocID="{62D858AB-633F-4D71-B78A-1185192A768F}" presName="conn2-1" presStyleLbl="parChTrans1D2" presStyleIdx="2" presStyleCnt="3"/>
      <dgm:spPr/>
      <dgm:t>
        <a:bodyPr/>
        <a:lstStyle/>
        <a:p>
          <a:endParaRPr lang="en-IN"/>
        </a:p>
      </dgm:t>
    </dgm:pt>
    <dgm:pt modelId="{D1DFF50B-CDAD-419A-96C6-05D6C988F796}" type="pres">
      <dgm:prSet presAssocID="{62D858AB-633F-4D71-B78A-1185192A768F}" presName="connTx" presStyleLbl="parChTrans1D2" presStyleIdx="2" presStyleCnt="3"/>
      <dgm:spPr/>
      <dgm:t>
        <a:bodyPr/>
        <a:lstStyle/>
        <a:p>
          <a:endParaRPr lang="en-IN"/>
        </a:p>
      </dgm:t>
    </dgm:pt>
    <dgm:pt modelId="{558EC5FF-E53D-4E82-A62D-DB4B582B9B2A}" type="pres">
      <dgm:prSet presAssocID="{A0EBB4E7-5058-483B-B8E5-2B82A79A99C9}" presName="root2" presStyleCnt="0"/>
      <dgm:spPr/>
      <dgm:t>
        <a:bodyPr/>
        <a:lstStyle/>
        <a:p>
          <a:endParaRPr lang="en-IN"/>
        </a:p>
      </dgm:t>
    </dgm:pt>
    <dgm:pt modelId="{670DA526-B0C3-4513-8128-1B8698628489}" type="pres">
      <dgm:prSet presAssocID="{A0EBB4E7-5058-483B-B8E5-2B82A79A99C9}" presName="LevelTwoTextNode" presStyleLbl="node2" presStyleIdx="2" presStyleCnt="3">
        <dgm:presLayoutVars>
          <dgm:chPref val="3"/>
        </dgm:presLayoutVars>
      </dgm:prSet>
      <dgm:spPr/>
      <dgm:t>
        <a:bodyPr/>
        <a:lstStyle/>
        <a:p>
          <a:endParaRPr lang="en-IN"/>
        </a:p>
      </dgm:t>
    </dgm:pt>
    <dgm:pt modelId="{75BA878F-8BE9-43CB-A109-1158AF53D519}" type="pres">
      <dgm:prSet presAssocID="{A0EBB4E7-5058-483B-B8E5-2B82A79A99C9}" presName="level3hierChild" presStyleCnt="0"/>
      <dgm:spPr/>
      <dgm:t>
        <a:bodyPr/>
        <a:lstStyle/>
        <a:p>
          <a:endParaRPr lang="en-IN"/>
        </a:p>
      </dgm:t>
    </dgm:pt>
  </dgm:ptLst>
  <dgm:cxnLst>
    <dgm:cxn modelId="{9CDAC889-2286-49C6-B3C2-526975024001}" type="presOf" srcId="{42BABFAD-BF8D-417D-8865-C9B6922C837D}" destId="{E5A454A7-1E92-45EE-80C8-25F6E517393A}" srcOrd="0" destOrd="0" presId="urn:microsoft.com/office/officeart/2008/layout/HorizontalMultiLevelHierarchy"/>
    <dgm:cxn modelId="{7CEA3175-5D0B-4BBC-AD53-5DF3E4F0EC7C}" type="presOf" srcId="{FDC739FD-9656-4342-AEEF-3B9FA18714E5}" destId="{F49D2178-A91B-4B48-A571-F9BD4F501ECC}" srcOrd="0" destOrd="0" presId="urn:microsoft.com/office/officeart/2008/layout/HorizontalMultiLevelHierarchy"/>
    <dgm:cxn modelId="{2CE9DFD9-F2C0-4800-9D83-0DAFE8230B32}" srcId="{FDC739FD-9656-4342-AEEF-3B9FA18714E5}" destId="{A0EBB4E7-5058-483B-B8E5-2B82A79A99C9}" srcOrd="2" destOrd="0" parTransId="{62D858AB-633F-4D71-B78A-1185192A768F}" sibTransId="{298415D5-39E1-4D23-8933-C91704B23D20}"/>
    <dgm:cxn modelId="{21E0714A-BA1C-4A3F-BE3A-43392F1AE9FE}" type="presOf" srcId="{A0EBB4E7-5058-483B-B8E5-2B82A79A99C9}" destId="{670DA526-B0C3-4513-8128-1B8698628489}" srcOrd="0" destOrd="0" presId="urn:microsoft.com/office/officeart/2008/layout/HorizontalMultiLevelHierarchy"/>
    <dgm:cxn modelId="{7BF8AD2F-C2B7-4B76-8DB5-812D9DA53D25}" type="presOf" srcId="{1DBD45B3-18B5-4159-8295-95EFA79518D3}" destId="{8740B33F-D81E-435F-9C62-50F28E4F5570}" srcOrd="1" destOrd="0" presId="urn:microsoft.com/office/officeart/2008/layout/HorizontalMultiLevelHierarchy"/>
    <dgm:cxn modelId="{47F359AC-CA26-4E6A-AEEE-6926B15251F8}" type="presOf" srcId="{62D858AB-633F-4D71-B78A-1185192A768F}" destId="{DB3EEE2A-E378-46DC-AE5F-3DD192EAC609}" srcOrd="0" destOrd="0" presId="urn:microsoft.com/office/officeart/2008/layout/HorizontalMultiLevelHierarchy"/>
    <dgm:cxn modelId="{EF2D821B-8AA0-4ECB-AAC5-86A919A939EA}" type="presOf" srcId="{030634AE-169E-4E93-964F-D7A5742F2ED3}" destId="{B73958DA-DC23-44C6-8B76-965C0F3C3192}" srcOrd="0" destOrd="0" presId="urn:microsoft.com/office/officeart/2008/layout/HorizontalMultiLevelHierarchy"/>
    <dgm:cxn modelId="{F7872CF7-1FB5-4F97-B390-32EF0AE32CB3}" type="presOf" srcId="{62D858AB-633F-4D71-B78A-1185192A768F}" destId="{D1DFF50B-CDAD-419A-96C6-05D6C988F796}" srcOrd="1" destOrd="0" presId="urn:microsoft.com/office/officeart/2008/layout/HorizontalMultiLevelHierarchy"/>
    <dgm:cxn modelId="{DAFA9FAE-3333-4362-B0D1-BD79CB25E6DB}" type="presOf" srcId="{E37BEC32-7DAA-4B8D-B747-97F44A6DC51A}" destId="{770B19AC-5931-4115-A8D0-C21DE32AEB57}" srcOrd="0" destOrd="0" presId="urn:microsoft.com/office/officeart/2008/layout/HorizontalMultiLevelHierarchy"/>
    <dgm:cxn modelId="{49F736EE-7AF8-4664-A0CE-116B6BF0622F}" srcId="{FDC739FD-9656-4342-AEEF-3B9FA18714E5}" destId="{A6DE0811-8AD6-4E84-B9EC-45F852BCE392}" srcOrd="1" destOrd="0" parTransId="{1DBD45B3-18B5-4159-8295-95EFA79518D3}" sibTransId="{5D949F1C-34C5-413B-9A8E-55708CADC1BE}"/>
    <dgm:cxn modelId="{A6AC3F8D-839D-42E0-A522-BAFFCA77AFC0}" srcId="{FDC739FD-9656-4342-AEEF-3B9FA18714E5}" destId="{030634AE-169E-4E93-964F-D7A5742F2ED3}" srcOrd="0" destOrd="0" parTransId="{42BABFAD-BF8D-417D-8865-C9B6922C837D}" sibTransId="{9193494E-89FC-4C65-B7D1-A8E6FAA49455}"/>
    <dgm:cxn modelId="{F32E9F27-756A-47E8-8331-62B4221C49A8}" type="presOf" srcId="{A6DE0811-8AD6-4E84-B9EC-45F852BCE392}" destId="{7DBDFD00-05D3-4D46-BD2E-449BF8F3D23C}" srcOrd="0" destOrd="0" presId="urn:microsoft.com/office/officeart/2008/layout/HorizontalMultiLevelHierarchy"/>
    <dgm:cxn modelId="{38618132-5AEA-47AA-A3E6-4E544B4267EC}" type="presOf" srcId="{42BABFAD-BF8D-417D-8865-C9B6922C837D}" destId="{C00DB141-4DEF-45A9-ADF8-251E5BA3686B}" srcOrd="1" destOrd="0" presId="urn:microsoft.com/office/officeart/2008/layout/HorizontalMultiLevelHierarchy"/>
    <dgm:cxn modelId="{22BE9FD0-8891-48E6-98AB-62DDB3E076E0}" srcId="{E37BEC32-7DAA-4B8D-B747-97F44A6DC51A}" destId="{FDC739FD-9656-4342-AEEF-3B9FA18714E5}" srcOrd="0" destOrd="0" parTransId="{1B727AB3-8102-49EE-81D6-102477E37E4F}" sibTransId="{A3F394A9-80B3-4EF5-B7CD-FCAE371894BE}"/>
    <dgm:cxn modelId="{11DF6277-D029-44F2-927F-865A2EFC422B}" type="presOf" srcId="{1DBD45B3-18B5-4159-8295-95EFA79518D3}" destId="{8C832975-5646-4378-B3A2-4F3232EA17AF}" srcOrd="0" destOrd="0" presId="urn:microsoft.com/office/officeart/2008/layout/HorizontalMultiLevelHierarchy"/>
    <dgm:cxn modelId="{A884F903-A0DF-41B3-9574-18FB17338FB5}" type="presParOf" srcId="{770B19AC-5931-4115-A8D0-C21DE32AEB57}" destId="{23B59A4B-EC51-4DB0-A238-66C8962F5993}" srcOrd="0" destOrd="0" presId="urn:microsoft.com/office/officeart/2008/layout/HorizontalMultiLevelHierarchy"/>
    <dgm:cxn modelId="{E3C75CD9-FE46-49C3-9558-D2529B3EEFC7}" type="presParOf" srcId="{23B59A4B-EC51-4DB0-A238-66C8962F5993}" destId="{F49D2178-A91B-4B48-A571-F9BD4F501ECC}" srcOrd="0" destOrd="0" presId="urn:microsoft.com/office/officeart/2008/layout/HorizontalMultiLevelHierarchy"/>
    <dgm:cxn modelId="{5BB12CA6-85FD-449D-AC84-0587D444A26D}" type="presParOf" srcId="{23B59A4B-EC51-4DB0-A238-66C8962F5993}" destId="{EC3FAE8E-CF4E-4C87-AE52-F12C2D48EEC5}" srcOrd="1" destOrd="0" presId="urn:microsoft.com/office/officeart/2008/layout/HorizontalMultiLevelHierarchy"/>
    <dgm:cxn modelId="{35AD6084-27A4-451C-94C9-DE10E5C7FB6D}" type="presParOf" srcId="{EC3FAE8E-CF4E-4C87-AE52-F12C2D48EEC5}" destId="{E5A454A7-1E92-45EE-80C8-25F6E517393A}" srcOrd="0" destOrd="0" presId="urn:microsoft.com/office/officeart/2008/layout/HorizontalMultiLevelHierarchy"/>
    <dgm:cxn modelId="{62F0FF9F-A02D-407F-81DA-483BB6DD61E2}" type="presParOf" srcId="{E5A454A7-1E92-45EE-80C8-25F6E517393A}" destId="{C00DB141-4DEF-45A9-ADF8-251E5BA3686B}" srcOrd="0" destOrd="0" presId="urn:microsoft.com/office/officeart/2008/layout/HorizontalMultiLevelHierarchy"/>
    <dgm:cxn modelId="{A5CC6E8B-6F20-4F4F-9EA7-98208381AAE6}" type="presParOf" srcId="{EC3FAE8E-CF4E-4C87-AE52-F12C2D48EEC5}" destId="{7940CA3B-3BF4-404E-BF6F-D2B76BF8B4F3}" srcOrd="1" destOrd="0" presId="urn:microsoft.com/office/officeart/2008/layout/HorizontalMultiLevelHierarchy"/>
    <dgm:cxn modelId="{10761510-F607-4272-A4E1-7F59C65B0A02}" type="presParOf" srcId="{7940CA3B-3BF4-404E-BF6F-D2B76BF8B4F3}" destId="{B73958DA-DC23-44C6-8B76-965C0F3C3192}" srcOrd="0" destOrd="0" presId="urn:microsoft.com/office/officeart/2008/layout/HorizontalMultiLevelHierarchy"/>
    <dgm:cxn modelId="{8B46C95B-676F-40E0-BC11-F421E3F0B0FD}" type="presParOf" srcId="{7940CA3B-3BF4-404E-BF6F-D2B76BF8B4F3}" destId="{236A4C00-CFE5-47B0-B2BF-9C64B1630F7A}" srcOrd="1" destOrd="0" presId="urn:microsoft.com/office/officeart/2008/layout/HorizontalMultiLevelHierarchy"/>
    <dgm:cxn modelId="{3BCE164C-0C21-48CF-AD19-A82DF4BF421F}" type="presParOf" srcId="{EC3FAE8E-CF4E-4C87-AE52-F12C2D48EEC5}" destId="{8C832975-5646-4378-B3A2-4F3232EA17AF}" srcOrd="2" destOrd="0" presId="urn:microsoft.com/office/officeart/2008/layout/HorizontalMultiLevelHierarchy"/>
    <dgm:cxn modelId="{5C24E5C2-90D1-4920-B91E-6D8C49FE8E83}" type="presParOf" srcId="{8C832975-5646-4378-B3A2-4F3232EA17AF}" destId="{8740B33F-D81E-435F-9C62-50F28E4F5570}" srcOrd="0" destOrd="0" presId="urn:microsoft.com/office/officeart/2008/layout/HorizontalMultiLevelHierarchy"/>
    <dgm:cxn modelId="{E66F3C90-9EBF-4C2B-9710-9A07FBF8777F}" type="presParOf" srcId="{EC3FAE8E-CF4E-4C87-AE52-F12C2D48EEC5}" destId="{E93ECF49-A4B4-4F6B-9F3D-A2BEFCAFE12C}" srcOrd="3" destOrd="0" presId="urn:microsoft.com/office/officeart/2008/layout/HorizontalMultiLevelHierarchy"/>
    <dgm:cxn modelId="{C389ADAD-03F2-42FC-8892-D0070CF5FD3A}" type="presParOf" srcId="{E93ECF49-A4B4-4F6B-9F3D-A2BEFCAFE12C}" destId="{7DBDFD00-05D3-4D46-BD2E-449BF8F3D23C}" srcOrd="0" destOrd="0" presId="urn:microsoft.com/office/officeart/2008/layout/HorizontalMultiLevelHierarchy"/>
    <dgm:cxn modelId="{916B5BE2-208B-416A-A4D3-D8AEDB527A00}" type="presParOf" srcId="{E93ECF49-A4B4-4F6B-9F3D-A2BEFCAFE12C}" destId="{B07F0536-6542-474F-A137-FA43109263CE}" srcOrd="1" destOrd="0" presId="urn:microsoft.com/office/officeart/2008/layout/HorizontalMultiLevelHierarchy"/>
    <dgm:cxn modelId="{89245AF5-E027-4746-BFE4-7DA2BCA3ECC5}" type="presParOf" srcId="{EC3FAE8E-CF4E-4C87-AE52-F12C2D48EEC5}" destId="{DB3EEE2A-E378-46DC-AE5F-3DD192EAC609}" srcOrd="4" destOrd="0" presId="urn:microsoft.com/office/officeart/2008/layout/HorizontalMultiLevelHierarchy"/>
    <dgm:cxn modelId="{E0409638-6C49-4D39-A5E0-B36A705CD3D5}" type="presParOf" srcId="{DB3EEE2A-E378-46DC-AE5F-3DD192EAC609}" destId="{D1DFF50B-CDAD-419A-96C6-05D6C988F796}" srcOrd="0" destOrd="0" presId="urn:microsoft.com/office/officeart/2008/layout/HorizontalMultiLevelHierarchy"/>
    <dgm:cxn modelId="{0416FFDB-DD15-433C-8648-255F23989838}" type="presParOf" srcId="{EC3FAE8E-CF4E-4C87-AE52-F12C2D48EEC5}" destId="{558EC5FF-E53D-4E82-A62D-DB4B582B9B2A}" srcOrd="5" destOrd="0" presId="urn:microsoft.com/office/officeart/2008/layout/HorizontalMultiLevelHierarchy"/>
    <dgm:cxn modelId="{32458753-9C9B-46E1-82D7-8EC369B4F4C3}" type="presParOf" srcId="{558EC5FF-E53D-4E82-A62D-DB4B582B9B2A}" destId="{670DA526-B0C3-4513-8128-1B8698628489}" srcOrd="0" destOrd="0" presId="urn:microsoft.com/office/officeart/2008/layout/HorizontalMultiLevelHierarchy"/>
    <dgm:cxn modelId="{4AC3750E-DCFC-4BD4-A978-50DACDD464A7}" type="presParOf" srcId="{558EC5FF-E53D-4E82-A62D-DB4B582B9B2A}" destId="{75BA878F-8BE9-43CB-A109-1158AF53D519}"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37BEC32-7DAA-4B8D-B747-97F44A6DC51A}" type="doc">
      <dgm:prSet loTypeId="urn:microsoft.com/office/officeart/2008/layout/HorizontalMultiLevelHierarchy" loCatId="hierarchy" qsTypeId="urn:microsoft.com/office/officeart/2005/8/quickstyle/3d7" qsCatId="3D" csTypeId="urn:microsoft.com/office/officeart/2005/8/colors/accent1_3" csCatId="accent1" phldr="1"/>
      <dgm:spPr/>
      <dgm:t>
        <a:bodyPr/>
        <a:lstStyle/>
        <a:p>
          <a:endParaRPr lang="en-IN"/>
        </a:p>
      </dgm:t>
    </dgm:pt>
    <dgm:pt modelId="{FDC739FD-9656-4342-AEEF-3B9FA18714E5}">
      <dgm:prSet phldrT="[Text]" custT="1"/>
      <dgm:spPr/>
      <dgm:t>
        <a:bodyPr/>
        <a:lstStyle/>
        <a:p>
          <a:r>
            <a:rPr lang="en-IN" sz="4800" dirty="0"/>
            <a:t>Mr. X</a:t>
          </a:r>
        </a:p>
      </dgm:t>
    </dgm:pt>
    <dgm:pt modelId="{1B727AB3-8102-49EE-81D6-102477E37E4F}" type="parTrans" cxnId="{22BE9FD0-8891-48E6-98AB-62DDB3E076E0}">
      <dgm:prSet/>
      <dgm:spPr/>
      <dgm:t>
        <a:bodyPr/>
        <a:lstStyle/>
        <a:p>
          <a:endParaRPr lang="en-IN"/>
        </a:p>
      </dgm:t>
    </dgm:pt>
    <dgm:pt modelId="{A3F394A9-80B3-4EF5-B7CD-FCAE371894BE}" type="sibTrans" cxnId="{22BE9FD0-8891-48E6-98AB-62DDB3E076E0}">
      <dgm:prSet/>
      <dgm:spPr/>
      <dgm:t>
        <a:bodyPr/>
        <a:lstStyle/>
        <a:p>
          <a:endParaRPr lang="en-IN"/>
        </a:p>
      </dgm:t>
    </dgm:pt>
    <dgm:pt modelId="{030634AE-169E-4E93-964F-D7A5742F2ED3}">
      <dgm:prSet phldrT="[Text]" custT="1"/>
      <dgm:spPr/>
      <dgm:t>
        <a:bodyPr/>
        <a:lstStyle/>
        <a:p>
          <a:r>
            <a:rPr lang="en-IN" sz="2000" dirty="0"/>
            <a:t>ABC Ltd. (Start-up business in India)</a:t>
          </a:r>
        </a:p>
      </dgm:t>
    </dgm:pt>
    <dgm:pt modelId="{42BABFAD-BF8D-417D-8865-C9B6922C837D}" type="parTrans" cxnId="{A6AC3F8D-839D-42E0-A522-BAFFCA77AFC0}">
      <dgm:prSet/>
      <dgm:spPr/>
      <dgm:t>
        <a:bodyPr/>
        <a:lstStyle/>
        <a:p>
          <a:endParaRPr lang="en-IN"/>
        </a:p>
      </dgm:t>
    </dgm:pt>
    <dgm:pt modelId="{9193494E-89FC-4C65-B7D1-A8E6FAA49455}" type="sibTrans" cxnId="{A6AC3F8D-839D-42E0-A522-BAFFCA77AFC0}">
      <dgm:prSet/>
      <dgm:spPr/>
      <dgm:t>
        <a:bodyPr/>
        <a:lstStyle/>
        <a:p>
          <a:endParaRPr lang="en-IN"/>
        </a:p>
      </dgm:t>
    </dgm:pt>
    <dgm:pt modelId="{A6DE0811-8AD6-4E84-B9EC-45F852BCE392}">
      <dgm:prSet phldrT="[Text]" custT="1"/>
      <dgm:spPr/>
      <dgm:t>
        <a:bodyPr/>
        <a:lstStyle/>
        <a:p>
          <a:r>
            <a:rPr lang="en-IN" sz="2000" dirty="0"/>
            <a:t>RST Ltd. (Start-up business in India)</a:t>
          </a:r>
        </a:p>
      </dgm:t>
    </dgm:pt>
    <dgm:pt modelId="{1DBD45B3-18B5-4159-8295-95EFA79518D3}" type="parTrans" cxnId="{49F736EE-7AF8-4664-A0CE-116B6BF0622F}">
      <dgm:prSet/>
      <dgm:spPr/>
      <dgm:t>
        <a:bodyPr/>
        <a:lstStyle/>
        <a:p>
          <a:endParaRPr lang="en-IN"/>
        </a:p>
      </dgm:t>
    </dgm:pt>
    <dgm:pt modelId="{5D949F1C-34C5-413B-9A8E-55708CADC1BE}" type="sibTrans" cxnId="{49F736EE-7AF8-4664-A0CE-116B6BF0622F}">
      <dgm:prSet/>
      <dgm:spPr/>
      <dgm:t>
        <a:bodyPr/>
        <a:lstStyle/>
        <a:p>
          <a:endParaRPr lang="en-IN"/>
        </a:p>
      </dgm:t>
    </dgm:pt>
    <dgm:pt modelId="{A0EBB4E7-5058-483B-B8E5-2B82A79A99C9}">
      <dgm:prSet phldrT="[Text]" custT="1"/>
      <dgm:spPr/>
      <dgm:t>
        <a:bodyPr/>
        <a:lstStyle/>
        <a:p>
          <a:endParaRPr lang="en-IN" sz="2000" dirty="0"/>
        </a:p>
        <a:p>
          <a:r>
            <a:rPr lang="en-IN" sz="2000" dirty="0"/>
            <a:t>Third venture</a:t>
          </a:r>
        </a:p>
        <a:p>
          <a:r>
            <a:rPr lang="en-IN" sz="2000" dirty="0"/>
            <a:t>In Singapore</a:t>
          </a:r>
        </a:p>
        <a:p>
          <a:endParaRPr lang="en-IN" sz="2000" dirty="0"/>
        </a:p>
      </dgm:t>
    </dgm:pt>
    <dgm:pt modelId="{62D858AB-633F-4D71-B78A-1185192A768F}" type="parTrans" cxnId="{2CE9DFD9-F2C0-4800-9D83-0DAFE8230B32}">
      <dgm:prSet/>
      <dgm:spPr/>
      <dgm:t>
        <a:bodyPr/>
        <a:lstStyle/>
        <a:p>
          <a:endParaRPr lang="en-IN"/>
        </a:p>
      </dgm:t>
    </dgm:pt>
    <dgm:pt modelId="{298415D5-39E1-4D23-8933-C91704B23D20}" type="sibTrans" cxnId="{2CE9DFD9-F2C0-4800-9D83-0DAFE8230B32}">
      <dgm:prSet/>
      <dgm:spPr/>
      <dgm:t>
        <a:bodyPr/>
        <a:lstStyle/>
        <a:p>
          <a:endParaRPr lang="en-IN"/>
        </a:p>
      </dgm:t>
    </dgm:pt>
    <dgm:pt modelId="{770B19AC-5931-4115-A8D0-C21DE32AEB57}" type="pres">
      <dgm:prSet presAssocID="{E37BEC32-7DAA-4B8D-B747-97F44A6DC51A}" presName="Name0" presStyleCnt="0">
        <dgm:presLayoutVars>
          <dgm:chPref val="1"/>
          <dgm:dir/>
          <dgm:animOne val="branch"/>
          <dgm:animLvl val="lvl"/>
          <dgm:resizeHandles val="exact"/>
        </dgm:presLayoutVars>
      </dgm:prSet>
      <dgm:spPr/>
      <dgm:t>
        <a:bodyPr/>
        <a:lstStyle/>
        <a:p>
          <a:endParaRPr lang="en-IN"/>
        </a:p>
      </dgm:t>
    </dgm:pt>
    <dgm:pt modelId="{23B59A4B-EC51-4DB0-A238-66C8962F5993}" type="pres">
      <dgm:prSet presAssocID="{FDC739FD-9656-4342-AEEF-3B9FA18714E5}" presName="root1" presStyleCnt="0"/>
      <dgm:spPr/>
      <dgm:t>
        <a:bodyPr/>
        <a:lstStyle/>
        <a:p>
          <a:endParaRPr lang="en-IN"/>
        </a:p>
      </dgm:t>
    </dgm:pt>
    <dgm:pt modelId="{F49D2178-A91B-4B48-A571-F9BD4F501ECC}" type="pres">
      <dgm:prSet presAssocID="{FDC739FD-9656-4342-AEEF-3B9FA18714E5}" presName="LevelOneTextNode" presStyleLbl="node0" presStyleIdx="0" presStyleCnt="1">
        <dgm:presLayoutVars>
          <dgm:chPref val="3"/>
        </dgm:presLayoutVars>
      </dgm:prSet>
      <dgm:spPr/>
      <dgm:t>
        <a:bodyPr/>
        <a:lstStyle/>
        <a:p>
          <a:endParaRPr lang="en-IN"/>
        </a:p>
      </dgm:t>
    </dgm:pt>
    <dgm:pt modelId="{EC3FAE8E-CF4E-4C87-AE52-F12C2D48EEC5}" type="pres">
      <dgm:prSet presAssocID="{FDC739FD-9656-4342-AEEF-3B9FA18714E5}" presName="level2hierChild" presStyleCnt="0"/>
      <dgm:spPr/>
      <dgm:t>
        <a:bodyPr/>
        <a:lstStyle/>
        <a:p>
          <a:endParaRPr lang="en-IN"/>
        </a:p>
      </dgm:t>
    </dgm:pt>
    <dgm:pt modelId="{E5A454A7-1E92-45EE-80C8-25F6E517393A}" type="pres">
      <dgm:prSet presAssocID="{42BABFAD-BF8D-417D-8865-C9B6922C837D}" presName="conn2-1" presStyleLbl="parChTrans1D2" presStyleIdx="0" presStyleCnt="3"/>
      <dgm:spPr/>
      <dgm:t>
        <a:bodyPr/>
        <a:lstStyle/>
        <a:p>
          <a:endParaRPr lang="en-IN"/>
        </a:p>
      </dgm:t>
    </dgm:pt>
    <dgm:pt modelId="{C00DB141-4DEF-45A9-ADF8-251E5BA3686B}" type="pres">
      <dgm:prSet presAssocID="{42BABFAD-BF8D-417D-8865-C9B6922C837D}" presName="connTx" presStyleLbl="parChTrans1D2" presStyleIdx="0" presStyleCnt="3"/>
      <dgm:spPr/>
      <dgm:t>
        <a:bodyPr/>
        <a:lstStyle/>
        <a:p>
          <a:endParaRPr lang="en-IN"/>
        </a:p>
      </dgm:t>
    </dgm:pt>
    <dgm:pt modelId="{7940CA3B-3BF4-404E-BF6F-D2B76BF8B4F3}" type="pres">
      <dgm:prSet presAssocID="{030634AE-169E-4E93-964F-D7A5742F2ED3}" presName="root2" presStyleCnt="0"/>
      <dgm:spPr/>
      <dgm:t>
        <a:bodyPr/>
        <a:lstStyle/>
        <a:p>
          <a:endParaRPr lang="en-IN"/>
        </a:p>
      </dgm:t>
    </dgm:pt>
    <dgm:pt modelId="{B73958DA-DC23-44C6-8B76-965C0F3C3192}" type="pres">
      <dgm:prSet presAssocID="{030634AE-169E-4E93-964F-D7A5742F2ED3}" presName="LevelTwoTextNode" presStyleLbl="node2" presStyleIdx="0" presStyleCnt="3">
        <dgm:presLayoutVars>
          <dgm:chPref val="3"/>
        </dgm:presLayoutVars>
      </dgm:prSet>
      <dgm:spPr/>
      <dgm:t>
        <a:bodyPr/>
        <a:lstStyle/>
        <a:p>
          <a:endParaRPr lang="en-IN"/>
        </a:p>
      </dgm:t>
    </dgm:pt>
    <dgm:pt modelId="{236A4C00-CFE5-47B0-B2BF-9C64B1630F7A}" type="pres">
      <dgm:prSet presAssocID="{030634AE-169E-4E93-964F-D7A5742F2ED3}" presName="level3hierChild" presStyleCnt="0"/>
      <dgm:spPr/>
      <dgm:t>
        <a:bodyPr/>
        <a:lstStyle/>
        <a:p>
          <a:endParaRPr lang="en-IN"/>
        </a:p>
      </dgm:t>
    </dgm:pt>
    <dgm:pt modelId="{8C832975-5646-4378-B3A2-4F3232EA17AF}" type="pres">
      <dgm:prSet presAssocID="{1DBD45B3-18B5-4159-8295-95EFA79518D3}" presName="conn2-1" presStyleLbl="parChTrans1D2" presStyleIdx="1" presStyleCnt="3"/>
      <dgm:spPr/>
      <dgm:t>
        <a:bodyPr/>
        <a:lstStyle/>
        <a:p>
          <a:endParaRPr lang="en-IN"/>
        </a:p>
      </dgm:t>
    </dgm:pt>
    <dgm:pt modelId="{8740B33F-D81E-435F-9C62-50F28E4F5570}" type="pres">
      <dgm:prSet presAssocID="{1DBD45B3-18B5-4159-8295-95EFA79518D3}" presName="connTx" presStyleLbl="parChTrans1D2" presStyleIdx="1" presStyleCnt="3"/>
      <dgm:spPr/>
      <dgm:t>
        <a:bodyPr/>
        <a:lstStyle/>
        <a:p>
          <a:endParaRPr lang="en-IN"/>
        </a:p>
      </dgm:t>
    </dgm:pt>
    <dgm:pt modelId="{E93ECF49-A4B4-4F6B-9F3D-A2BEFCAFE12C}" type="pres">
      <dgm:prSet presAssocID="{A6DE0811-8AD6-4E84-B9EC-45F852BCE392}" presName="root2" presStyleCnt="0"/>
      <dgm:spPr/>
      <dgm:t>
        <a:bodyPr/>
        <a:lstStyle/>
        <a:p>
          <a:endParaRPr lang="en-IN"/>
        </a:p>
      </dgm:t>
    </dgm:pt>
    <dgm:pt modelId="{7DBDFD00-05D3-4D46-BD2E-449BF8F3D23C}" type="pres">
      <dgm:prSet presAssocID="{A6DE0811-8AD6-4E84-B9EC-45F852BCE392}" presName="LevelTwoTextNode" presStyleLbl="node2" presStyleIdx="1" presStyleCnt="3">
        <dgm:presLayoutVars>
          <dgm:chPref val="3"/>
        </dgm:presLayoutVars>
      </dgm:prSet>
      <dgm:spPr/>
      <dgm:t>
        <a:bodyPr/>
        <a:lstStyle/>
        <a:p>
          <a:endParaRPr lang="en-IN"/>
        </a:p>
      </dgm:t>
    </dgm:pt>
    <dgm:pt modelId="{B07F0536-6542-474F-A137-FA43109263CE}" type="pres">
      <dgm:prSet presAssocID="{A6DE0811-8AD6-4E84-B9EC-45F852BCE392}" presName="level3hierChild" presStyleCnt="0"/>
      <dgm:spPr/>
      <dgm:t>
        <a:bodyPr/>
        <a:lstStyle/>
        <a:p>
          <a:endParaRPr lang="en-IN"/>
        </a:p>
      </dgm:t>
    </dgm:pt>
    <dgm:pt modelId="{DB3EEE2A-E378-46DC-AE5F-3DD192EAC609}" type="pres">
      <dgm:prSet presAssocID="{62D858AB-633F-4D71-B78A-1185192A768F}" presName="conn2-1" presStyleLbl="parChTrans1D2" presStyleIdx="2" presStyleCnt="3"/>
      <dgm:spPr/>
      <dgm:t>
        <a:bodyPr/>
        <a:lstStyle/>
        <a:p>
          <a:endParaRPr lang="en-IN"/>
        </a:p>
      </dgm:t>
    </dgm:pt>
    <dgm:pt modelId="{D1DFF50B-CDAD-419A-96C6-05D6C988F796}" type="pres">
      <dgm:prSet presAssocID="{62D858AB-633F-4D71-B78A-1185192A768F}" presName="connTx" presStyleLbl="parChTrans1D2" presStyleIdx="2" presStyleCnt="3"/>
      <dgm:spPr/>
      <dgm:t>
        <a:bodyPr/>
        <a:lstStyle/>
        <a:p>
          <a:endParaRPr lang="en-IN"/>
        </a:p>
      </dgm:t>
    </dgm:pt>
    <dgm:pt modelId="{558EC5FF-E53D-4E82-A62D-DB4B582B9B2A}" type="pres">
      <dgm:prSet presAssocID="{A0EBB4E7-5058-483B-B8E5-2B82A79A99C9}" presName="root2" presStyleCnt="0"/>
      <dgm:spPr/>
      <dgm:t>
        <a:bodyPr/>
        <a:lstStyle/>
        <a:p>
          <a:endParaRPr lang="en-IN"/>
        </a:p>
      </dgm:t>
    </dgm:pt>
    <dgm:pt modelId="{670DA526-B0C3-4513-8128-1B8698628489}" type="pres">
      <dgm:prSet presAssocID="{A0EBB4E7-5058-483B-B8E5-2B82A79A99C9}" presName="LevelTwoTextNode" presStyleLbl="node2" presStyleIdx="2" presStyleCnt="3">
        <dgm:presLayoutVars>
          <dgm:chPref val="3"/>
        </dgm:presLayoutVars>
      </dgm:prSet>
      <dgm:spPr/>
      <dgm:t>
        <a:bodyPr/>
        <a:lstStyle/>
        <a:p>
          <a:endParaRPr lang="en-IN"/>
        </a:p>
      </dgm:t>
    </dgm:pt>
    <dgm:pt modelId="{75BA878F-8BE9-43CB-A109-1158AF53D519}" type="pres">
      <dgm:prSet presAssocID="{A0EBB4E7-5058-483B-B8E5-2B82A79A99C9}" presName="level3hierChild" presStyleCnt="0"/>
      <dgm:spPr/>
      <dgm:t>
        <a:bodyPr/>
        <a:lstStyle/>
        <a:p>
          <a:endParaRPr lang="en-IN"/>
        </a:p>
      </dgm:t>
    </dgm:pt>
  </dgm:ptLst>
  <dgm:cxnLst>
    <dgm:cxn modelId="{70A30E15-C045-468D-9415-9C6478D39911}" type="presOf" srcId="{1DBD45B3-18B5-4159-8295-95EFA79518D3}" destId="{8C832975-5646-4378-B3A2-4F3232EA17AF}" srcOrd="0" destOrd="0" presId="urn:microsoft.com/office/officeart/2008/layout/HorizontalMultiLevelHierarchy"/>
    <dgm:cxn modelId="{2CE9DFD9-F2C0-4800-9D83-0DAFE8230B32}" srcId="{FDC739FD-9656-4342-AEEF-3B9FA18714E5}" destId="{A0EBB4E7-5058-483B-B8E5-2B82A79A99C9}" srcOrd="2" destOrd="0" parTransId="{62D858AB-633F-4D71-B78A-1185192A768F}" sibTransId="{298415D5-39E1-4D23-8933-C91704B23D20}"/>
    <dgm:cxn modelId="{95C89811-EE93-474E-8A1C-9AB68440C583}" type="presOf" srcId="{62D858AB-633F-4D71-B78A-1185192A768F}" destId="{D1DFF50B-CDAD-419A-96C6-05D6C988F796}" srcOrd="1" destOrd="0" presId="urn:microsoft.com/office/officeart/2008/layout/HorizontalMultiLevelHierarchy"/>
    <dgm:cxn modelId="{7ABDB4F6-3486-49D1-AF28-7D97544AF4BF}" type="presOf" srcId="{42BABFAD-BF8D-417D-8865-C9B6922C837D}" destId="{E5A454A7-1E92-45EE-80C8-25F6E517393A}" srcOrd="0" destOrd="0" presId="urn:microsoft.com/office/officeart/2008/layout/HorizontalMultiLevelHierarchy"/>
    <dgm:cxn modelId="{49F736EE-7AF8-4664-A0CE-116B6BF0622F}" srcId="{FDC739FD-9656-4342-AEEF-3B9FA18714E5}" destId="{A6DE0811-8AD6-4E84-B9EC-45F852BCE392}" srcOrd="1" destOrd="0" parTransId="{1DBD45B3-18B5-4159-8295-95EFA79518D3}" sibTransId="{5D949F1C-34C5-413B-9A8E-55708CADC1BE}"/>
    <dgm:cxn modelId="{E26C8CD5-6881-4411-B6DE-99AEBFBA3BAA}" type="presOf" srcId="{A6DE0811-8AD6-4E84-B9EC-45F852BCE392}" destId="{7DBDFD00-05D3-4D46-BD2E-449BF8F3D23C}" srcOrd="0" destOrd="0" presId="urn:microsoft.com/office/officeart/2008/layout/HorizontalMultiLevelHierarchy"/>
    <dgm:cxn modelId="{A6AC3F8D-839D-42E0-A522-BAFFCA77AFC0}" srcId="{FDC739FD-9656-4342-AEEF-3B9FA18714E5}" destId="{030634AE-169E-4E93-964F-D7A5742F2ED3}" srcOrd="0" destOrd="0" parTransId="{42BABFAD-BF8D-417D-8865-C9B6922C837D}" sibTransId="{9193494E-89FC-4C65-B7D1-A8E6FAA49455}"/>
    <dgm:cxn modelId="{3C8B2392-2CCB-4263-BF8A-5F4DD53D6972}" type="presOf" srcId="{1DBD45B3-18B5-4159-8295-95EFA79518D3}" destId="{8740B33F-D81E-435F-9C62-50F28E4F5570}" srcOrd="1" destOrd="0" presId="urn:microsoft.com/office/officeart/2008/layout/HorizontalMultiLevelHierarchy"/>
    <dgm:cxn modelId="{8AE4C408-7B1E-4478-B0DB-C12460D389FD}" type="presOf" srcId="{42BABFAD-BF8D-417D-8865-C9B6922C837D}" destId="{C00DB141-4DEF-45A9-ADF8-251E5BA3686B}" srcOrd="1" destOrd="0" presId="urn:microsoft.com/office/officeart/2008/layout/HorizontalMultiLevelHierarchy"/>
    <dgm:cxn modelId="{0865BAE8-5770-44DB-9088-9198FD33CAC2}" type="presOf" srcId="{E37BEC32-7DAA-4B8D-B747-97F44A6DC51A}" destId="{770B19AC-5931-4115-A8D0-C21DE32AEB57}" srcOrd="0" destOrd="0" presId="urn:microsoft.com/office/officeart/2008/layout/HorizontalMultiLevelHierarchy"/>
    <dgm:cxn modelId="{67055A70-DE47-44B1-B1D5-2B12835D1C5F}" type="presOf" srcId="{A0EBB4E7-5058-483B-B8E5-2B82A79A99C9}" destId="{670DA526-B0C3-4513-8128-1B8698628489}" srcOrd="0" destOrd="0" presId="urn:microsoft.com/office/officeart/2008/layout/HorizontalMultiLevelHierarchy"/>
    <dgm:cxn modelId="{800C8067-1BED-47EF-A62A-67958DBB402B}" type="presOf" srcId="{FDC739FD-9656-4342-AEEF-3B9FA18714E5}" destId="{F49D2178-A91B-4B48-A571-F9BD4F501ECC}" srcOrd="0" destOrd="0" presId="urn:microsoft.com/office/officeart/2008/layout/HorizontalMultiLevelHierarchy"/>
    <dgm:cxn modelId="{22BE9FD0-8891-48E6-98AB-62DDB3E076E0}" srcId="{E37BEC32-7DAA-4B8D-B747-97F44A6DC51A}" destId="{FDC739FD-9656-4342-AEEF-3B9FA18714E5}" srcOrd="0" destOrd="0" parTransId="{1B727AB3-8102-49EE-81D6-102477E37E4F}" sibTransId="{A3F394A9-80B3-4EF5-B7CD-FCAE371894BE}"/>
    <dgm:cxn modelId="{544D60A1-AE56-40C8-87D6-92CE1DB7CD2F}" type="presOf" srcId="{62D858AB-633F-4D71-B78A-1185192A768F}" destId="{DB3EEE2A-E378-46DC-AE5F-3DD192EAC609}" srcOrd="0" destOrd="0" presId="urn:microsoft.com/office/officeart/2008/layout/HorizontalMultiLevelHierarchy"/>
    <dgm:cxn modelId="{EBBB4A49-4D6A-488A-962A-E544101E3723}" type="presOf" srcId="{030634AE-169E-4E93-964F-D7A5742F2ED3}" destId="{B73958DA-DC23-44C6-8B76-965C0F3C3192}" srcOrd="0" destOrd="0" presId="urn:microsoft.com/office/officeart/2008/layout/HorizontalMultiLevelHierarchy"/>
    <dgm:cxn modelId="{4638873A-EC51-4FE5-A1CF-2F04208A891D}" type="presParOf" srcId="{770B19AC-5931-4115-A8D0-C21DE32AEB57}" destId="{23B59A4B-EC51-4DB0-A238-66C8962F5993}" srcOrd="0" destOrd="0" presId="urn:microsoft.com/office/officeart/2008/layout/HorizontalMultiLevelHierarchy"/>
    <dgm:cxn modelId="{F6E65516-AD99-40A7-8CC5-CA85A93E7164}" type="presParOf" srcId="{23B59A4B-EC51-4DB0-A238-66C8962F5993}" destId="{F49D2178-A91B-4B48-A571-F9BD4F501ECC}" srcOrd="0" destOrd="0" presId="urn:microsoft.com/office/officeart/2008/layout/HorizontalMultiLevelHierarchy"/>
    <dgm:cxn modelId="{FE6D0080-6E8B-435A-8393-59476B23CA26}" type="presParOf" srcId="{23B59A4B-EC51-4DB0-A238-66C8962F5993}" destId="{EC3FAE8E-CF4E-4C87-AE52-F12C2D48EEC5}" srcOrd="1" destOrd="0" presId="urn:microsoft.com/office/officeart/2008/layout/HorizontalMultiLevelHierarchy"/>
    <dgm:cxn modelId="{7AFF6CDD-6042-4107-9C07-F0F58EDC3792}" type="presParOf" srcId="{EC3FAE8E-CF4E-4C87-AE52-F12C2D48EEC5}" destId="{E5A454A7-1E92-45EE-80C8-25F6E517393A}" srcOrd="0" destOrd="0" presId="urn:microsoft.com/office/officeart/2008/layout/HorizontalMultiLevelHierarchy"/>
    <dgm:cxn modelId="{73773216-F28F-4F29-959D-9A3660A71FDB}" type="presParOf" srcId="{E5A454A7-1E92-45EE-80C8-25F6E517393A}" destId="{C00DB141-4DEF-45A9-ADF8-251E5BA3686B}" srcOrd="0" destOrd="0" presId="urn:microsoft.com/office/officeart/2008/layout/HorizontalMultiLevelHierarchy"/>
    <dgm:cxn modelId="{D504B6D0-2454-4702-B0D9-19C4D7DA0BB3}" type="presParOf" srcId="{EC3FAE8E-CF4E-4C87-AE52-F12C2D48EEC5}" destId="{7940CA3B-3BF4-404E-BF6F-D2B76BF8B4F3}" srcOrd="1" destOrd="0" presId="urn:microsoft.com/office/officeart/2008/layout/HorizontalMultiLevelHierarchy"/>
    <dgm:cxn modelId="{64F1FC31-46B1-48AD-B242-22C60B6934AD}" type="presParOf" srcId="{7940CA3B-3BF4-404E-BF6F-D2B76BF8B4F3}" destId="{B73958DA-DC23-44C6-8B76-965C0F3C3192}" srcOrd="0" destOrd="0" presId="urn:microsoft.com/office/officeart/2008/layout/HorizontalMultiLevelHierarchy"/>
    <dgm:cxn modelId="{E773F6EC-BEC0-4A5F-A38A-80921C8D2EE6}" type="presParOf" srcId="{7940CA3B-3BF4-404E-BF6F-D2B76BF8B4F3}" destId="{236A4C00-CFE5-47B0-B2BF-9C64B1630F7A}" srcOrd="1" destOrd="0" presId="urn:microsoft.com/office/officeart/2008/layout/HorizontalMultiLevelHierarchy"/>
    <dgm:cxn modelId="{5E1BFC41-5AF1-487C-8E90-08D3521A414E}" type="presParOf" srcId="{EC3FAE8E-CF4E-4C87-AE52-F12C2D48EEC5}" destId="{8C832975-5646-4378-B3A2-4F3232EA17AF}" srcOrd="2" destOrd="0" presId="urn:microsoft.com/office/officeart/2008/layout/HorizontalMultiLevelHierarchy"/>
    <dgm:cxn modelId="{C5574354-B753-44DE-8404-469A430760A6}" type="presParOf" srcId="{8C832975-5646-4378-B3A2-4F3232EA17AF}" destId="{8740B33F-D81E-435F-9C62-50F28E4F5570}" srcOrd="0" destOrd="0" presId="urn:microsoft.com/office/officeart/2008/layout/HorizontalMultiLevelHierarchy"/>
    <dgm:cxn modelId="{AFA4087B-9BB6-4BBB-A5E4-628DCDB6C9E6}" type="presParOf" srcId="{EC3FAE8E-CF4E-4C87-AE52-F12C2D48EEC5}" destId="{E93ECF49-A4B4-4F6B-9F3D-A2BEFCAFE12C}" srcOrd="3" destOrd="0" presId="urn:microsoft.com/office/officeart/2008/layout/HorizontalMultiLevelHierarchy"/>
    <dgm:cxn modelId="{E3AA8470-0ED6-4043-A91E-7CA7965D028E}" type="presParOf" srcId="{E93ECF49-A4B4-4F6B-9F3D-A2BEFCAFE12C}" destId="{7DBDFD00-05D3-4D46-BD2E-449BF8F3D23C}" srcOrd="0" destOrd="0" presId="urn:microsoft.com/office/officeart/2008/layout/HorizontalMultiLevelHierarchy"/>
    <dgm:cxn modelId="{EA6957AA-FCE7-492E-8C24-8416DB8C634D}" type="presParOf" srcId="{E93ECF49-A4B4-4F6B-9F3D-A2BEFCAFE12C}" destId="{B07F0536-6542-474F-A137-FA43109263CE}" srcOrd="1" destOrd="0" presId="urn:microsoft.com/office/officeart/2008/layout/HorizontalMultiLevelHierarchy"/>
    <dgm:cxn modelId="{B0CFF252-DB09-4E94-8F77-CF6413658EA4}" type="presParOf" srcId="{EC3FAE8E-CF4E-4C87-AE52-F12C2D48EEC5}" destId="{DB3EEE2A-E378-46DC-AE5F-3DD192EAC609}" srcOrd="4" destOrd="0" presId="urn:microsoft.com/office/officeart/2008/layout/HorizontalMultiLevelHierarchy"/>
    <dgm:cxn modelId="{2FA60476-7D55-472C-BF52-8824B3D94BBE}" type="presParOf" srcId="{DB3EEE2A-E378-46DC-AE5F-3DD192EAC609}" destId="{D1DFF50B-CDAD-419A-96C6-05D6C988F796}" srcOrd="0" destOrd="0" presId="urn:microsoft.com/office/officeart/2008/layout/HorizontalMultiLevelHierarchy"/>
    <dgm:cxn modelId="{0175930B-6FFD-4F6E-B297-B11C0AF04973}" type="presParOf" srcId="{EC3FAE8E-CF4E-4C87-AE52-F12C2D48EEC5}" destId="{558EC5FF-E53D-4E82-A62D-DB4B582B9B2A}" srcOrd="5" destOrd="0" presId="urn:microsoft.com/office/officeart/2008/layout/HorizontalMultiLevelHierarchy"/>
    <dgm:cxn modelId="{E2F4522C-A95F-4D43-AC1E-97C119BEEDF4}" type="presParOf" srcId="{558EC5FF-E53D-4E82-A62D-DB4B582B9B2A}" destId="{670DA526-B0C3-4513-8128-1B8698628489}" srcOrd="0" destOrd="0" presId="urn:microsoft.com/office/officeart/2008/layout/HorizontalMultiLevelHierarchy"/>
    <dgm:cxn modelId="{6B3EBCBB-5850-41F7-9818-3EB2C92F218E}" type="presParOf" srcId="{558EC5FF-E53D-4E82-A62D-DB4B582B9B2A}" destId="{75BA878F-8BE9-43CB-A109-1158AF53D519}"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E37BEC32-7DAA-4B8D-B747-97F44A6DC51A}" type="doc">
      <dgm:prSet loTypeId="urn:microsoft.com/office/officeart/2008/layout/HorizontalMultiLevelHierarchy" loCatId="hierarchy" qsTypeId="urn:microsoft.com/office/officeart/2005/8/quickstyle/3d7" qsCatId="3D" csTypeId="urn:microsoft.com/office/officeart/2005/8/colors/accent1_3" csCatId="accent1" phldr="1"/>
      <dgm:spPr/>
      <dgm:t>
        <a:bodyPr/>
        <a:lstStyle/>
        <a:p>
          <a:endParaRPr lang="en-IN"/>
        </a:p>
      </dgm:t>
    </dgm:pt>
    <dgm:pt modelId="{FDC739FD-9656-4342-AEEF-3B9FA18714E5}">
      <dgm:prSet phldrT="[Text]" custT="1"/>
      <dgm:spPr/>
      <dgm:t>
        <a:bodyPr/>
        <a:lstStyle/>
        <a:p>
          <a:r>
            <a:rPr lang="en-IN" sz="4800" dirty="0"/>
            <a:t>Mr. X</a:t>
          </a:r>
        </a:p>
      </dgm:t>
    </dgm:pt>
    <dgm:pt modelId="{1B727AB3-8102-49EE-81D6-102477E37E4F}" type="parTrans" cxnId="{22BE9FD0-8891-48E6-98AB-62DDB3E076E0}">
      <dgm:prSet/>
      <dgm:spPr/>
      <dgm:t>
        <a:bodyPr/>
        <a:lstStyle/>
        <a:p>
          <a:endParaRPr lang="en-IN"/>
        </a:p>
      </dgm:t>
    </dgm:pt>
    <dgm:pt modelId="{A3F394A9-80B3-4EF5-B7CD-FCAE371894BE}" type="sibTrans" cxnId="{22BE9FD0-8891-48E6-98AB-62DDB3E076E0}">
      <dgm:prSet/>
      <dgm:spPr/>
      <dgm:t>
        <a:bodyPr/>
        <a:lstStyle/>
        <a:p>
          <a:endParaRPr lang="en-IN"/>
        </a:p>
      </dgm:t>
    </dgm:pt>
    <dgm:pt modelId="{030634AE-169E-4E93-964F-D7A5742F2ED3}">
      <dgm:prSet phldrT="[Text]" custT="1"/>
      <dgm:spPr/>
      <dgm:t>
        <a:bodyPr/>
        <a:lstStyle/>
        <a:p>
          <a:r>
            <a:rPr lang="en-IN" sz="2000" dirty="0"/>
            <a:t>ABC Ltd. (Start-up business in India)</a:t>
          </a:r>
        </a:p>
      </dgm:t>
    </dgm:pt>
    <dgm:pt modelId="{42BABFAD-BF8D-417D-8865-C9B6922C837D}" type="parTrans" cxnId="{A6AC3F8D-839D-42E0-A522-BAFFCA77AFC0}">
      <dgm:prSet/>
      <dgm:spPr/>
      <dgm:t>
        <a:bodyPr/>
        <a:lstStyle/>
        <a:p>
          <a:endParaRPr lang="en-IN"/>
        </a:p>
      </dgm:t>
    </dgm:pt>
    <dgm:pt modelId="{9193494E-89FC-4C65-B7D1-A8E6FAA49455}" type="sibTrans" cxnId="{A6AC3F8D-839D-42E0-A522-BAFFCA77AFC0}">
      <dgm:prSet/>
      <dgm:spPr/>
      <dgm:t>
        <a:bodyPr/>
        <a:lstStyle/>
        <a:p>
          <a:endParaRPr lang="en-IN"/>
        </a:p>
      </dgm:t>
    </dgm:pt>
    <dgm:pt modelId="{A6DE0811-8AD6-4E84-B9EC-45F852BCE392}">
      <dgm:prSet phldrT="[Text]" custT="1"/>
      <dgm:spPr/>
      <dgm:t>
        <a:bodyPr/>
        <a:lstStyle/>
        <a:p>
          <a:r>
            <a:rPr lang="en-IN" sz="2000" dirty="0"/>
            <a:t>RST Ltd. (Start-up business in India)</a:t>
          </a:r>
        </a:p>
      </dgm:t>
    </dgm:pt>
    <dgm:pt modelId="{1DBD45B3-18B5-4159-8295-95EFA79518D3}" type="parTrans" cxnId="{49F736EE-7AF8-4664-A0CE-116B6BF0622F}">
      <dgm:prSet/>
      <dgm:spPr/>
      <dgm:t>
        <a:bodyPr/>
        <a:lstStyle/>
        <a:p>
          <a:endParaRPr lang="en-IN"/>
        </a:p>
      </dgm:t>
    </dgm:pt>
    <dgm:pt modelId="{5D949F1C-34C5-413B-9A8E-55708CADC1BE}" type="sibTrans" cxnId="{49F736EE-7AF8-4664-A0CE-116B6BF0622F}">
      <dgm:prSet/>
      <dgm:spPr/>
      <dgm:t>
        <a:bodyPr/>
        <a:lstStyle/>
        <a:p>
          <a:endParaRPr lang="en-IN"/>
        </a:p>
      </dgm:t>
    </dgm:pt>
    <dgm:pt modelId="{A0EBB4E7-5058-483B-B8E5-2B82A79A99C9}">
      <dgm:prSet phldrT="[Text]" custT="1"/>
      <dgm:spPr/>
      <dgm:t>
        <a:bodyPr/>
        <a:lstStyle/>
        <a:p>
          <a:endParaRPr lang="en-IN" sz="2000" dirty="0"/>
        </a:p>
        <a:p>
          <a:r>
            <a:rPr lang="en-IN" sz="2000" dirty="0"/>
            <a:t>Third venture</a:t>
          </a:r>
        </a:p>
        <a:p>
          <a:r>
            <a:rPr lang="en-IN" sz="2000" dirty="0"/>
            <a:t>In Singapore</a:t>
          </a:r>
        </a:p>
        <a:p>
          <a:endParaRPr lang="en-IN" sz="2000" dirty="0"/>
        </a:p>
      </dgm:t>
    </dgm:pt>
    <dgm:pt modelId="{62D858AB-633F-4D71-B78A-1185192A768F}" type="parTrans" cxnId="{2CE9DFD9-F2C0-4800-9D83-0DAFE8230B32}">
      <dgm:prSet/>
      <dgm:spPr/>
      <dgm:t>
        <a:bodyPr/>
        <a:lstStyle/>
        <a:p>
          <a:endParaRPr lang="en-IN"/>
        </a:p>
      </dgm:t>
    </dgm:pt>
    <dgm:pt modelId="{298415D5-39E1-4D23-8933-C91704B23D20}" type="sibTrans" cxnId="{2CE9DFD9-F2C0-4800-9D83-0DAFE8230B32}">
      <dgm:prSet/>
      <dgm:spPr/>
      <dgm:t>
        <a:bodyPr/>
        <a:lstStyle/>
        <a:p>
          <a:endParaRPr lang="en-IN"/>
        </a:p>
      </dgm:t>
    </dgm:pt>
    <dgm:pt modelId="{770B19AC-5931-4115-A8D0-C21DE32AEB57}" type="pres">
      <dgm:prSet presAssocID="{E37BEC32-7DAA-4B8D-B747-97F44A6DC51A}" presName="Name0" presStyleCnt="0">
        <dgm:presLayoutVars>
          <dgm:chPref val="1"/>
          <dgm:dir/>
          <dgm:animOne val="branch"/>
          <dgm:animLvl val="lvl"/>
          <dgm:resizeHandles val="exact"/>
        </dgm:presLayoutVars>
      </dgm:prSet>
      <dgm:spPr/>
      <dgm:t>
        <a:bodyPr/>
        <a:lstStyle/>
        <a:p>
          <a:endParaRPr lang="en-IN"/>
        </a:p>
      </dgm:t>
    </dgm:pt>
    <dgm:pt modelId="{23B59A4B-EC51-4DB0-A238-66C8962F5993}" type="pres">
      <dgm:prSet presAssocID="{FDC739FD-9656-4342-AEEF-3B9FA18714E5}" presName="root1" presStyleCnt="0"/>
      <dgm:spPr/>
      <dgm:t>
        <a:bodyPr/>
        <a:lstStyle/>
        <a:p>
          <a:endParaRPr lang="en-IN"/>
        </a:p>
      </dgm:t>
    </dgm:pt>
    <dgm:pt modelId="{F49D2178-A91B-4B48-A571-F9BD4F501ECC}" type="pres">
      <dgm:prSet presAssocID="{FDC739FD-9656-4342-AEEF-3B9FA18714E5}" presName="LevelOneTextNode" presStyleLbl="node0" presStyleIdx="0" presStyleCnt="1">
        <dgm:presLayoutVars>
          <dgm:chPref val="3"/>
        </dgm:presLayoutVars>
      </dgm:prSet>
      <dgm:spPr/>
      <dgm:t>
        <a:bodyPr/>
        <a:lstStyle/>
        <a:p>
          <a:endParaRPr lang="en-IN"/>
        </a:p>
      </dgm:t>
    </dgm:pt>
    <dgm:pt modelId="{EC3FAE8E-CF4E-4C87-AE52-F12C2D48EEC5}" type="pres">
      <dgm:prSet presAssocID="{FDC739FD-9656-4342-AEEF-3B9FA18714E5}" presName="level2hierChild" presStyleCnt="0"/>
      <dgm:spPr/>
      <dgm:t>
        <a:bodyPr/>
        <a:lstStyle/>
        <a:p>
          <a:endParaRPr lang="en-IN"/>
        </a:p>
      </dgm:t>
    </dgm:pt>
    <dgm:pt modelId="{E5A454A7-1E92-45EE-80C8-25F6E517393A}" type="pres">
      <dgm:prSet presAssocID="{42BABFAD-BF8D-417D-8865-C9B6922C837D}" presName="conn2-1" presStyleLbl="parChTrans1D2" presStyleIdx="0" presStyleCnt="3"/>
      <dgm:spPr/>
      <dgm:t>
        <a:bodyPr/>
        <a:lstStyle/>
        <a:p>
          <a:endParaRPr lang="en-IN"/>
        </a:p>
      </dgm:t>
    </dgm:pt>
    <dgm:pt modelId="{C00DB141-4DEF-45A9-ADF8-251E5BA3686B}" type="pres">
      <dgm:prSet presAssocID="{42BABFAD-BF8D-417D-8865-C9B6922C837D}" presName="connTx" presStyleLbl="parChTrans1D2" presStyleIdx="0" presStyleCnt="3"/>
      <dgm:spPr/>
      <dgm:t>
        <a:bodyPr/>
        <a:lstStyle/>
        <a:p>
          <a:endParaRPr lang="en-IN"/>
        </a:p>
      </dgm:t>
    </dgm:pt>
    <dgm:pt modelId="{7940CA3B-3BF4-404E-BF6F-D2B76BF8B4F3}" type="pres">
      <dgm:prSet presAssocID="{030634AE-169E-4E93-964F-D7A5742F2ED3}" presName="root2" presStyleCnt="0"/>
      <dgm:spPr/>
      <dgm:t>
        <a:bodyPr/>
        <a:lstStyle/>
        <a:p>
          <a:endParaRPr lang="en-IN"/>
        </a:p>
      </dgm:t>
    </dgm:pt>
    <dgm:pt modelId="{B73958DA-DC23-44C6-8B76-965C0F3C3192}" type="pres">
      <dgm:prSet presAssocID="{030634AE-169E-4E93-964F-D7A5742F2ED3}" presName="LevelTwoTextNode" presStyleLbl="node2" presStyleIdx="0" presStyleCnt="3">
        <dgm:presLayoutVars>
          <dgm:chPref val="3"/>
        </dgm:presLayoutVars>
      </dgm:prSet>
      <dgm:spPr/>
      <dgm:t>
        <a:bodyPr/>
        <a:lstStyle/>
        <a:p>
          <a:endParaRPr lang="en-IN"/>
        </a:p>
      </dgm:t>
    </dgm:pt>
    <dgm:pt modelId="{236A4C00-CFE5-47B0-B2BF-9C64B1630F7A}" type="pres">
      <dgm:prSet presAssocID="{030634AE-169E-4E93-964F-D7A5742F2ED3}" presName="level3hierChild" presStyleCnt="0"/>
      <dgm:spPr/>
      <dgm:t>
        <a:bodyPr/>
        <a:lstStyle/>
        <a:p>
          <a:endParaRPr lang="en-IN"/>
        </a:p>
      </dgm:t>
    </dgm:pt>
    <dgm:pt modelId="{8C832975-5646-4378-B3A2-4F3232EA17AF}" type="pres">
      <dgm:prSet presAssocID="{1DBD45B3-18B5-4159-8295-95EFA79518D3}" presName="conn2-1" presStyleLbl="parChTrans1D2" presStyleIdx="1" presStyleCnt="3"/>
      <dgm:spPr/>
      <dgm:t>
        <a:bodyPr/>
        <a:lstStyle/>
        <a:p>
          <a:endParaRPr lang="en-IN"/>
        </a:p>
      </dgm:t>
    </dgm:pt>
    <dgm:pt modelId="{8740B33F-D81E-435F-9C62-50F28E4F5570}" type="pres">
      <dgm:prSet presAssocID="{1DBD45B3-18B5-4159-8295-95EFA79518D3}" presName="connTx" presStyleLbl="parChTrans1D2" presStyleIdx="1" presStyleCnt="3"/>
      <dgm:spPr/>
      <dgm:t>
        <a:bodyPr/>
        <a:lstStyle/>
        <a:p>
          <a:endParaRPr lang="en-IN"/>
        </a:p>
      </dgm:t>
    </dgm:pt>
    <dgm:pt modelId="{E93ECF49-A4B4-4F6B-9F3D-A2BEFCAFE12C}" type="pres">
      <dgm:prSet presAssocID="{A6DE0811-8AD6-4E84-B9EC-45F852BCE392}" presName="root2" presStyleCnt="0"/>
      <dgm:spPr/>
      <dgm:t>
        <a:bodyPr/>
        <a:lstStyle/>
        <a:p>
          <a:endParaRPr lang="en-IN"/>
        </a:p>
      </dgm:t>
    </dgm:pt>
    <dgm:pt modelId="{7DBDFD00-05D3-4D46-BD2E-449BF8F3D23C}" type="pres">
      <dgm:prSet presAssocID="{A6DE0811-8AD6-4E84-B9EC-45F852BCE392}" presName="LevelTwoTextNode" presStyleLbl="node2" presStyleIdx="1" presStyleCnt="3">
        <dgm:presLayoutVars>
          <dgm:chPref val="3"/>
        </dgm:presLayoutVars>
      </dgm:prSet>
      <dgm:spPr/>
      <dgm:t>
        <a:bodyPr/>
        <a:lstStyle/>
        <a:p>
          <a:endParaRPr lang="en-IN"/>
        </a:p>
      </dgm:t>
    </dgm:pt>
    <dgm:pt modelId="{B07F0536-6542-474F-A137-FA43109263CE}" type="pres">
      <dgm:prSet presAssocID="{A6DE0811-8AD6-4E84-B9EC-45F852BCE392}" presName="level3hierChild" presStyleCnt="0"/>
      <dgm:spPr/>
      <dgm:t>
        <a:bodyPr/>
        <a:lstStyle/>
        <a:p>
          <a:endParaRPr lang="en-IN"/>
        </a:p>
      </dgm:t>
    </dgm:pt>
    <dgm:pt modelId="{DB3EEE2A-E378-46DC-AE5F-3DD192EAC609}" type="pres">
      <dgm:prSet presAssocID="{62D858AB-633F-4D71-B78A-1185192A768F}" presName="conn2-1" presStyleLbl="parChTrans1D2" presStyleIdx="2" presStyleCnt="3"/>
      <dgm:spPr/>
      <dgm:t>
        <a:bodyPr/>
        <a:lstStyle/>
        <a:p>
          <a:endParaRPr lang="en-IN"/>
        </a:p>
      </dgm:t>
    </dgm:pt>
    <dgm:pt modelId="{D1DFF50B-CDAD-419A-96C6-05D6C988F796}" type="pres">
      <dgm:prSet presAssocID="{62D858AB-633F-4D71-B78A-1185192A768F}" presName="connTx" presStyleLbl="parChTrans1D2" presStyleIdx="2" presStyleCnt="3"/>
      <dgm:spPr/>
      <dgm:t>
        <a:bodyPr/>
        <a:lstStyle/>
        <a:p>
          <a:endParaRPr lang="en-IN"/>
        </a:p>
      </dgm:t>
    </dgm:pt>
    <dgm:pt modelId="{558EC5FF-E53D-4E82-A62D-DB4B582B9B2A}" type="pres">
      <dgm:prSet presAssocID="{A0EBB4E7-5058-483B-B8E5-2B82A79A99C9}" presName="root2" presStyleCnt="0"/>
      <dgm:spPr/>
      <dgm:t>
        <a:bodyPr/>
        <a:lstStyle/>
        <a:p>
          <a:endParaRPr lang="en-IN"/>
        </a:p>
      </dgm:t>
    </dgm:pt>
    <dgm:pt modelId="{670DA526-B0C3-4513-8128-1B8698628489}" type="pres">
      <dgm:prSet presAssocID="{A0EBB4E7-5058-483B-B8E5-2B82A79A99C9}" presName="LevelTwoTextNode" presStyleLbl="node2" presStyleIdx="2" presStyleCnt="3">
        <dgm:presLayoutVars>
          <dgm:chPref val="3"/>
        </dgm:presLayoutVars>
      </dgm:prSet>
      <dgm:spPr/>
      <dgm:t>
        <a:bodyPr/>
        <a:lstStyle/>
        <a:p>
          <a:endParaRPr lang="en-IN"/>
        </a:p>
      </dgm:t>
    </dgm:pt>
    <dgm:pt modelId="{75BA878F-8BE9-43CB-A109-1158AF53D519}" type="pres">
      <dgm:prSet presAssocID="{A0EBB4E7-5058-483B-B8E5-2B82A79A99C9}" presName="level3hierChild" presStyleCnt="0"/>
      <dgm:spPr/>
      <dgm:t>
        <a:bodyPr/>
        <a:lstStyle/>
        <a:p>
          <a:endParaRPr lang="en-IN"/>
        </a:p>
      </dgm:t>
    </dgm:pt>
  </dgm:ptLst>
  <dgm:cxnLst>
    <dgm:cxn modelId="{3BB639FA-C0F1-4CD8-9999-4300FE4C1EF6}" type="presOf" srcId="{62D858AB-633F-4D71-B78A-1185192A768F}" destId="{DB3EEE2A-E378-46DC-AE5F-3DD192EAC609}" srcOrd="0" destOrd="0" presId="urn:microsoft.com/office/officeart/2008/layout/HorizontalMultiLevelHierarchy"/>
    <dgm:cxn modelId="{8E6A2BC9-30E1-4B7A-9E91-87D8D0CA6B2F}" type="presOf" srcId="{A0EBB4E7-5058-483B-B8E5-2B82A79A99C9}" destId="{670DA526-B0C3-4513-8128-1B8698628489}" srcOrd="0" destOrd="0" presId="urn:microsoft.com/office/officeart/2008/layout/HorizontalMultiLevelHierarchy"/>
    <dgm:cxn modelId="{DA426765-6216-41E1-B382-A1610A13128D}" type="presOf" srcId="{1DBD45B3-18B5-4159-8295-95EFA79518D3}" destId="{8740B33F-D81E-435F-9C62-50F28E4F5570}" srcOrd="1" destOrd="0" presId="urn:microsoft.com/office/officeart/2008/layout/HorizontalMultiLevelHierarchy"/>
    <dgm:cxn modelId="{2CE9DFD9-F2C0-4800-9D83-0DAFE8230B32}" srcId="{FDC739FD-9656-4342-AEEF-3B9FA18714E5}" destId="{A0EBB4E7-5058-483B-B8E5-2B82A79A99C9}" srcOrd="2" destOrd="0" parTransId="{62D858AB-633F-4D71-B78A-1185192A768F}" sibTransId="{298415D5-39E1-4D23-8933-C91704B23D20}"/>
    <dgm:cxn modelId="{094F3A8B-10B8-4542-BD7E-8682F38BD0B5}" type="presOf" srcId="{E37BEC32-7DAA-4B8D-B747-97F44A6DC51A}" destId="{770B19AC-5931-4115-A8D0-C21DE32AEB57}" srcOrd="0" destOrd="0" presId="urn:microsoft.com/office/officeart/2008/layout/HorizontalMultiLevelHierarchy"/>
    <dgm:cxn modelId="{EE8F7E58-521A-43EE-83BA-37A92D9F5811}" type="presOf" srcId="{62D858AB-633F-4D71-B78A-1185192A768F}" destId="{D1DFF50B-CDAD-419A-96C6-05D6C988F796}" srcOrd="1" destOrd="0" presId="urn:microsoft.com/office/officeart/2008/layout/HorizontalMultiLevelHierarchy"/>
    <dgm:cxn modelId="{9458248D-4DFA-4E1C-86FB-59E25E4BCE4A}" type="presOf" srcId="{FDC739FD-9656-4342-AEEF-3B9FA18714E5}" destId="{F49D2178-A91B-4B48-A571-F9BD4F501ECC}" srcOrd="0" destOrd="0" presId="urn:microsoft.com/office/officeart/2008/layout/HorizontalMultiLevelHierarchy"/>
    <dgm:cxn modelId="{49F736EE-7AF8-4664-A0CE-116B6BF0622F}" srcId="{FDC739FD-9656-4342-AEEF-3B9FA18714E5}" destId="{A6DE0811-8AD6-4E84-B9EC-45F852BCE392}" srcOrd="1" destOrd="0" parTransId="{1DBD45B3-18B5-4159-8295-95EFA79518D3}" sibTransId="{5D949F1C-34C5-413B-9A8E-55708CADC1BE}"/>
    <dgm:cxn modelId="{A6AC3F8D-839D-42E0-A522-BAFFCA77AFC0}" srcId="{FDC739FD-9656-4342-AEEF-3B9FA18714E5}" destId="{030634AE-169E-4E93-964F-D7A5742F2ED3}" srcOrd="0" destOrd="0" parTransId="{42BABFAD-BF8D-417D-8865-C9B6922C837D}" sibTransId="{9193494E-89FC-4C65-B7D1-A8E6FAA49455}"/>
    <dgm:cxn modelId="{9248CFC7-C1E9-4272-884B-06C57509EE25}" type="presOf" srcId="{A6DE0811-8AD6-4E84-B9EC-45F852BCE392}" destId="{7DBDFD00-05D3-4D46-BD2E-449BF8F3D23C}" srcOrd="0" destOrd="0" presId="urn:microsoft.com/office/officeart/2008/layout/HorizontalMultiLevelHierarchy"/>
    <dgm:cxn modelId="{7F48900C-2F38-4AC3-AA72-45CC4B981D23}" type="presOf" srcId="{42BABFAD-BF8D-417D-8865-C9B6922C837D}" destId="{C00DB141-4DEF-45A9-ADF8-251E5BA3686B}" srcOrd="1" destOrd="0" presId="urn:microsoft.com/office/officeart/2008/layout/HorizontalMultiLevelHierarchy"/>
    <dgm:cxn modelId="{A6A78407-CA35-4898-AF4D-0020DC71E995}" type="presOf" srcId="{42BABFAD-BF8D-417D-8865-C9B6922C837D}" destId="{E5A454A7-1E92-45EE-80C8-25F6E517393A}" srcOrd="0" destOrd="0" presId="urn:microsoft.com/office/officeart/2008/layout/HorizontalMultiLevelHierarchy"/>
    <dgm:cxn modelId="{7658487B-ED62-4E13-B1E0-892F071A6546}" type="presOf" srcId="{030634AE-169E-4E93-964F-D7A5742F2ED3}" destId="{B73958DA-DC23-44C6-8B76-965C0F3C3192}" srcOrd="0" destOrd="0" presId="urn:microsoft.com/office/officeart/2008/layout/HorizontalMultiLevelHierarchy"/>
    <dgm:cxn modelId="{7DC3A23D-3271-423A-8BDD-6A8A243FC931}" type="presOf" srcId="{1DBD45B3-18B5-4159-8295-95EFA79518D3}" destId="{8C832975-5646-4378-B3A2-4F3232EA17AF}" srcOrd="0" destOrd="0" presId="urn:microsoft.com/office/officeart/2008/layout/HorizontalMultiLevelHierarchy"/>
    <dgm:cxn modelId="{22BE9FD0-8891-48E6-98AB-62DDB3E076E0}" srcId="{E37BEC32-7DAA-4B8D-B747-97F44A6DC51A}" destId="{FDC739FD-9656-4342-AEEF-3B9FA18714E5}" srcOrd="0" destOrd="0" parTransId="{1B727AB3-8102-49EE-81D6-102477E37E4F}" sibTransId="{A3F394A9-80B3-4EF5-B7CD-FCAE371894BE}"/>
    <dgm:cxn modelId="{12F68A31-E6AD-4B75-9F44-943158534A07}" type="presParOf" srcId="{770B19AC-5931-4115-A8D0-C21DE32AEB57}" destId="{23B59A4B-EC51-4DB0-A238-66C8962F5993}" srcOrd="0" destOrd="0" presId="urn:microsoft.com/office/officeart/2008/layout/HorizontalMultiLevelHierarchy"/>
    <dgm:cxn modelId="{C3975651-115B-4F37-9EB4-73811828E452}" type="presParOf" srcId="{23B59A4B-EC51-4DB0-A238-66C8962F5993}" destId="{F49D2178-A91B-4B48-A571-F9BD4F501ECC}" srcOrd="0" destOrd="0" presId="urn:microsoft.com/office/officeart/2008/layout/HorizontalMultiLevelHierarchy"/>
    <dgm:cxn modelId="{0E9D4D17-5690-4EA8-A874-21134C3D9052}" type="presParOf" srcId="{23B59A4B-EC51-4DB0-A238-66C8962F5993}" destId="{EC3FAE8E-CF4E-4C87-AE52-F12C2D48EEC5}" srcOrd="1" destOrd="0" presId="urn:microsoft.com/office/officeart/2008/layout/HorizontalMultiLevelHierarchy"/>
    <dgm:cxn modelId="{99215485-F996-4A35-8250-B5636B7768BC}" type="presParOf" srcId="{EC3FAE8E-CF4E-4C87-AE52-F12C2D48EEC5}" destId="{E5A454A7-1E92-45EE-80C8-25F6E517393A}" srcOrd="0" destOrd="0" presId="urn:microsoft.com/office/officeart/2008/layout/HorizontalMultiLevelHierarchy"/>
    <dgm:cxn modelId="{8B83B722-55DE-4D13-BA5F-B54AFB52E679}" type="presParOf" srcId="{E5A454A7-1E92-45EE-80C8-25F6E517393A}" destId="{C00DB141-4DEF-45A9-ADF8-251E5BA3686B}" srcOrd="0" destOrd="0" presId="urn:microsoft.com/office/officeart/2008/layout/HorizontalMultiLevelHierarchy"/>
    <dgm:cxn modelId="{DF93C623-440F-45EE-A0E5-C8857B8696E6}" type="presParOf" srcId="{EC3FAE8E-CF4E-4C87-AE52-F12C2D48EEC5}" destId="{7940CA3B-3BF4-404E-BF6F-D2B76BF8B4F3}" srcOrd="1" destOrd="0" presId="urn:microsoft.com/office/officeart/2008/layout/HorizontalMultiLevelHierarchy"/>
    <dgm:cxn modelId="{5E0AA608-FA41-441B-A19A-9CCF325BAD2A}" type="presParOf" srcId="{7940CA3B-3BF4-404E-BF6F-D2B76BF8B4F3}" destId="{B73958DA-DC23-44C6-8B76-965C0F3C3192}" srcOrd="0" destOrd="0" presId="urn:microsoft.com/office/officeart/2008/layout/HorizontalMultiLevelHierarchy"/>
    <dgm:cxn modelId="{E584C0AD-6C29-4BD9-8169-91D9104BDBEF}" type="presParOf" srcId="{7940CA3B-3BF4-404E-BF6F-D2B76BF8B4F3}" destId="{236A4C00-CFE5-47B0-B2BF-9C64B1630F7A}" srcOrd="1" destOrd="0" presId="urn:microsoft.com/office/officeart/2008/layout/HorizontalMultiLevelHierarchy"/>
    <dgm:cxn modelId="{D728BFE8-ED64-4B4A-A23B-14FD8E58866C}" type="presParOf" srcId="{EC3FAE8E-CF4E-4C87-AE52-F12C2D48EEC5}" destId="{8C832975-5646-4378-B3A2-4F3232EA17AF}" srcOrd="2" destOrd="0" presId="urn:microsoft.com/office/officeart/2008/layout/HorizontalMultiLevelHierarchy"/>
    <dgm:cxn modelId="{908C94E0-B084-45E3-BCBF-3A96FEB455CA}" type="presParOf" srcId="{8C832975-5646-4378-B3A2-4F3232EA17AF}" destId="{8740B33F-D81E-435F-9C62-50F28E4F5570}" srcOrd="0" destOrd="0" presId="urn:microsoft.com/office/officeart/2008/layout/HorizontalMultiLevelHierarchy"/>
    <dgm:cxn modelId="{64E84C56-B375-49DB-8C44-201F7713B887}" type="presParOf" srcId="{EC3FAE8E-CF4E-4C87-AE52-F12C2D48EEC5}" destId="{E93ECF49-A4B4-4F6B-9F3D-A2BEFCAFE12C}" srcOrd="3" destOrd="0" presId="urn:microsoft.com/office/officeart/2008/layout/HorizontalMultiLevelHierarchy"/>
    <dgm:cxn modelId="{983A25F4-85C9-483B-ACD0-95DFA1286D47}" type="presParOf" srcId="{E93ECF49-A4B4-4F6B-9F3D-A2BEFCAFE12C}" destId="{7DBDFD00-05D3-4D46-BD2E-449BF8F3D23C}" srcOrd="0" destOrd="0" presId="urn:microsoft.com/office/officeart/2008/layout/HorizontalMultiLevelHierarchy"/>
    <dgm:cxn modelId="{D540A659-7536-4798-BA7A-CAD7D4415393}" type="presParOf" srcId="{E93ECF49-A4B4-4F6B-9F3D-A2BEFCAFE12C}" destId="{B07F0536-6542-474F-A137-FA43109263CE}" srcOrd="1" destOrd="0" presId="urn:microsoft.com/office/officeart/2008/layout/HorizontalMultiLevelHierarchy"/>
    <dgm:cxn modelId="{5CC8C49D-191B-45AE-9BF2-0A1D74B737A2}" type="presParOf" srcId="{EC3FAE8E-CF4E-4C87-AE52-F12C2D48EEC5}" destId="{DB3EEE2A-E378-46DC-AE5F-3DD192EAC609}" srcOrd="4" destOrd="0" presId="urn:microsoft.com/office/officeart/2008/layout/HorizontalMultiLevelHierarchy"/>
    <dgm:cxn modelId="{95DD8C82-E837-4E7A-B048-FF505838020D}" type="presParOf" srcId="{DB3EEE2A-E378-46DC-AE5F-3DD192EAC609}" destId="{D1DFF50B-CDAD-419A-96C6-05D6C988F796}" srcOrd="0" destOrd="0" presId="urn:microsoft.com/office/officeart/2008/layout/HorizontalMultiLevelHierarchy"/>
    <dgm:cxn modelId="{734A498C-C7CE-4430-B311-EB4359245CF0}" type="presParOf" srcId="{EC3FAE8E-CF4E-4C87-AE52-F12C2D48EEC5}" destId="{558EC5FF-E53D-4E82-A62D-DB4B582B9B2A}" srcOrd="5" destOrd="0" presId="urn:microsoft.com/office/officeart/2008/layout/HorizontalMultiLevelHierarchy"/>
    <dgm:cxn modelId="{BA0C1CB1-8D15-43D1-BACC-63D841AD1B0B}" type="presParOf" srcId="{558EC5FF-E53D-4E82-A62D-DB4B582B9B2A}" destId="{670DA526-B0C3-4513-8128-1B8698628489}" srcOrd="0" destOrd="0" presId="urn:microsoft.com/office/officeart/2008/layout/HorizontalMultiLevelHierarchy"/>
    <dgm:cxn modelId="{07E16D68-66C2-4943-8E22-C3AB3DFC23E7}" type="presParOf" srcId="{558EC5FF-E53D-4E82-A62D-DB4B582B9B2A}" destId="{75BA878F-8BE9-43CB-A109-1158AF53D519}"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A41B50-2857-4DB3-B4D2-B23569BB1EF4}" type="doc">
      <dgm:prSet loTypeId="urn:microsoft.com/office/officeart/2005/8/layout/cycle2" loCatId="cycle" qsTypeId="urn:microsoft.com/office/officeart/2005/8/quickstyle/3d2" qsCatId="3D" csTypeId="urn:microsoft.com/office/officeart/2005/8/colors/accent5_1" csCatId="accent5"/>
      <dgm:spPr/>
      <dgm:t>
        <a:bodyPr/>
        <a:lstStyle/>
        <a:p>
          <a:endParaRPr lang="en-IN"/>
        </a:p>
      </dgm:t>
    </dgm:pt>
    <dgm:pt modelId="{5D8CCA43-B106-4CAE-B7EA-30CEBD249F82}">
      <dgm:prSet/>
      <dgm:spPr/>
      <dgm:t>
        <a:bodyPr/>
        <a:lstStyle/>
        <a:p>
          <a:pPr algn="ctr" rtl="0"/>
          <a:r>
            <a:rPr lang="en-IN" b="0" i="0" smtClean="0"/>
            <a:t>Thank You</a:t>
          </a:r>
          <a:endParaRPr lang="en-IN"/>
        </a:p>
      </dgm:t>
    </dgm:pt>
    <dgm:pt modelId="{F00AEBE3-C2F5-4B10-9DF0-1A011C60740C}" type="parTrans" cxnId="{30F1BA0F-B259-4342-AE18-BDBEB55B0E08}">
      <dgm:prSet/>
      <dgm:spPr/>
      <dgm:t>
        <a:bodyPr/>
        <a:lstStyle/>
        <a:p>
          <a:pPr algn="ctr"/>
          <a:endParaRPr lang="en-IN"/>
        </a:p>
      </dgm:t>
    </dgm:pt>
    <dgm:pt modelId="{F7257D44-34DF-4429-B6BB-526DE5EC82B6}" type="sibTrans" cxnId="{30F1BA0F-B259-4342-AE18-BDBEB55B0E08}">
      <dgm:prSet/>
      <dgm:spPr/>
      <dgm:t>
        <a:bodyPr/>
        <a:lstStyle/>
        <a:p>
          <a:pPr algn="ctr"/>
          <a:endParaRPr lang="en-IN"/>
        </a:p>
      </dgm:t>
    </dgm:pt>
    <dgm:pt modelId="{435CE99B-A65F-496A-8F47-65CC1BFED6A0}" type="pres">
      <dgm:prSet presAssocID="{95A41B50-2857-4DB3-B4D2-B23569BB1EF4}" presName="cycle" presStyleCnt="0">
        <dgm:presLayoutVars>
          <dgm:dir/>
          <dgm:resizeHandles val="exact"/>
        </dgm:presLayoutVars>
      </dgm:prSet>
      <dgm:spPr/>
      <dgm:t>
        <a:bodyPr/>
        <a:lstStyle/>
        <a:p>
          <a:endParaRPr lang="en-IN"/>
        </a:p>
      </dgm:t>
    </dgm:pt>
    <dgm:pt modelId="{6F7D6B54-5DA8-4B56-AF5A-7B9FD63568E8}" type="pres">
      <dgm:prSet presAssocID="{5D8CCA43-B106-4CAE-B7EA-30CEBD249F82}" presName="node" presStyleLbl="node1" presStyleIdx="0" presStyleCnt="1">
        <dgm:presLayoutVars>
          <dgm:bulletEnabled val="1"/>
        </dgm:presLayoutVars>
      </dgm:prSet>
      <dgm:spPr/>
      <dgm:t>
        <a:bodyPr/>
        <a:lstStyle/>
        <a:p>
          <a:endParaRPr lang="en-IN"/>
        </a:p>
      </dgm:t>
    </dgm:pt>
  </dgm:ptLst>
  <dgm:cxnLst>
    <dgm:cxn modelId="{30F1BA0F-B259-4342-AE18-BDBEB55B0E08}" srcId="{95A41B50-2857-4DB3-B4D2-B23569BB1EF4}" destId="{5D8CCA43-B106-4CAE-B7EA-30CEBD249F82}" srcOrd="0" destOrd="0" parTransId="{F00AEBE3-C2F5-4B10-9DF0-1A011C60740C}" sibTransId="{F7257D44-34DF-4429-B6BB-526DE5EC82B6}"/>
    <dgm:cxn modelId="{3547F6A8-F8EA-46F0-A38B-A34DF25977FA}" type="presOf" srcId="{95A41B50-2857-4DB3-B4D2-B23569BB1EF4}" destId="{435CE99B-A65F-496A-8F47-65CC1BFED6A0}" srcOrd="0" destOrd="0" presId="urn:microsoft.com/office/officeart/2005/8/layout/cycle2"/>
    <dgm:cxn modelId="{3EF33FAB-2915-4FDD-BF55-1E71EF680B1A}" type="presOf" srcId="{5D8CCA43-B106-4CAE-B7EA-30CEBD249F82}" destId="{6F7D6B54-5DA8-4B56-AF5A-7B9FD63568E8}" srcOrd="0" destOrd="0" presId="urn:microsoft.com/office/officeart/2005/8/layout/cycle2"/>
    <dgm:cxn modelId="{5E178CAF-A3FC-4CD8-AFAC-3197884D104C}" type="presParOf" srcId="{435CE99B-A65F-496A-8F47-65CC1BFED6A0}" destId="{6F7D6B54-5DA8-4B56-AF5A-7B9FD63568E8}"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EEE2A-E378-46DC-AE5F-3DD192EAC609}">
      <dsp:nvSpPr>
        <dsp:cNvPr id="0" name=""/>
        <dsp:cNvSpPr/>
      </dsp:nvSpPr>
      <dsp:spPr>
        <a:xfrm>
          <a:off x="778267" y="1913282"/>
          <a:ext cx="476011" cy="907035"/>
        </a:xfrm>
        <a:custGeom>
          <a:avLst/>
          <a:gdLst/>
          <a:ahLst/>
          <a:cxnLst/>
          <a:rect l="0" t="0" r="0" b="0"/>
          <a:pathLst>
            <a:path>
              <a:moveTo>
                <a:pt x="0" y="0"/>
              </a:moveTo>
              <a:lnTo>
                <a:pt x="238005" y="0"/>
              </a:lnTo>
              <a:lnTo>
                <a:pt x="238005" y="907035"/>
              </a:lnTo>
              <a:lnTo>
                <a:pt x="476011" y="907035"/>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2341191"/>
        <a:ext cx="51217" cy="51217"/>
      </dsp:txXfrm>
    </dsp:sp>
    <dsp:sp modelId="{8C832975-5646-4378-B3A2-4F3232EA17AF}">
      <dsp:nvSpPr>
        <dsp:cNvPr id="0" name=""/>
        <dsp:cNvSpPr/>
      </dsp:nvSpPr>
      <dsp:spPr>
        <a:xfrm>
          <a:off x="778267" y="1867562"/>
          <a:ext cx="476011" cy="91440"/>
        </a:xfrm>
        <a:custGeom>
          <a:avLst/>
          <a:gdLst/>
          <a:ahLst/>
          <a:cxnLst/>
          <a:rect l="0" t="0" r="0" b="0"/>
          <a:pathLst>
            <a:path>
              <a:moveTo>
                <a:pt x="0" y="45720"/>
              </a:moveTo>
              <a:lnTo>
                <a:pt x="476011" y="4572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1004372" y="1901382"/>
        <a:ext cx="23800" cy="23800"/>
      </dsp:txXfrm>
    </dsp:sp>
    <dsp:sp modelId="{E5A454A7-1E92-45EE-80C8-25F6E517393A}">
      <dsp:nvSpPr>
        <dsp:cNvPr id="0" name=""/>
        <dsp:cNvSpPr/>
      </dsp:nvSpPr>
      <dsp:spPr>
        <a:xfrm>
          <a:off x="778267" y="1006247"/>
          <a:ext cx="476011" cy="907035"/>
        </a:xfrm>
        <a:custGeom>
          <a:avLst/>
          <a:gdLst/>
          <a:ahLst/>
          <a:cxnLst/>
          <a:rect l="0" t="0" r="0" b="0"/>
          <a:pathLst>
            <a:path>
              <a:moveTo>
                <a:pt x="0" y="907035"/>
              </a:moveTo>
              <a:lnTo>
                <a:pt x="238005" y="907035"/>
              </a:lnTo>
              <a:lnTo>
                <a:pt x="238005" y="0"/>
              </a:lnTo>
              <a:lnTo>
                <a:pt x="476011" y="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1434156"/>
        <a:ext cx="51217" cy="51217"/>
      </dsp:txXfrm>
    </dsp:sp>
    <dsp:sp modelId="{F49D2178-A91B-4B48-A571-F9BD4F501ECC}">
      <dsp:nvSpPr>
        <dsp:cNvPr id="0" name=""/>
        <dsp:cNvSpPr/>
      </dsp:nvSpPr>
      <dsp:spPr>
        <a:xfrm rot="16200000">
          <a:off x="-1494094" y="1550468"/>
          <a:ext cx="3819094" cy="725628"/>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n-IN" sz="4800" kern="1200" dirty="0"/>
            <a:t>Mr. X</a:t>
          </a:r>
        </a:p>
      </dsp:txBody>
      <dsp:txXfrm>
        <a:off x="-1494094" y="1550468"/>
        <a:ext cx="3819094" cy="725628"/>
      </dsp:txXfrm>
    </dsp:sp>
    <dsp:sp modelId="{B73958DA-DC23-44C6-8B76-965C0F3C3192}">
      <dsp:nvSpPr>
        <dsp:cNvPr id="0" name=""/>
        <dsp:cNvSpPr/>
      </dsp:nvSpPr>
      <dsp:spPr>
        <a:xfrm>
          <a:off x="1254279" y="64343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ABC Ltd. (Start-up business in India)</a:t>
          </a:r>
        </a:p>
      </dsp:txBody>
      <dsp:txXfrm>
        <a:off x="1254279" y="643433"/>
        <a:ext cx="2380059" cy="725628"/>
      </dsp:txXfrm>
    </dsp:sp>
    <dsp:sp modelId="{7DBDFD00-05D3-4D46-BD2E-449BF8F3D23C}">
      <dsp:nvSpPr>
        <dsp:cNvPr id="0" name=""/>
        <dsp:cNvSpPr/>
      </dsp:nvSpPr>
      <dsp:spPr>
        <a:xfrm>
          <a:off x="1254279" y="1550468"/>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RST Ltd. (Start-up business in India)</a:t>
          </a:r>
        </a:p>
      </dsp:txBody>
      <dsp:txXfrm>
        <a:off x="1254279" y="1550468"/>
        <a:ext cx="2380059" cy="725628"/>
      </dsp:txXfrm>
    </dsp:sp>
    <dsp:sp modelId="{670DA526-B0C3-4513-8128-1B8698628489}">
      <dsp:nvSpPr>
        <dsp:cNvPr id="0" name=""/>
        <dsp:cNvSpPr/>
      </dsp:nvSpPr>
      <dsp:spPr>
        <a:xfrm>
          <a:off x="1254279" y="245750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IN" sz="2000" kern="1200" dirty="0"/>
        </a:p>
        <a:p>
          <a:pPr lvl="0" algn="ctr" defTabSz="889000">
            <a:lnSpc>
              <a:spcPct val="90000"/>
            </a:lnSpc>
            <a:spcBef>
              <a:spcPct val="0"/>
            </a:spcBef>
            <a:spcAft>
              <a:spcPct val="35000"/>
            </a:spcAft>
          </a:pPr>
          <a:r>
            <a:rPr lang="en-IN" sz="2000" kern="1200" dirty="0"/>
            <a:t>Third venture</a:t>
          </a:r>
        </a:p>
        <a:p>
          <a:pPr lvl="0" algn="ctr" defTabSz="889000">
            <a:lnSpc>
              <a:spcPct val="90000"/>
            </a:lnSpc>
            <a:spcBef>
              <a:spcPct val="0"/>
            </a:spcBef>
            <a:spcAft>
              <a:spcPct val="35000"/>
            </a:spcAft>
          </a:pPr>
          <a:r>
            <a:rPr lang="en-IN" sz="2000" kern="1200" dirty="0"/>
            <a:t>In Singapore</a:t>
          </a:r>
        </a:p>
        <a:p>
          <a:pPr lvl="0" algn="ctr" defTabSz="889000">
            <a:lnSpc>
              <a:spcPct val="90000"/>
            </a:lnSpc>
            <a:spcBef>
              <a:spcPct val="0"/>
            </a:spcBef>
            <a:spcAft>
              <a:spcPct val="35000"/>
            </a:spcAft>
          </a:pPr>
          <a:endParaRPr lang="en-IN" sz="2000" kern="1200" dirty="0"/>
        </a:p>
      </dsp:txBody>
      <dsp:txXfrm>
        <a:off x="1254279" y="2457503"/>
        <a:ext cx="2380059" cy="7256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EEE2A-E378-46DC-AE5F-3DD192EAC609}">
      <dsp:nvSpPr>
        <dsp:cNvPr id="0" name=""/>
        <dsp:cNvSpPr/>
      </dsp:nvSpPr>
      <dsp:spPr>
        <a:xfrm>
          <a:off x="778267" y="1913282"/>
          <a:ext cx="476011" cy="907035"/>
        </a:xfrm>
        <a:custGeom>
          <a:avLst/>
          <a:gdLst/>
          <a:ahLst/>
          <a:cxnLst/>
          <a:rect l="0" t="0" r="0" b="0"/>
          <a:pathLst>
            <a:path>
              <a:moveTo>
                <a:pt x="0" y="0"/>
              </a:moveTo>
              <a:lnTo>
                <a:pt x="238005" y="0"/>
              </a:lnTo>
              <a:lnTo>
                <a:pt x="238005" y="907035"/>
              </a:lnTo>
              <a:lnTo>
                <a:pt x="476011" y="907035"/>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2341191"/>
        <a:ext cx="51217" cy="51217"/>
      </dsp:txXfrm>
    </dsp:sp>
    <dsp:sp modelId="{8C832975-5646-4378-B3A2-4F3232EA17AF}">
      <dsp:nvSpPr>
        <dsp:cNvPr id="0" name=""/>
        <dsp:cNvSpPr/>
      </dsp:nvSpPr>
      <dsp:spPr>
        <a:xfrm>
          <a:off x="778267" y="1867562"/>
          <a:ext cx="476011" cy="91440"/>
        </a:xfrm>
        <a:custGeom>
          <a:avLst/>
          <a:gdLst/>
          <a:ahLst/>
          <a:cxnLst/>
          <a:rect l="0" t="0" r="0" b="0"/>
          <a:pathLst>
            <a:path>
              <a:moveTo>
                <a:pt x="0" y="45720"/>
              </a:moveTo>
              <a:lnTo>
                <a:pt x="476011" y="4572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1004372" y="1901382"/>
        <a:ext cx="23800" cy="23800"/>
      </dsp:txXfrm>
    </dsp:sp>
    <dsp:sp modelId="{E5A454A7-1E92-45EE-80C8-25F6E517393A}">
      <dsp:nvSpPr>
        <dsp:cNvPr id="0" name=""/>
        <dsp:cNvSpPr/>
      </dsp:nvSpPr>
      <dsp:spPr>
        <a:xfrm>
          <a:off x="778267" y="1006247"/>
          <a:ext cx="476011" cy="907035"/>
        </a:xfrm>
        <a:custGeom>
          <a:avLst/>
          <a:gdLst/>
          <a:ahLst/>
          <a:cxnLst/>
          <a:rect l="0" t="0" r="0" b="0"/>
          <a:pathLst>
            <a:path>
              <a:moveTo>
                <a:pt x="0" y="907035"/>
              </a:moveTo>
              <a:lnTo>
                <a:pt x="238005" y="907035"/>
              </a:lnTo>
              <a:lnTo>
                <a:pt x="238005" y="0"/>
              </a:lnTo>
              <a:lnTo>
                <a:pt x="476011" y="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1434156"/>
        <a:ext cx="51217" cy="51217"/>
      </dsp:txXfrm>
    </dsp:sp>
    <dsp:sp modelId="{F49D2178-A91B-4B48-A571-F9BD4F501ECC}">
      <dsp:nvSpPr>
        <dsp:cNvPr id="0" name=""/>
        <dsp:cNvSpPr/>
      </dsp:nvSpPr>
      <dsp:spPr>
        <a:xfrm rot="16200000">
          <a:off x="-1494094" y="1550468"/>
          <a:ext cx="3819094" cy="725628"/>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n-IN" sz="4800" kern="1200" dirty="0"/>
            <a:t>Mr. X</a:t>
          </a:r>
        </a:p>
      </dsp:txBody>
      <dsp:txXfrm>
        <a:off x="-1494094" y="1550468"/>
        <a:ext cx="3819094" cy="725628"/>
      </dsp:txXfrm>
    </dsp:sp>
    <dsp:sp modelId="{B73958DA-DC23-44C6-8B76-965C0F3C3192}">
      <dsp:nvSpPr>
        <dsp:cNvPr id="0" name=""/>
        <dsp:cNvSpPr/>
      </dsp:nvSpPr>
      <dsp:spPr>
        <a:xfrm>
          <a:off x="1254279" y="64343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ABC Ltd. (Start-up business in India)</a:t>
          </a:r>
        </a:p>
      </dsp:txBody>
      <dsp:txXfrm>
        <a:off x="1254279" y="643433"/>
        <a:ext cx="2380059" cy="725628"/>
      </dsp:txXfrm>
    </dsp:sp>
    <dsp:sp modelId="{7DBDFD00-05D3-4D46-BD2E-449BF8F3D23C}">
      <dsp:nvSpPr>
        <dsp:cNvPr id="0" name=""/>
        <dsp:cNvSpPr/>
      </dsp:nvSpPr>
      <dsp:spPr>
        <a:xfrm>
          <a:off x="1254279" y="1550468"/>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RST Ltd. (Start-up business in India)</a:t>
          </a:r>
        </a:p>
      </dsp:txBody>
      <dsp:txXfrm>
        <a:off x="1254279" y="1550468"/>
        <a:ext cx="2380059" cy="725628"/>
      </dsp:txXfrm>
    </dsp:sp>
    <dsp:sp modelId="{670DA526-B0C3-4513-8128-1B8698628489}">
      <dsp:nvSpPr>
        <dsp:cNvPr id="0" name=""/>
        <dsp:cNvSpPr/>
      </dsp:nvSpPr>
      <dsp:spPr>
        <a:xfrm>
          <a:off x="1254279" y="245750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IN" sz="2000" kern="1200" dirty="0"/>
        </a:p>
        <a:p>
          <a:pPr lvl="0" algn="ctr" defTabSz="889000">
            <a:lnSpc>
              <a:spcPct val="90000"/>
            </a:lnSpc>
            <a:spcBef>
              <a:spcPct val="0"/>
            </a:spcBef>
            <a:spcAft>
              <a:spcPct val="35000"/>
            </a:spcAft>
          </a:pPr>
          <a:r>
            <a:rPr lang="en-IN" sz="2000" kern="1200" dirty="0"/>
            <a:t>Third venture</a:t>
          </a:r>
        </a:p>
        <a:p>
          <a:pPr lvl="0" algn="ctr" defTabSz="889000">
            <a:lnSpc>
              <a:spcPct val="90000"/>
            </a:lnSpc>
            <a:spcBef>
              <a:spcPct val="0"/>
            </a:spcBef>
            <a:spcAft>
              <a:spcPct val="35000"/>
            </a:spcAft>
          </a:pPr>
          <a:r>
            <a:rPr lang="en-IN" sz="2000" kern="1200" dirty="0"/>
            <a:t>In Singapore</a:t>
          </a:r>
        </a:p>
        <a:p>
          <a:pPr lvl="0" algn="ctr" defTabSz="889000">
            <a:lnSpc>
              <a:spcPct val="90000"/>
            </a:lnSpc>
            <a:spcBef>
              <a:spcPct val="0"/>
            </a:spcBef>
            <a:spcAft>
              <a:spcPct val="35000"/>
            </a:spcAft>
          </a:pPr>
          <a:endParaRPr lang="en-IN" sz="2000" kern="1200" dirty="0"/>
        </a:p>
      </dsp:txBody>
      <dsp:txXfrm>
        <a:off x="1254279" y="2457503"/>
        <a:ext cx="2380059" cy="7256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EEE2A-E378-46DC-AE5F-3DD192EAC609}">
      <dsp:nvSpPr>
        <dsp:cNvPr id="0" name=""/>
        <dsp:cNvSpPr/>
      </dsp:nvSpPr>
      <dsp:spPr>
        <a:xfrm>
          <a:off x="778267" y="1913282"/>
          <a:ext cx="476011" cy="907035"/>
        </a:xfrm>
        <a:custGeom>
          <a:avLst/>
          <a:gdLst/>
          <a:ahLst/>
          <a:cxnLst/>
          <a:rect l="0" t="0" r="0" b="0"/>
          <a:pathLst>
            <a:path>
              <a:moveTo>
                <a:pt x="0" y="0"/>
              </a:moveTo>
              <a:lnTo>
                <a:pt x="238005" y="0"/>
              </a:lnTo>
              <a:lnTo>
                <a:pt x="238005" y="907035"/>
              </a:lnTo>
              <a:lnTo>
                <a:pt x="476011" y="907035"/>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2341191"/>
        <a:ext cx="51217" cy="51217"/>
      </dsp:txXfrm>
    </dsp:sp>
    <dsp:sp modelId="{8C832975-5646-4378-B3A2-4F3232EA17AF}">
      <dsp:nvSpPr>
        <dsp:cNvPr id="0" name=""/>
        <dsp:cNvSpPr/>
      </dsp:nvSpPr>
      <dsp:spPr>
        <a:xfrm>
          <a:off x="778267" y="1867562"/>
          <a:ext cx="476011" cy="91440"/>
        </a:xfrm>
        <a:custGeom>
          <a:avLst/>
          <a:gdLst/>
          <a:ahLst/>
          <a:cxnLst/>
          <a:rect l="0" t="0" r="0" b="0"/>
          <a:pathLst>
            <a:path>
              <a:moveTo>
                <a:pt x="0" y="45720"/>
              </a:moveTo>
              <a:lnTo>
                <a:pt x="476011" y="4572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1004372" y="1901382"/>
        <a:ext cx="23800" cy="23800"/>
      </dsp:txXfrm>
    </dsp:sp>
    <dsp:sp modelId="{E5A454A7-1E92-45EE-80C8-25F6E517393A}">
      <dsp:nvSpPr>
        <dsp:cNvPr id="0" name=""/>
        <dsp:cNvSpPr/>
      </dsp:nvSpPr>
      <dsp:spPr>
        <a:xfrm>
          <a:off x="778267" y="1006247"/>
          <a:ext cx="476011" cy="907035"/>
        </a:xfrm>
        <a:custGeom>
          <a:avLst/>
          <a:gdLst/>
          <a:ahLst/>
          <a:cxnLst/>
          <a:rect l="0" t="0" r="0" b="0"/>
          <a:pathLst>
            <a:path>
              <a:moveTo>
                <a:pt x="0" y="907035"/>
              </a:moveTo>
              <a:lnTo>
                <a:pt x="238005" y="907035"/>
              </a:lnTo>
              <a:lnTo>
                <a:pt x="238005" y="0"/>
              </a:lnTo>
              <a:lnTo>
                <a:pt x="476011" y="0"/>
              </a:lnTo>
            </a:path>
          </a:pathLst>
        </a:custGeom>
        <a:noFill/>
        <a:ln w="25400" cap="flat" cmpd="sng" algn="ctr">
          <a:solidFill>
            <a:schemeClr val="accent1">
              <a:tint val="99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a:off x="990664" y="1434156"/>
        <a:ext cx="51217" cy="51217"/>
      </dsp:txXfrm>
    </dsp:sp>
    <dsp:sp modelId="{F49D2178-A91B-4B48-A571-F9BD4F501ECC}">
      <dsp:nvSpPr>
        <dsp:cNvPr id="0" name=""/>
        <dsp:cNvSpPr/>
      </dsp:nvSpPr>
      <dsp:spPr>
        <a:xfrm rot="16200000">
          <a:off x="-1494094" y="1550468"/>
          <a:ext cx="3819094" cy="725628"/>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lvl="0" algn="ctr" defTabSz="2133600">
            <a:lnSpc>
              <a:spcPct val="90000"/>
            </a:lnSpc>
            <a:spcBef>
              <a:spcPct val="0"/>
            </a:spcBef>
            <a:spcAft>
              <a:spcPct val="35000"/>
            </a:spcAft>
          </a:pPr>
          <a:r>
            <a:rPr lang="en-IN" sz="4800" kern="1200" dirty="0"/>
            <a:t>Mr. X</a:t>
          </a:r>
        </a:p>
      </dsp:txBody>
      <dsp:txXfrm>
        <a:off x="-1494094" y="1550468"/>
        <a:ext cx="3819094" cy="725628"/>
      </dsp:txXfrm>
    </dsp:sp>
    <dsp:sp modelId="{B73958DA-DC23-44C6-8B76-965C0F3C3192}">
      <dsp:nvSpPr>
        <dsp:cNvPr id="0" name=""/>
        <dsp:cNvSpPr/>
      </dsp:nvSpPr>
      <dsp:spPr>
        <a:xfrm>
          <a:off x="1254279" y="64343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ABC Ltd. (Start-up business in India)</a:t>
          </a:r>
        </a:p>
      </dsp:txBody>
      <dsp:txXfrm>
        <a:off x="1254279" y="643433"/>
        <a:ext cx="2380059" cy="725628"/>
      </dsp:txXfrm>
    </dsp:sp>
    <dsp:sp modelId="{7DBDFD00-05D3-4D46-BD2E-449BF8F3D23C}">
      <dsp:nvSpPr>
        <dsp:cNvPr id="0" name=""/>
        <dsp:cNvSpPr/>
      </dsp:nvSpPr>
      <dsp:spPr>
        <a:xfrm>
          <a:off x="1254279" y="1550468"/>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IN" sz="2000" kern="1200" dirty="0"/>
            <a:t>RST Ltd. (Start-up business in India)</a:t>
          </a:r>
        </a:p>
      </dsp:txBody>
      <dsp:txXfrm>
        <a:off x="1254279" y="1550468"/>
        <a:ext cx="2380059" cy="725628"/>
      </dsp:txXfrm>
    </dsp:sp>
    <dsp:sp modelId="{670DA526-B0C3-4513-8128-1B8698628489}">
      <dsp:nvSpPr>
        <dsp:cNvPr id="0" name=""/>
        <dsp:cNvSpPr/>
      </dsp:nvSpPr>
      <dsp:spPr>
        <a:xfrm>
          <a:off x="1254279" y="2457503"/>
          <a:ext cx="2380059" cy="725628"/>
        </a:xfrm>
        <a:prstGeom prst="rect">
          <a:avLst/>
        </a:prstGeom>
        <a:solidFill>
          <a:schemeClr val="accent1">
            <a:tint val="99000"/>
            <a:hueOff val="0"/>
            <a:satOff val="0"/>
            <a:lumOff val="0"/>
            <a:alphaOff val="0"/>
          </a:schemeClr>
        </a:solidFill>
        <a:ln>
          <a:noFill/>
        </a:ln>
        <a:effectLst>
          <a:outerShdw blurRad="40000" dist="20000" dir="5400000" rotWithShape="0">
            <a:srgbClr val="000000">
              <a:alpha val="38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n-IN" sz="2000" kern="1200" dirty="0"/>
        </a:p>
        <a:p>
          <a:pPr lvl="0" algn="ctr" defTabSz="889000">
            <a:lnSpc>
              <a:spcPct val="90000"/>
            </a:lnSpc>
            <a:spcBef>
              <a:spcPct val="0"/>
            </a:spcBef>
            <a:spcAft>
              <a:spcPct val="35000"/>
            </a:spcAft>
          </a:pPr>
          <a:r>
            <a:rPr lang="en-IN" sz="2000" kern="1200" dirty="0"/>
            <a:t>Third venture</a:t>
          </a:r>
        </a:p>
        <a:p>
          <a:pPr lvl="0" algn="ctr" defTabSz="889000">
            <a:lnSpc>
              <a:spcPct val="90000"/>
            </a:lnSpc>
            <a:spcBef>
              <a:spcPct val="0"/>
            </a:spcBef>
            <a:spcAft>
              <a:spcPct val="35000"/>
            </a:spcAft>
          </a:pPr>
          <a:r>
            <a:rPr lang="en-IN" sz="2000" kern="1200" dirty="0"/>
            <a:t>In Singapore</a:t>
          </a:r>
        </a:p>
        <a:p>
          <a:pPr lvl="0" algn="ctr" defTabSz="889000">
            <a:lnSpc>
              <a:spcPct val="90000"/>
            </a:lnSpc>
            <a:spcBef>
              <a:spcPct val="0"/>
            </a:spcBef>
            <a:spcAft>
              <a:spcPct val="35000"/>
            </a:spcAft>
          </a:pPr>
          <a:endParaRPr lang="en-IN" sz="2000" kern="1200" dirty="0"/>
        </a:p>
      </dsp:txBody>
      <dsp:txXfrm>
        <a:off x="1254279" y="2457503"/>
        <a:ext cx="2380059" cy="7256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D6B54-5DA8-4B56-AF5A-7B9FD63568E8}">
      <dsp:nvSpPr>
        <dsp:cNvPr id="0" name=""/>
        <dsp:cNvSpPr/>
      </dsp:nvSpPr>
      <dsp:spPr>
        <a:xfrm>
          <a:off x="1092466" y="1752"/>
          <a:ext cx="2466567" cy="2466567"/>
        </a:xfrm>
        <a:prstGeom prst="ellipse">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8420" tIns="58420" rIns="58420" bIns="58420" numCol="1" spcCol="1270" anchor="ctr" anchorCtr="0">
          <a:noAutofit/>
        </a:bodyPr>
        <a:lstStyle/>
        <a:p>
          <a:pPr lvl="0" algn="ctr" defTabSz="2044700" rtl="0">
            <a:lnSpc>
              <a:spcPct val="90000"/>
            </a:lnSpc>
            <a:spcBef>
              <a:spcPct val="0"/>
            </a:spcBef>
            <a:spcAft>
              <a:spcPct val="35000"/>
            </a:spcAft>
          </a:pPr>
          <a:r>
            <a:rPr lang="en-IN" sz="4600" b="0" i="0" kern="1200" smtClean="0"/>
            <a:t>Thank You</a:t>
          </a:r>
          <a:endParaRPr lang="en-IN" sz="4600" kern="1200"/>
        </a:p>
      </dsp:txBody>
      <dsp:txXfrm>
        <a:off x="1453686" y="362972"/>
        <a:ext cx="1744127" cy="174412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1426504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6e09d2cfbb_0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6e09d2cfbb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6e09d2cfbb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6e09d2cfbb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6e09d2cfbb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6e09d2cfbb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e09d2cfbb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e09d2cfbb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6e09d2cfbb_0_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6e09d2cfbb_0_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6e09d2cfbb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6e09d2cfbb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e09d2cfbb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e09d2cfbb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6e09d2cfbb_0_2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6e09d2cfbb_0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6e09d2cfbb_0_3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6e09d2cfbb_0_3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7cc5466a37_0_8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7cc5466a37_0_8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6e09d2cfbb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6e09d2cfbb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6e09d2cfbb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6e09d2cfbb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6e09d2cfbb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6e09d2cfbb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6e09d2cfbb_0_2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6e09d2cfbb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6e09d2cfbb_0_3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6e09d2cfbb_0_3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2861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134937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11488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9574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4144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7cc5466a37_0_1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7cc5466a37_0_1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694747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94747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785328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85328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8928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30367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30367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030367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71178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49609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7cc5466a37_0_1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7cc5466a37_0_1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37315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318197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7cc5466a37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7cc5466a37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4176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3731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7cc5466a37_0_1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7cc5466a37_0_1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7cc5466a37_0_1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7cc5466a37_0_1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7cc5466a37_0_20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7cc5466a37_0_20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7cc5466a37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7cc5466a3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1">
  <p:cSld name="AUTOLAYOUT_1">
    <p:bg>
      <p:bgPr>
        <a:solidFill>
          <a:srgbClr val="FFFFFF"/>
        </a:solidFill>
        <a:effectLst/>
      </p:bgPr>
    </p:bg>
    <p:spTree>
      <p:nvGrpSpPr>
        <p:cNvPr id="1" name="Shape 59"/>
        <p:cNvGrpSpPr/>
        <p:nvPr/>
      </p:nvGrpSpPr>
      <p:grpSpPr>
        <a:xfrm>
          <a:off x="0" y="0"/>
          <a:ext cx="0" cy="0"/>
          <a:chOff x="0" y="0"/>
          <a:chExt cx="0" cy="0"/>
        </a:xfrm>
      </p:grpSpPr>
      <p:sp>
        <p:nvSpPr>
          <p:cNvPr id="60" name="Google Shape;60;p13"/>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txBox="1">
            <a:spLocks noGrp="1"/>
          </p:cNvSpPr>
          <p:nvPr>
            <p:ph type="title"/>
          </p:nvPr>
        </p:nvSpPr>
        <p:spPr>
          <a:xfrm>
            <a:off x="291875" y="406900"/>
            <a:ext cx="4813500" cy="1388700"/>
          </a:xfrm>
          <a:prstGeom prst="rect">
            <a:avLst/>
          </a:prstGeom>
          <a:noFill/>
        </p:spPr>
        <p:txBody>
          <a:bodyPr spcFirstLastPara="1" wrap="square" lIns="91425" tIns="91425" rIns="91425" bIns="91425" anchor="b" anchorCtr="0">
            <a:noAutofit/>
          </a:bodyPr>
          <a:lstStyle>
            <a:lvl1pPr lvl="0" algn="l">
              <a:lnSpc>
                <a:spcPct val="100000"/>
              </a:lnSpc>
              <a:spcBef>
                <a:spcPts val="0"/>
              </a:spcBef>
              <a:spcAft>
                <a:spcPts val="0"/>
              </a:spcAft>
              <a:buClr>
                <a:schemeClr val="dk1"/>
              </a:buClr>
              <a:buSzPts val="3000"/>
              <a:buNone/>
              <a:defRPr sz="3000" b="1">
                <a:solidFill>
                  <a:schemeClr val="lt1"/>
                </a:solidFill>
              </a:defRPr>
            </a:lvl1pPr>
            <a:lvl2pPr lvl="1" algn="l">
              <a:lnSpc>
                <a:spcPct val="100000"/>
              </a:lnSpc>
              <a:spcBef>
                <a:spcPts val="0"/>
              </a:spcBef>
              <a:spcAft>
                <a:spcPts val="0"/>
              </a:spcAft>
              <a:buClr>
                <a:schemeClr val="dk1"/>
              </a:buClr>
              <a:buSzPts val="3000"/>
              <a:buNone/>
              <a:defRPr sz="3000" b="1">
                <a:solidFill>
                  <a:schemeClr val="lt1"/>
                </a:solidFill>
              </a:defRPr>
            </a:lvl2pPr>
            <a:lvl3pPr lvl="2" algn="l">
              <a:lnSpc>
                <a:spcPct val="100000"/>
              </a:lnSpc>
              <a:spcBef>
                <a:spcPts val="0"/>
              </a:spcBef>
              <a:spcAft>
                <a:spcPts val="0"/>
              </a:spcAft>
              <a:buClr>
                <a:schemeClr val="dk1"/>
              </a:buClr>
              <a:buSzPts val="3000"/>
              <a:buNone/>
              <a:defRPr sz="3000" b="1">
                <a:solidFill>
                  <a:schemeClr val="lt1"/>
                </a:solidFill>
              </a:defRPr>
            </a:lvl3pPr>
            <a:lvl4pPr lvl="3" algn="l">
              <a:lnSpc>
                <a:spcPct val="100000"/>
              </a:lnSpc>
              <a:spcBef>
                <a:spcPts val="0"/>
              </a:spcBef>
              <a:spcAft>
                <a:spcPts val="0"/>
              </a:spcAft>
              <a:buClr>
                <a:schemeClr val="dk1"/>
              </a:buClr>
              <a:buSzPts val="3000"/>
              <a:buNone/>
              <a:defRPr sz="3000" b="1">
                <a:solidFill>
                  <a:schemeClr val="lt1"/>
                </a:solidFill>
              </a:defRPr>
            </a:lvl4pPr>
            <a:lvl5pPr lvl="4" algn="l">
              <a:lnSpc>
                <a:spcPct val="100000"/>
              </a:lnSpc>
              <a:spcBef>
                <a:spcPts val="0"/>
              </a:spcBef>
              <a:spcAft>
                <a:spcPts val="0"/>
              </a:spcAft>
              <a:buClr>
                <a:schemeClr val="dk1"/>
              </a:buClr>
              <a:buSzPts val="3000"/>
              <a:buNone/>
              <a:defRPr sz="3000" b="1">
                <a:solidFill>
                  <a:schemeClr val="lt1"/>
                </a:solidFill>
              </a:defRPr>
            </a:lvl5pPr>
            <a:lvl6pPr lvl="5" algn="l">
              <a:lnSpc>
                <a:spcPct val="100000"/>
              </a:lnSpc>
              <a:spcBef>
                <a:spcPts val="0"/>
              </a:spcBef>
              <a:spcAft>
                <a:spcPts val="0"/>
              </a:spcAft>
              <a:buClr>
                <a:schemeClr val="dk1"/>
              </a:buClr>
              <a:buSzPts val="3000"/>
              <a:buNone/>
              <a:defRPr sz="3000" b="1">
                <a:solidFill>
                  <a:schemeClr val="lt1"/>
                </a:solidFill>
              </a:defRPr>
            </a:lvl6pPr>
            <a:lvl7pPr lvl="6" algn="l">
              <a:lnSpc>
                <a:spcPct val="100000"/>
              </a:lnSpc>
              <a:spcBef>
                <a:spcPts val="0"/>
              </a:spcBef>
              <a:spcAft>
                <a:spcPts val="0"/>
              </a:spcAft>
              <a:buClr>
                <a:schemeClr val="dk1"/>
              </a:buClr>
              <a:buSzPts val="3000"/>
              <a:buNone/>
              <a:defRPr sz="3000" b="1">
                <a:solidFill>
                  <a:schemeClr val="lt1"/>
                </a:solidFill>
              </a:defRPr>
            </a:lvl7pPr>
            <a:lvl8pPr lvl="7" algn="l">
              <a:lnSpc>
                <a:spcPct val="100000"/>
              </a:lnSpc>
              <a:spcBef>
                <a:spcPts val="0"/>
              </a:spcBef>
              <a:spcAft>
                <a:spcPts val="0"/>
              </a:spcAft>
              <a:buClr>
                <a:schemeClr val="dk1"/>
              </a:buClr>
              <a:buSzPts val="3000"/>
              <a:buNone/>
              <a:defRPr sz="3000" b="1">
                <a:solidFill>
                  <a:schemeClr val="lt1"/>
                </a:solidFill>
              </a:defRPr>
            </a:lvl8pPr>
            <a:lvl9pPr lvl="8" algn="l">
              <a:lnSpc>
                <a:spcPct val="100000"/>
              </a:lnSpc>
              <a:spcBef>
                <a:spcPts val="0"/>
              </a:spcBef>
              <a:spcAft>
                <a:spcPts val="0"/>
              </a:spcAft>
              <a:buClr>
                <a:schemeClr val="dk1"/>
              </a:buClr>
              <a:buSzPts val="3000"/>
              <a:buNone/>
              <a:defRPr sz="3000" b="1">
                <a:solidFill>
                  <a:schemeClr val="lt1"/>
                </a:solidFill>
              </a:defRPr>
            </a:lvl9pPr>
          </a:lstStyle>
          <a:p>
            <a:endParaRPr/>
          </a:p>
        </p:txBody>
      </p:sp>
      <p:sp>
        <p:nvSpPr>
          <p:cNvPr id="62" name="Google Shape;62;p13"/>
          <p:cNvSpPr txBox="1">
            <a:spLocks noGrp="1"/>
          </p:cNvSpPr>
          <p:nvPr>
            <p:ph type="body" idx="1"/>
          </p:nvPr>
        </p:nvSpPr>
        <p:spPr>
          <a:xfrm>
            <a:off x="291975" y="1854951"/>
            <a:ext cx="4813500" cy="2577000"/>
          </a:xfrm>
          <a:prstGeom prst="rect">
            <a:avLst/>
          </a:prstGeom>
          <a:noFill/>
        </p:spPr>
        <p:txBody>
          <a:bodyPr spcFirstLastPara="1" wrap="square" lIns="91425" tIns="91425" rIns="91425" bIns="91425" anchor="t" anchorCtr="0">
            <a:noAutofit/>
          </a:bodyPr>
          <a:lstStyle>
            <a:lvl1pPr marL="457200" lvl="0" indent="-330200" algn="l">
              <a:lnSpc>
                <a:spcPct val="115000"/>
              </a:lnSpc>
              <a:spcBef>
                <a:spcPts val="0"/>
              </a:spcBef>
              <a:spcAft>
                <a:spcPts val="0"/>
              </a:spcAft>
              <a:buClr>
                <a:schemeClr val="dk2"/>
              </a:buClr>
              <a:buSzPts val="1600"/>
              <a:buChar char="●"/>
              <a:defRPr sz="16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63" name="Google Shape;63;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p:cSld name="AUTOLAYOUT_4">
    <p:bg>
      <p:bgPr>
        <a:solidFill>
          <a:srgbClr val="FFFFFF"/>
        </a:solidFill>
        <a:effectLst/>
      </p:bgPr>
    </p:bg>
    <p:spTree>
      <p:nvGrpSpPr>
        <p:cNvPr id="1" name="Shape 64"/>
        <p:cNvGrpSpPr/>
        <p:nvPr/>
      </p:nvGrpSpPr>
      <p:grpSpPr>
        <a:xfrm>
          <a:off x="0" y="0"/>
          <a:ext cx="0" cy="0"/>
          <a:chOff x="0" y="0"/>
          <a:chExt cx="0" cy="0"/>
        </a:xfrm>
      </p:grpSpPr>
      <p:sp>
        <p:nvSpPr>
          <p:cNvPr id="65" name="Google Shape;65;p14"/>
          <p:cNvSpPr/>
          <p:nvPr/>
        </p:nvSpPr>
        <p:spPr>
          <a:xfrm>
            <a:off x="0" y="0"/>
            <a:ext cx="9144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0" y="4665575"/>
            <a:ext cx="9144000" cy="477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7" name="Google Shape;67;p14"/>
          <p:cNvCxnSpPr/>
          <p:nvPr/>
        </p:nvCxnSpPr>
        <p:spPr>
          <a:xfrm>
            <a:off x="1128750" y="1995025"/>
            <a:ext cx="6886500" cy="0"/>
          </a:xfrm>
          <a:prstGeom prst="straightConnector1">
            <a:avLst/>
          </a:prstGeom>
          <a:noFill/>
          <a:ln w="9525" cap="flat" cmpd="sng">
            <a:solidFill>
              <a:schemeClr val="dk1"/>
            </a:solidFill>
            <a:prstDash val="dot"/>
            <a:round/>
            <a:headEnd type="none" w="sm" len="sm"/>
            <a:tailEnd type="none" w="sm" len="sm"/>
          </a:ln>
        </p:spPr>
      </p:cxnSp>
      <p:sp>
        <p:nvSpPr>
          <p:cNvPr id="68" name="Google Shape;68;p14"/>
          <p:cNvSpPr txBox="1">
            <a:spLocks noGrp="1"/>
          </p:cNvSpPr>
          <p:nvPr>
            <p:ph type="title"/>
          </p:nvPr>
        </p:nvSpPr>
        <p:spPr>
          <a:xfrm>
            <a:off x="1128750" y="394200"/>
            <a:ext cx="6886500" cy="1412100"/>
          </a:xfrm>
          <a:prstGeom prst="rect">
            <a:avLst/>
          </a:prstGeom>
          <a:noFill/>
        </p:spPr>
        <p:txBody>
          <a:bodyPr spcFirstLastPara="1" wrap="square" lIns="91425" tIns="91425" rIns="91425" bIns="91425" anchor="b" anchorCtr="0">
            <a:noAutofit/>
          </a:bodyPr>
          <a:lstStyle>
            <a:lvl1pPr lvl="0" algn="ctr">
              <a:lnSpc>
                <a:spcPct val="100000"/>
              </a:lnSpc>
              <a:spcBef>
                <a:spcPts val="0"/>
              </a:spcBef>
              <a:spcAft>
                <a:spcPts val="0"/>
              </a:spcAft>
              <a:buClr>
                <a:schemeClr val="dk1"/>
              </a:buClr>
              <a:buSzPts val="3600"/>
              <a:buNone/>
              <a:defRPr sz="3600" b="1">
                <a:solidFill>
                  <a:schemeClr val="lt1"/>
                </a:solidFill>
              </a:defRPr>
            </a:lvl1pPr>
            <a:lvl2pPr lvl="1" algn="ctr">
              <a:lnSpc>
                <a:spcPct val="100000"/>
              </a:lnSpc>
              <a:spcBef>
                <a:spcPts val="0"/>
              </a:spcBef>
              <a:spcAft>
                <a:spcPts val="0"/>
              </a:spcAft>
              <a:buClr>
                <a:schemeClr val="dk1"/>
              </a:buClr>
              <a:buSzPts val="3600"/>
              <a:buNone/>
              <a:defRPr sz="3600" b="1">
                <a:solidFill>
                  <a:schemeClr val="lt1"/>
                </a:solidFill>
              </a:defRPr>
            </a:lvl2pPr>
            <a:lvl3pPr lvl="2" algn="ctr">
              <a:lnSpc>
                <a:spcPct val="100000"/>
              </a:lnSpc>
              <a:spcBef>
                <a:spcPts val="0"/>
              </a:spcBef>
              <a:spcAft>
                <a:spcPts val="0"/>
              </a:spcAft>
              <a:buClr>
                <a:schemeClr val="dk1"/>
              </a:buClr>
              <a:buSzPts val="3600"/>
              <a:buNone/>
              <a:defRPr sz="3600" b="1">
                <a:solidFill>
                  <a:schemeClr val="lt1"/>
                </a:solidFill>
              </a:defRPr>
            </a:lvl3pPr>
            <a:lvl4pPr lvl="3" algn="ctr">
              <a:lnSpc>
                <a:spcPct val="100000"/>
              </a:lnSpc>
              <a:spcBef>
                <a:spcPts val="0"/>
              </a:spcBef>
              <a:spcAft>
                <a:spcPts val="0"/>
              </a:spcAft>
              <a:buClr>
                <a:schemeClr val="dk1"/>
              </a:buClr>
              <a:buSzPts val="3600"/>
              <a:buNone/>
              <a:defRPr sz="3600" b="1">
                <a:solidFill>
                  <a:schemeClr val="lt1"/>
                </a:solidFill>
              </a:defRPr>
            </a:lvl4pPr>
            <a:lvl5pPr lvl="4" algn="ctr">
              <a:lnSpc>
                <a:spcPct val="100000"/>
              </a:lnSpc>
              <a:spcBef>
                <a:spcPts val="0"/>
              </a:spcBef>
              <a:spcAft>
                <a:spcPts val="0"/>
              </a:spcAft>
              <a:buClr>
                <a:schemeClr val="dk1"/>
              </a:buClr>
              <a:buSzPts val="3600"/>
              <a:buNone/>
              <a:defRPr sz="3600" b="1">
                <a:solidFill>
                  <a:schemeClr val="lt1"/>
                </a:solidFill>
              </a:defRPr>
            </a:lvl5pPr>
            <a:lvl6pPr lvl="5" algn="ctr">
              <a:lnSpc>
                <a:spcPct val="100000"/>
              </a:lnSpc>
              <a:spcBef>
                <a:spcPts val="0"/>
              </a:spcBef>
              <a:spcAft>
                <a:spcPts val="0"/>
              </a:spcAft>
              <a:buClr>
                <a:schemeClr val="dk1"/>
              </a:buClr>
              <a:buSzPts val="3600"/>
              <a:buNone/>
              <a:defRPr sz="3600" b="1">
                <a:solidFill>
                  <a:schemeClr val="lt1"/>
                </a:solidFill>
              </a:defRPr>
            </a:lvl6pPr>
            <a:lvl7pPr lvl="6" algn="ctr">
              <a:lnSpc>
                <a:spcPct val="100000"/>
              </a:lnSpc>
              <a:spcBef>
                <a:spcPts val="0"/>
              </a:spcBef>
              <a:spcAft>
                <a:spcPts val="0"/>
              </a:spcAft>
              <a:buClr>
                <a:schemeClr val="dk1"/>
              </a:buClr>
              <a:buSzPts val="3600"/>
              <a:buNone/>
              <a:defRPr sz="3600" b="1">
                <a:solidFill>
                  <a:schemeClr val="lt1"/>
                </a:solidFill>
              </a:defRPr>
            </a:lvl7pPr>
            <a:lvl8pPr lvl="7" algn="ctr">
              <a:lnSpc>
                <a:spcPct val="100000"/>
              </a:lnSpc>
              <a:spcBef>
                <a:spcPts val="0"/>
              </a:spcBef>
              <a:spcAft>
                <a:spcPts val="0"/>
              </a:spcAft>
              <a:buClr>
                <a:schemeClr val="dk1"/>
              </a:buClr>
              <a:buSzPts val="3600"/>
              <a:buNone/>
              <a:defRPr sz="3600" b="1">
                <a:solidFill>
                  <a:schemeClr val="lt1"/>
                </a:solidFill>
              </a:defRPr>
            </a:lvl8pPr>
            <a:lvl9pPr lvl="8" algn="ctr">
              <a:lnSpc>
                <a:spcPct val="100000"/>
              </a:lnSpc>
              <a:spcBef>
                <a:spcPts val="0"/>
              </a:spcBef>
              <a:spcAft>
                <a:spcPts val="0"/>
              </a:spcAft>
              <a:buClr>
                <a:schemeClr val="dk1"/>
              </a:buClr>
              <a:buSzPts val="3600"/>
              <a:buNone/>
              <a:defRPr sz="3600" b="1">
                <a:solidFill>
                  <a:schemeClr val="lt1"/>
                </a:solidFill>
              </a:defRPr>
            </a:lvl9pPr>
          </a:lstStyle>
          <a:p>
            <a:endParaRPr/>
          </a:p>
        </p:txBody>
      </p:sp>
      <p:sp>
        <p:nvSpPr>
          <p:cNvPr id="69" name="Google Shape;69;p14"/>
          <p:cNvSpPr txBox="1">
            <a:spLocks noGrp="1"/>
          </p:cNvSpPr>
          <p:nvPr>
            <p:ph type="body" idx="1"/>
          </p:nvPr>
        </p:nvSpPr>
        <p:spPr>
          <a:xfrm>
            <a:off x="1128750" y="2225463"/>
            <a:ext cx="6886500" cy="2197200"/>
          </a:xfrm>
          <a:prstGeom prst="rect">
            <a:avLst/>
          </a:prstGeom>
          <a:noFill/>
        </p:spPr>
        <p:txBody>
          <a:bodyPr spcFirstLastPara="1" wrap="square" lIns="91425" tIns="91425" rIns="91425" bIns="91425" anchor="t" anchorCtr="0">
            <a:noAutofit/>
          </a:bodyPr>
          <a:lstStyle>
            <a:lvl1pPr marL="457200" lvl="0" indent="-330200" algn="ctr">
              <a:lnSpc>
                <a:spcPct val="115000"/>
              </a:lnSpc>
              <a:spcBef>
                <a:spcPts val="0"/>
              </a:spcBef>
              <a:spcAft>
                <a:spcPts val="0"/>
              </a:spcAft>
              <a:buClr>
                <a:schemeClr val="dk2"/>
              </a:buClr>
              <a:buSzPts val="1600"/>
              <a:buChar char="●"/>
              <a:defRPr sz="1600">
                <a:solidFill>
                  <a:schemeClr val="dk2"/>
                </a:solidFill>
              </a:defRPr>
            </a:lvl1pPr>
            <a:lvl2pPr marL="914400" lvl="1" indent="-317500" algn="ctr">
              <a:lnSpc>
                <a:spcPct val="115000"/>
              </a:lnSpc>
              <a:spcBef>
                <a:spcPts val="1600"/>
              </a:spcBef>
              <a:spcAft>
                <a:spcPts val="0"/>
              </a:spcAft>
              <a:buClr>
                <a:schemeClr val="dk2"/>
              </a:buClr>
              <a:buSzPts val="1400"/>
              <a:buChar char="○"/>
              <a:defRPr sz="1400">
                <a:solidFill>
                  <a:schemeClr val="dk2"/>
                </a:solidFill>
              </a:defRPr>
            </a:lvl2pPr>
            <a:lvl3pPr marL="1371600" lvl="2" indent="-317500" algn="ctr">
              <a:lnSpc>
                <a:spcPct val="115000"/>
              </a:lnSpc>
              <a:spcBef>
                <a:spcPts val="1600"/>
              </a:spcBef>
              <a:spcAft>
                <a:spcPts val="0"/>
              </a:spcAft>
              <a:buClr>
                <a:schemeClr val="dk2"/>
              </a:buClr>
              <a:buSzPts val="1400"/>
              <a:buChar char="■"/>
              <a:defRPr sz="1400">
                <a:solidFill>
                  <a:schemeClr val="dk2"/>
                </a:solidFill>
              </a:defRPr>
            </a:lvl3pPr>
            <a:lvl4pPr marL="1828800" lvl="3" indent="-317500" algn="ctr">
              <a:lnSpc>
                <a:spcPct val="115000"/>
              </a:lnSpc>
              <a:spcBef>
                <a:spcPts val="1600"/>
              </a:spcBef>
              <a:spcAft>
                <a:spcPts val="0"/>
              </a:spcAft>
              <a:buClr>
                <a:schemeClr val="dk2"/>
              </a:buClr>
              <a:buSzPts val="1400"/>
              <a:buChar char="●"/>
              <a:defRPr sz="1400">
                <a:solidFill>
                  <a:schemeClr val="dk2"/>
                </a:solidFill>
              </a:defRPr>
            </a:lvl4pPr>
            <a:lvl5pPr marL="2286000" lvl="4" indent="-317500" algn="ctr">
              <a:lnSpc>
                <a:spcPct val="115000"/>
              </a:lnSpc>
              <a:spcBef>
                <a:spcPts val="1600"/>
              </a:spcBef>
              <a:spcAft>
                <a:spcPts val="0"/>
              </a:spcAft>
              <a:buClr>
                <a:schemeClr val="dk2"/>
              </a:buClr>
              <a:buSzPts val="1400"/>
              <a:buChar char="○"/>
              <a:defRPr sz="1400">
                <a:solidFill>
                  <a:schemeClr val="dk2"/>
                </a:solidFill>
              </a:defRPr>
            </a:lvl5pPr>
            <a:lvl6pPr marL="2743200" lvl="5" indent="-317500" algn="ctr">
              <a:lnSpc>
                <a:spcPct val="115000"/>
              </a:lnSpc>
              <a:spcBef>
                <a:spcPts val="1600"/>
              </a:spcBef>
              <a:spcAft>
                <a:spcPts val="0"/>
              </a:spcAft>
              <a:buClr>
                <a:schemeClr val="dk2"/>
              </a:buClr>
              <a:buSzPts val="1400"/>
              <a:buChar char="■"/>
              <a:defRPr sz="1400">
                <a:solidFill>
                  <a:schemeClr val="dk2"/>
                </a:solidFill>
              </a:defRPr>
            </a:lvl6pPr>
            <a:lvl7pPr marL="3200400" lvl="6" indent="-317500" algn="ctr">
              <a:lnSpc>
                <a:spcPct val="115000"/>
              </a:lnSpc>
              <a:spcBef>
                <a:spcPts val="1600"/>
              </a:spcBef>
              <a:spcAft>
                <a:spcPts val="0"/>
              </a:spcAft>
              <a:buClr>
                <a:schemeClr val="dk2"/>
              </a:buClr>
              <a:buSzPts val="1400"/>
              <a:buChar char="●"/>
              <a:defRPr sz="1400">
                <a:solidFill>
                  <a:schemeClr val="dk2"/>
                </a:solidFill>
              </a:defRPr>
            </a:lvl7pPr>
            <a:lvl8pPr marL="3657600" lvl="7" indent="-317500" algn="ctr">
              <a:lnSpc>
                <a:spcPct val="115000"/>
              </a:lnSpc>
              <a:spcBef>
                <a:spcPts val="1600"/>
              </a:spcBef>
              <a:spcAft>
                <a:spcPts val="0"/>
              </a:spcAft>
              <a:buClr>
                <a:schemeClr val="dk2"/>
              </a:buClr>
              <a:buSzPts val="1400"/>
              <a:buChar char="○"/>
              <a:defRPr sz="1400">
                <a:solidFill>
                  <a:schemeClr val="dk2"/>
                </a:solidFill>
              </a:defRPr>
            </a:lvl8pPr>
            <a:lvl9pPr marL="4114800" lvl="8" indent="-317500" algn="ctr">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70" name="Google Shape;70;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mn-lt"/>
              </a:rPr>
              <a:t>BRAIN TRUST SESSION</a:t>
            </a:r>
            <a:endParaRPr dirty="0">
              <a:latin typeface="+mn-lt"/>
            </a:endParaRPr>
          </a:p>
        </p:txBody>
      </p:sp>
      <p:sp>
        <p:nvSpPr>
          <p:cNvPr id="76" name="Google Shape;76;p15"/>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mn-lt"/>
              </a:rPr>
              <a:t>National Conference on International Taxation, </a:t>
            </a:r>
            <a:r>
              <a:rPr lang="en" dirty="0" smtClean="0">
                <a:latin typeface="+mn-lt"/>
              </a:rPr>
              <a:t>Gurugram.</a:t>
            </a:r>
          </a:p>
          <a:p>
            <a:pPr marL="0" lvl="0" indent="0" algn="ctr" rtl="0">
              <a:spcBef>
                <a:spcPts val="0"/>
              </a:spcBef>
              <a:spcAft>
                <a:spcPts val="0"/>
              </a:spcAft>
              <a:buNone/>
            </a:pPr>
            <a:r>
              <a:rPr lang="en" dirty="0" smtClean="0">
                <a:latin typeface="+mn-lt"/>
              </a:rPr>
              <a:t>24-25 Jan 2020</a:t>
            </a:r>
            <a:endParaRPr dirty="0">
              <a:latin typeface="+mn-lt"/>
            </a:endParaRPr>
          </a:p>
          <a:p>
            <a:pPr marL="0" lvl="0" indent="0" algn="ctr" rtl="0">
              <a:spcBef>
                <a:spcPts val="0"/>
              </a:spcBef>
              <a:spcAft>
                <a:spcPts val="0"/>
              </a:spcAft>
              <a:buNone/>
            </a:pPr>
            <a:endParaRPr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394200"/>
            <a:ext cx="6886500" cy="1412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dk1"/>
                </a:solidFill>
                <a:latin typeface="+mn-lt"/>
              </a:rPr>
              <a:t>Question</a:t>
            </a:r>
            <a:endParaRPr>
              <a:solidFill>
                <a:schemeClr val="dk1"/>
              </a:solidFill>
              <a:latin typeface="+mn-lt"/>
            </a:endParaRPr>
          </a:p>
        </p:txBody>
      </p:sp>
      <p:sp>
        <p:nvSpPr>
          <p:cNvPr id="152" name="Google Shape;152;p23"/>
          <p:cNvSpPr txBox="1">
            <a:spLocks noGrp="1"/>
          </p:cNvSpPr>
          <p:nvPr>
            <p:ph type="body" idx="1"/>
          </p:nvPr>
        </p:nvSpPr>
        <p:spPr>
          <a:xfrm>
            <a:off x="1128750" y="2225463"/>
            <a:ext cx="6886500" cy="21972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800" b="1" dirty="0">
                <a:solidFill>
                  <a:schemeClr val="dk1"/>
                </a:solidFill>
                <a:latin typeface="+mn-lt"/>
                <a:ea typeface="Times New Roman"/>
                <a:cs typeface="Times New Roman"/>
                <a:sym typeface="Times New Roman"/>
              </a:rPr>
              <a:t>Advise X </a:t>
            </a:r>
            <a:r>
              <a:rPr lang="en" sz="1800" b="1" dirty="0" smtClean="0">
                <a:solidFill>
                  <a:schemeClr val="dk1"/>
                </a:solidFill>
                <a:latin typeface="+mn-lt"/>
                <a:ea typeface="Times New Roman"/>
                <a:cs typeface="Times New Roman"/>
                <a:sym typeface="Times New Roman"/>
              </a:rPr>
              <a:t>Ltd. </a:t>
            </a:r>
            <a:endParaRPr sz="1800" b="1" dirty="0">
              <a:solidFill>
                <a:schemeClr val="dk1"/>
              </a:solidFill>
              <a:latin typeface="+mn-lt"/>
            </a:endParaRPr>
          </a:p>
          <a:p>
            <a:pPr marL="914400" lvl="0" indent="-342900" algn="just" rtl="0">
              <a:spcBef>
                <a:spcPts val="1600"/>
              </a:spcBef>
              <a:spcAft>
                <a:spcPts val="0"/>
              </a:spcAft>
              <a:buClr>
                <a:schemeClr val="dk1"/>
              </a:buClr>
              <a:buSzPts val="1800"/>
              <a:buChar char="➢"/>
            </a:pPr>
            <a:r>
              <a:rPr lang="en" sz="1800" dirty="0">
                <a:solidFill>
                  <a:schemeClr val="dk1"/>
                </a:solidFill>
                <a:latin typeface="+mn-lt"/>
                <a:ea typeface="Times New Roman"/>
                <a:cs typeface="Times New Roman"/>
                <a:sym typeface="Times New Roman"/>
              </a:rPr>
              <a:t>Whether, in accordance with the DTAA between X Ltd. and Y Ltd., it has taxable presence in India.</a:t>
            </a:r>
            <a:endParaRPr sz="1800" dirty="0">
              <a:solidFill>
                <a:schemeClr val="dk1"/>
              </a:solidFill>
              <a:latin typeface="+mn-lt"/>
              <a:ea typeface="Times New Roman"/>
              <a:cs typeface="Times New Roman"/>
              <a:sym typeface="Times New Roman"/>
            </a:endParaRPr>
          </a:p>
          <a:p>
            <a:pPr marL="914400" lvl="0" indent="0" algn="just" rtl="0">
              <a:spcBef>
                <a:spcPts val="1600"/>
              </a:spcBef>
              <a:spcAft>
                <a:spcPts val="1600"/>
              </a:spcAft>
              <a:buNone/>
            </a:pPr>
            <a:endParaRPr sz="1400" dirty="0">
              <a:solidFill>
                <a:schemeClr val="dk1"/>
              </a:solidFill>
              <a:latin typeface="+mn-lt"/>
            </a:endParaRP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10</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5654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4"/>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Study-</a:t>
            </a:r>
            <a:r>
              <a:rPr lang="en" sz="2100" dirty="0">
                <a:solidFill>
                  <a:schemeClr val="dk1"/>
                </a:solidFill>
                <a:latin typeface="+mn-lt"/>
              </a:rPr>
              <a:t>3</a:t>
            </a:r>
            <a:endParaRPr sz="2100" dirty="0">
              <a:solidFill>
                <a:schemeClr val="dk1"/>
              </a:solidFill>
              <a:latin typeface="+mn-lt"/>
            </a:endParaRPr>
          </a:p>
        </p:txBody>
      </p:sp>
      <p:sp>
        <p:nvSpPr>
          <p:cNvPr id="159" name="Google Shape;159;p24"/>
          <p:cNvSpPr txBox="1">
            <a:spLocks noGrp="1"/>
          </p:cNvSpPr>
          <p:nvPr>
            <p:ph type="body" idx="1"/>
          </p:nvPr>
        </p:nvSpPr>
        <p:spPr>
          <a:xfrm>
            <a:off x="149100" y="859536"/>
            <a:ext cx="5606196"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 sz="1400" i="1" dirty="0">
                <a:solidFill>
                  <a:schemeClr val="dk1"/>
                </a:solidFill>
                <a:latin typeface="+mn-lt"/>
                <a:ea typeface="Times New Roman"/>
                <a:cs typeface="Times New Roman"/>
                <a:sym typeface="Times New Roman"/>
              </a:rPr>
              <a:t>The domestic income tax law of </a:t>
            </a:r>
            <a:r>
              <a:rPr lang="en" sz="1400" i="1" dirty="0" smtClean="0">
                <a:solidFill>
                  <a:schemeClr val="dk1"/>
                </a:solidFill>
                <a:latin typeface="+mn-lt"/>
                <a:ea typeface="Times New Roman"/>
                <a:cs typeface="Times New Roman"/>
                <a:sym typeface="Times New Roman"/>
              </a:rPr>
              <a:t>the United </a:t>
            </a:r>
            <a:r>
              <a:rPr lang="en" sz="1400" i="1" dirty="0">
                <a:solidFill>
                  <a:schemeClr val="dk1"/>
                </a:solidFill>
                <a:latin typeface="+mn-lt"/>
                <a:ea typeface="Times New Roman"/>
                <a:cs typeface="Times New Roman"/>
                <a:sym typeface="Times New Roman"/>
              </a:rPr>
              <a:t>Kingdom, the United Kingdom Income Tax Act, provides that corporate residence is to be determined according to one of the following criteria</a:t>
            </a:r>
            <a:r>
              <a:rPr lang="en" sz="1400" i="1" dirty="0" smtClean="0">
                <a:solidFill>
                  <a:schemeClr val="dk1"/>
                </a:solidFill>
                <a:latin typeface="+mn-lt"/>
                <a:ea typeface="Times New Roman"/>
                <a:cs typeface="Times New Roman"/>
                <a:sym typeface="Times New Roman"/>
              </a:rPr>
              <a:t>:</a:t>
            </a:r>
          </a:p>
          <a:p>
            <a:pPr marL="0" lvl="0" indent="0" algn="just" rtl="0">
              <a:lnSpc>
                <a:spcPct val="115000"/>
              </a:lnSpc>
              <a:spcBef>
                <a:spcPts val="0"/>
              </a:spcBef>
              <a:spcAft>
                <a:spcPts val="0"/>
              </a:spcAft>
              <a:buNone/>
            </a:pPr>
            <a:endParaRPr sz="1400" i="1"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lphaUcPeriod"/>
            </a:pPr>
            <a:r>
              <a:rPr lang="en" sz="1400" i="1" dirty="0">
                <a:solidFill>
                  <a:schemeClr val="dk1"/>
                </a:solidFill>
                <a:latin typeface="+mn-lt"/>
                <a:ea typeface="Times New Roman"/>
                <a:cs typeface="Times New Roman"/>
                <a:sym typeface="Times New Roman"/>
              </a:rPr>
              <a:t>Incorporation in </a:t>
            </a:r>
            <a:r>
              <a:rPr lang="en" sz="1400" i="1" dirty="0" smtClean="0">
                <a:solidFill>
                  <a:schemeClr val="dk1"/>
                </a:solidFill>
                <a:latin typeface="+mn-lt"/>
                <a:ea typeface="Times New Roman"/>
                <a:cs typeface="Times New Roman"/>
                <a:sym typeface="Times New Roman"/>
              </a:rPr>
              <a:t>the UK</a:t>
            </a:r>
            <a:r>
              <a:rPr lang="en" sz="1400" i="1" dirty="0" smtClean="0">
                <a:solidFill>
                  <a:schemeClr val="dk1"/>
                </a:solidFill>
                <a:latin typeface="+mn-lt"/>
                <a:ea typeface="Times New Roman"/>
                <a:cs typeface="Times New Roman"/>
                <a:sym typeface="Times New Roman"/>
              </a:rPr>
              <a:t>;</a:t>
            </a:r>
            <a:endParaRPr sz="1400" i="1"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lphaUcPeriod"/>
            </a:pPr>
            <a:r>
              <a:rPr lang="en" sz="1400" i="1" dirty="0">
                <a:solidFill>
                  <a:schemeClr val="dk1"/>
                </a:solidFill>
                <a:latin typeface="+mn-lt"/>
                <a:ea typeface="Times New Roman"/>
                <a:cs typeface="Times New Roman"/>
                <a:sym typeface="Times New Roman"/>
              </a:rPr>
              <a:t>Carrying on business in </a:t>
            </a:r>
            <a:r>
              <a:rPr lang="en" sz="1400" i="1" dirty="0" smtClean="0">
                <a:solidFill>
                  <a:schemeClr val="dk1"/>
                </a:solidFill>
                <a:latin typeface="+mn-lt"/>
                <a:ea typeface="Times New Roman"/>
                <a:cs typeface="Times New Roman"/>
                <a:sym typeface="Times New Roman"/>
              </a:rPr>
              <a:t>the UK </a:t>
            </a:r>
            <a:r>
              <a:rPr lang="en" sz="1400" i="1" dirty="0">
                <a:solidFill>
                  <a:schemeClr val="dk1"/>
                </a:solidFill>
                <a:latin typeface="+mn-lt"/>
                <a:ea typeface="Times New Roman"/>
                <a:cs typeface="Times New Roman"/>
                <a:sym typeface="Times New Roman"/>
              </a:rPr>
              <a:t>with either the company’s central management and control in </a:t>
            </a:r>
            <a:r>
              <a:rPr lang="en" sz="1400" i="1" dirty="0" smtClean="0">
                <a:solidFill>
                  <a:schemeClr val="dk1"/>
                </a:solidFill>
                <a:latin typeface="+mn-lt"/>
                <a:ea typeface="Times New Roman"/>
                <a:cs typeface="Times New Roman"/>
                <a:sym typeface="Times New Roman"/>
              </a:rPr>
              <a:t>the UK</a:t>
            </a:r>
            <a:r>
              <a:rPr lang="en" sz="1400" i="1" dirty="0">
                <a:solidFill>
                  <a:schemeClr val="dk1"/>
                </a:solidFill>
                <a:latin typeface="+mn-lt"/>
                <a:ea typeface="Times New Roman"/>
                <a:cs typeface="Times New Roman"/>
                <a:sym typeface="Times New Roman"/>
              </a:rPr>
              <a:t>, or its voting power controlled by shareholders who are residents of </a:t>
            </a:r>
            <a:r>
              <a:rPr lang="en" sz="1400" i="1" dirty="0" smtClean="0">
                <a:solidFill>
                  <a:schemeClr val="dk1"/>
                </a:solidFill>
                <a:latin typeface="+mn-lt"/>
                <a:ea typeface="Times New Roman"/>
                <a:cs typeface="Times New Roman"/>
                <a:sym typeface="Times New Roman"/>
              </a:rPr>
              <a:t>the UK</a:t>
            </a:r>
            <a:endParaRPr sz="1400" i="1" dirty="0">
              <a:solidFill>
                <a:schemeClr val="dk1"/>
              </a:solidFill>
              <a:latin typeface="+mn-lt"/>
              <a:ea typeface="Times New Roman"/>
              <a:cs typeface="Times New Roman"/>
              <a:sym typeface="Times New Roman"/>
            </a:endParaRPr>
          </a:p>
          <a:p>
            <a:pPr marL="457200" lvl="0" indent="-228600" algn="just" rtl="0">
              <a:lnSpc>
                <a:spcPct val="115000"/>
              </a:lnSpc>
              <a:spcBef>
                <a:spcPts val="0"/>
              </a:spcBef>
              <a:spcAft>
                <a:spcPts val="0"/>
              </a:spcAft>
              <a:buNone/>
            </a:pPr>
            <a:endParaRPr sz="1400" i="1"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a:pPr>
            <a:r>
              <a:rPr lang="en" sz="1400" dirty="0">
                <a:solidFill>
                  <a:srgbClr val="FFFFFF"/>
                </a:solidFill>
                <a:latin typeface="+mn-lt"/>
                <a:ea typeface="Times New Roman"/>
                <a:cs typeface="Times New Roman"/>
                <a:sym typeface="Times New Roman"/>
              </a:rPr>
              <a:t>X Ltd is a private limited company that is incorporated in </a:t>
            </a:r>
            <a:r>
              <a:rPr lang="en" sz="1400" dirty="0" smtClean="0">
                <a:solidFill>
                  <a:srgbClr val="FFFFFF"/>
                </a:solidFill>
                <a:latin typeface="+mn-lt"/>
                <a:ea typeface="Times New Roman"/>
                <a:cs typeface="Times New Roman"/>
                <a:sym typeface="Times New Roman"/>
              </a:rPr>
              <a:t>India.</a:t>
            </a:r>
          </a:p>
          <a:p>
            <a:pPr marL="457200" lvl="0" indent="-317500" algn="just" rtl="0">
              <a:lnSpc>
                <a:spcPct val="115000"/>
              </a:lnSpc>
              <a:spcBef>
                <a:spcPts val="0"/>
              </a:spcBef>
              <a:spcAft>
                <a:spcPts val="0"/>
              </a:spcAft>
              <a:buClr>
                <a:srgbClr val="FFFFFF"/>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Despite </a:t>
            </a:r>
            <a:r>
              <a:rPr lang="en" sz="1400" dirty="0">
                <a:solidFill>
                  <a:srgbClr val="FFFFFF"/>
                </a:solidFill>
                <a:latin typeface="+mn-lt"/>
                <a:ea typeface="Times New Roman"/>
                <a:cs typeface="Times New Roman"/>
                <a:sym typeface="Times New Roman"/>
              </a:rPr>
              <a:t>carrying on business in </a:t>
            </a:r>
            <a:r>
              <a:rPr lang="en" sz="1400" dirty="0" smtClean="0">
                <a:solidFill>
                  <a:srgbClr val="FFFFFF"/>
                </a:solidFill>
                <a:latin typeface="+mn-lt"/>
                <a:ea typeface="Times New Roman"/>
                <a:cs typeface="Times New Roman"/>
                <a:sym typeface="Times New Roman"/>
              </a:rPr>
              <a:t>the UK</a:t>
            </a:r>
            <a:r>
              <a:rPr lang="en" sz="1400" dirty="0">
                <a:solidFill>
                  <a:srgbClr val="FFFFFF"/>
                </a:solidFill>
                <a:latin typeface="+mn-lt"/>
                <a:ea typeface="Times New Roman"/>
                <a:cs typeface="Times New Roman"/>
                <a:sym typeface="Times New Roman"/>
              </a:rPr>
              <a:t>, as a share trader on the UK Stock Exchange, X Ltd. claims not to be resident in </a:t>
            </a:r>
            <a:r>
              <a:rPr lang="en" sz="1400" dirty="0" smtClean="0">
                <a:solidFill>
                  <a:srgbClr val="FFFFFF"/>
                </a:solidFill>
                <a:latin typeface="+mn-lt"/>
                <a:ea typeface="Times New Roman"/>
                <a:cs typeface="Times New Roman"/>
                <a:sym typeface="Times New Roman"/>
              </a:rPr>
              <a:t>theUK </a:t>
            </a:r>
            <a:r>
              <a:rPr lang="en" sz="1400" dirty="0">
                <a:solidFill>
                  <a:srgbClr val="FFFFFF"/>
                </a:solidFill>
                <a:latin typeface="+mn-lt"/>
                <a:ea typeface="Times New Roman"/>
                <a:cs typeface="Times New Roman"/>
                <a:sym typeface="Times New Roman"/>
              </a:rPr>
              <a:t>for the purposes of the UK Income Tax Act, nor for the purposes of double taxation conventions (DTCs).</a:t>
            </a:r>
            <a:endParaRPr sz="1400" dirty="0">
              <a:solidFill>
                <a:schemeClr val="dk1"/>
              </a:solidFill>
              <a:latin typeface="+mn-lt"/>
              <a:ea typeface="Times New Roman"/>
              <a:cs typeface="Times New Roman"/>
              <a:sym typeface="Times New Roman"/>
            </a:endParaRPr>
          </a:p>
          <a:p>
            <a:pPr marL="457200" lvl="0" indent="0" algn="just" rtl="0">
              <a:spcBef>
                <a:spcPts val="1200"/>
              </a:spcBef>
              <a:spcAft>
                <a:spcPts val="0"/>
              </a:spcAft>
              <a:buNone/>
            </a:pPr>
            <a:endParaRPr sz="1400" dirty="0">
              <a:solidFill>
                <a:schemeClr val="dk1"/>
              </a:solidFill>
              <a:latin typeface="+mn-lt"/>
              <a:ea typeface="Times New Roman"/>
              <a:cs typeface="Times New Roman"/>
              <a:sym typeface="Times New Roman"/>
            </a:endParaRPr>
          </a:p>
          <a:p>
            <a:pPr marL="457200" lvl="0" indent="0" algn="just"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160" name="Google Shape;160;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11</a:t>
            </a:fld>
            <a:endParaRPr>
              <a:solidFill>
                <a:schemeClr val="dk1"/>
              </a:solidFill>
            </a:endParaRPr>
          </a:p>
        </p:txBody>
      </p:sp>
      <p:sp>
        <p:nvSpPr>
          <p:cNvPr id="161" name="Google Shape;161;p24"/>
          <p:cNvSpPr/>
          <p:nvPr/>
        </p:nvSpPr>
        <p:spPr>
          <a:xfrm>
            <a:off x="6954789" y="3799750"/>
            <a:ext cx="1111500" cy="563100"/>
          </a:xfrm>
          <a:prstGeom prst="rect">
            <a:avLst/>
          </a:prstGeom>
          <a:solidFill>
            <a:srgbClr val="00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a:p>
        </p:txBody>
      </p:sp>
      <p:cxnSp>
        <p:nvCxnSpPr>
          <p:cNvPr id="162" name="Google Shape;162;p24"/>
          <p:cNvCxnSpPr/>
          <p:nvPr/>
        </p:nvCxnSpPr>
        <p:spPr>
          <a:xfrm rot="10800000" flipH="1">
            <a:off x="6221450" y="2566650"/>
            <a:ext cx="2578200" cy="10200"/>
          </a:xfrm>
          <a:prstGeom prst="straightConnector1">
            <a:avLst/>
          </a:prstGeom>
          <a:noFill/>
          <a:ln w="9525" cap="flat" cmpd="sng">
            <a:solidFill>
              <a:srgbClr val="FF0000"/>
            </a:solidFill>
            <a:prstDash val="dash"/>
            <a:round/>
            <a:headEnd type="none" w="med" len="med"/>
            <a:tailEnd type="none" w="med" len="med"/>
          </a:ln>
        </p:spPr>
      </p:cxnSp>
      <p:pic>
        <p:nvPicPr>
          <p:cNvPr id="165" name="Google Shape;165;p24"/>
          <p:cNvPicPr preferRelativeResize="0"/>
          <p:nvPr/>
        </p:nvPicPr>
        <p:blipFill rotWithShape="1">
          <a:blip r:embed="rId3">
            <a:alphaModFix/>
          </a:blip>
          <a:srcRect l="-16470" r="16470"/>
          <a:stretch/>
        </p:blipFill>
        <p:spPr>
          <a:xfrm>
            <a:off x="7002413" y="766275"/>
            <a:ext cx="1016275" cy="713801"/>
          </a:xfrm>
          <a:prstGeom prst="rect">
            <a:avLst/>
          </a:prstGeom>
          <a:noFill/>
          <a:ln w="9525" cap="flat" cmpd="sng">
            <a:solidFill>
              <a:srgbClr val="000000"/>
            </a:solidFill>
            <a:prstDash val="solid"/>
            <a:round/>
            <a:headEnd type="none" w="sm" len="sm"/>
            <a:tailEnd type="none" w="sm" len="sm"/>
          </a:ln>
        </p:spPr>
      </p:pic>
      <p:sp>
        <p:nvSpPr>
          <p:cNvPr id="166" name="Google Shape;166;p24"/>
          <p:cNvSpPr/>
          <p:nvPr/>
        </p:nvSpPr>
        <p:spPr>
          <a:xfrm>
            <a:off x="8116175" y="1112825"/>
            <a:ext cx="914400" cy="3177600"/>
          </a:xfrm>
          <a:prstGeom prst="curvedLeftArrow">
            <a:avLst>
              <a:gd name="adj1" fmla="val 25000"/>
              <a:gd name="adj2" fmla="val 50000"/>
              <a:gd name="adj3" fmla="val 25000"/>
            </a:avLst>
          </a:prstGeom>
          <a:solidFill>
            <a:srgbClr val="FFFF00"/>
          </a:solidFill>
          <a:ln w="9525" cap="flat" cmpd="sng">
            <a:solidFill>
              <a:srgbClr val="CC4125"/>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None/>
            </a:pPr>
            <a:endParaRPr>
              <a:highlight>
                <a:schemeClr val="accent2"/>
              </a:highlight>
            </a:endParaRPr>
          </a:p>
        </p:txBody>
      </p:sp>
      <p:sp>
        <p:nvSpPr>
          <p:cNvPr id="167" name="Google Shape;167;p24"/>
          <p:cNvSpPr txBox="1"/>
          <p:nvPr/>
        </p:nvSpPr>
        <p:spPr>
          <a:xfrm>
            <a:off x="7990100" y="2056550"/>
            <a:ext cx="8781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dirty="0">
                <a:solidFill>
                  <a:srgbClr val="FFFF00"/>
                </a:solidFill>
                <a:latin typeface="Times New Roman" panose="02020603050405020304" pitchFamily="18" charset="0"/>
                <a:ea typeface="Roboto"/>
                <a:cs typeface="Times New Roman" panose="02020603050405020304" pitchFamily="18" charset="0"/>
                <a:sym typeface="Roboto"/>
              </a:rPr>
              <a:t>Control</a:t>
            </a:r>
            <a:endParaRPr dirty="0">
              <a:solidFill>
                <a:srgbClr val="FFFF00"/>
              </a:solidFill>
              <a:latin typeface="Times New Roman" panose="02020603050405020304" pitchFamily="18" charset="0"/>
              <a:ea typeface="Roboto"/>
              <a:cs typeface="Times New Roman" panose="02020603050405020304" pitchFamily="18" charset="0"/>
              <a:sym typeface="Roboto"/>
            </a:endParaRPr>
          </a:p>
        </p:txBody>
      </p:sp>
      <p:sp>
        <p:nvSpPr>
          <p:cNvPr id="168" name="Google Shape;168;p24"/>
          <p:cNvSpPr txBox="1"/>
          <p:nvPr/>
        </p:nvSpPr>
        <p:spPr>
          <a:xfrm>
            <a:off x="7147700" y="1239275"/>
            <a:ext cx="914400" cy="393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200"/>
              </a:spcBef>
              <a:spcAft>
                <a:spcPts val="1200"/>
              </a:spcAft>
              <a:buNone/>
            </a:pPr>
            <a:r>
              <a:rPr lang="en" sz="1200" dirty="0" smtClean="0">
                <a:solidFill>
                  <a:schemeClr val="dk1"/>
                </a:solidFill>
                <a:latin typeface="Times New Roman"/>
                <a:ea typeface="Times New Roman"/>
                <a:cs typeface="Times New Roman"/>
                <a:sym typeface="Times New Roman"/>
              </a:rPr>
              <a:t>Mr. Gould</a:t>
            </a:r>
            <a:endParaRPr sz="1200" dirty="0">
              <a:solidFill>
                <a:srgbClr val="FFFF00"/>
              </a:solidFill>
              <a:latin typeface="Roboto"/>
              <a:ea typeface="Roboto"/>
              <a:cs typeface="Roboto"/>
              <a:sym typeface="Roboto"/>
            </a:endParaRPr>
          </a:p>
        </p:txBody>
      </p:sp>
      <p:sp>
        <p:nvSpPr>
          <p:cNvPr id="2" name="TextBox 1"/>
          <p:cNvSpPr txBox="1"/>
          <p:nvPr/>
        </p:nvSpPr>
        <p:spPr>
          <a:xfrm>
            <a:off x="8104094" y="3279913"/>
            <a:ext cx="650111" cy="307777"/>
          </a:xfrm>
          <a:prstGeom prst="rect">
            <a:avLst/>
          </a:prstGeom>
          <a:noFill/>
        </p:spPr>
        <p:txBody>
          <a:bodyPr wrap="square" rtlCol="0">
            <a:spAutoFit/>
          </a:bodyPr>
          <a:lstStyle/>
          <a:p>
            <a:r>
              <a:rPr lang="en-IN" dirty="0" smtClean="0">
                <a:solidFill>
                  <a:schemeClr val="tx1"/>
                </a:solidFill>
              </a:rPr>
              <a:t>India</a:t>
            </a:r>
            <a:endParaRPr lang="en-IN" dirty="0">
              <a:solidFill>
                <a:schemeClr val="tx1"/>
              </a:solidFill>
            </a:endParaRPr>
          </a:p>
        </p:txBody>
      </p:sp>
      <p:sp>
        <p:nvSpPr>
          <p:cNvPr id="16" name="Google Shape;163;p24"/>
          <p:cNvSpPr/>
          <p:nvPr/>
        </p:nvSpPr>
        <p:spPr>
          <a:xfrm>
            <a:off x="5913336" y="1436075"/>
            <a:ext cx="926251" cy="381600"/>
          </a:xfrm>
          <a:prstGeom prst="roundRect">
            <a:avLst>
              <a:gd name="adj" fmla="val 16667"/>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latin typeface="Times New Roman" panose="02020603050405020304" pitchFamily="18" charset="0"/>
                <a:cs typeface="Times New Roman" panose="02020603050405020304" pitchFamily="18" charset="0"/>
              </a:rPr>
              <a:t>UK</a:t>
            </a:r>
            <a:endParaRPr sz="1200" b="1" dirty="0">
              <a:latin typeface="Times New Roman" panose="02020603050405020304" pitchFamily="18" charset="0"/>
              <a:cs typeface="Times New Roman" panose="02020603050405020304" pitchFamily="18" charset="0"/>
            </a:endParaRPr>
          </a:p>
        </p:txBody>
      </p:sp>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5"/>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3 (contd.)</a:t>
            </a:r>
            <a:endParaRPr sz="2100" dirty="0">
              <a:solidFill>
                <a:schemeClr val="dk1"/>
              </a:solidFill>
              <a:latin typeface="+mn-lt"/>
            </a:endParaRPr>
          </a:p>
        </p:txBody>
      </p:sp>
      <p:sp>
        <p:nvSpPr>
          <p:cNvPr id="174" name="Google Shape;174;p25"/>
          <p:cNvSpPr txBox="1">
            <a:spLocks noGrp="1"/>
          </p:cNvSpPr>
          <p:nvPr>
            <p:ph type="body" idx="1"/>
          </p:nvPr>
        </p:nvSpPr>
        <p:spPr>
          <a:xfrm>
            <a:off x="149099" y="859536"/>
            <a:ext cx="5719957"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1200"/>
              </a:spcBef>
              <a:spcAft>
                <a:spcPts val="0"/>
              </a:spcAft>
              <a:buClr>
                <a:schemeClr val="dk1"/>
              </a:buClr>
              <a:buSzPts val="1400"/>
              <a:buFont typeface="Times New Roman"/>
              <a:buAutoNum type="arabicPeriod" startAt="3"/>
            </a:pPr>
            <a:r>
              <a:rPr lang="en" sz="1400" dirty="0">
                <a:solidFill>
                  <a:schemeClr val="dk1"/>
                </a:solidFill>
                <a:latin typeface="+mn-lt"/>
                <a:ea typeface="Times New Roman"/>
                <a:cs typeface="Times New Roman"/>
                <a:sym typeface="Times New Roman"/>
              </a:rPr>
              <a:t>X Ltd. contends that its place of central management and control is in India, because that is where its directors, Mr. and Mrs. Jain, meet and make decisions about the share transactions in question.</a:t>
            </a:r>
            <a:endParaRPr sz="1400" dirty="0">
              <a:solidFill>
                <a:schemeClr val="dk1"/>
              </a:solidFill>
              <a:latin typeface="+mn-lt"/>
              <a:ea typeface="Times New Roman"/>
              <a:cs typeface="Times New Roman"/>
              <a:sym typeface="Times New Roman"/>
            </a:endParaRPr>
          </a:p>
          <a:p>
            <a:pPr marL="914400" lvl="0" indent="0" algn="just" rtl="0">
              <a:lnSpc>
                <a:spcPct val="115000"/>
              </a:lnSpc>
              <a:spcBef>
                <a:spcPts val="1200"/>
              </a:spcBef>
              <a:spcAft>
                <a:spcPts val="0"/>
              </a:spcAft>
              <a:buNone/>
            </a:pPr>
            <a:r>
              <a:rPr lang="en" sz="1400" i="1" dirty="0" smtClean="0">
                <a:solidFill>
                  <a:schemeClr val="dk1"/>
                </a:solidFill>
                <a:latin typeface="+mn-lt"/>
                <a:ea typeface="Times New Roman"/>
                <a:cs typeface="Times New Roman"/>
                <a:sym typeface="Times New Roman"/>
              </a:rPr>
              <a:t>Article </a:t>
            </a:r>
            <a:r>
              <a:rPr lang="en" sz="1400" i="1" dirty="0">
                <a:solidFill>
                  <a:schemeClr val="dk1"/>
                </a:solidFill>
                <a:latin typeface="+mn-lt"/>
                <a:ea typeface="Times New Roman"/>
                <a:cs typeface="Times New Roman"/>
                <a:sym typeface="Times New Roman"/>
              </a:rPr>
              <a:t>4(3) of the India-UK DTC provides that where a company is a resident of both contracting states, it will be deemed for the purposes of the DTC to be resident only in the state in which its 'place of effective management' is situated</a:t>
            </a:r>
            <a:r>
              <a:rPr lang="en" sz="1400" i="1" dirty="0" smtClean="0">
                <a:solidFill>
                  <a:schemeClr val="dk1"/>
                </a:solidFill>
                <a:latin typeface="+mn-lt"/>
                <a:ea typeface="Times New Roman"/>
                <a:cs typeface="Times New Roman"/>
                <a:sym typeface="Times New Roman"/>
              </a:rPr>
              <a:t>.</a:t>
            </a:r>
            <a:endParaRPr sz="1400" i="1" dirty="0">
              <a:solidFill>
                <a:schemeClr val="dk1"/>
              </a:solidFill>
              <a:latin typeface="+mn-lt"/>
              <a:ea typeface="Times New Roman"/>
              <a:cs typeface="Times New Roman"/>
              <a:sym typeface="Times New Roman"/>
            </a:endParaRPr>
          </a:p>
          <a:p>
            <a:pPr marL="914400" lvl="0" indent="0" algn="just" rtl="0">
              <a:lnSpc>
                <a:spcPct val="115000"/>
              </a:lnSpc>
              <a:spcBef>
                <a:spcPts val="0"/>
              </a:spcBef>
              <a:spcAft>
                <a:spcPts val="0"/>
              </a:spcAft>
              <a:buNone/>
            </a:pPr>
            <a:endParaRPr sz="1400" i="1"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startAt="4"/>
            </a:pPr>
            <a:r>
              <a:rPr lang="en" sz="1400" dirty="0">
                <a:solidFill>
                  <a:schemeClr val="dk1"/>
                </a:solidFill>
                <a:latin typeface="+mn-lt"/>
                <a:ea typeface="Times New Roman"/>
                <a:cs typeface="Times New Roman"/>
                <a:sym typeface="Times New Roman"/>
              </a:rPr>
              <a:t>The UK tax officer alleges that X Ltd. is controlled by another individual, Mr. Gould, who resides in the capital city of UK, and that the directors acted on Mr. Gould’s instructions.</a:t>
            </a:r>
            <a:endParaRPr sz="1400" i="1" dirty="0">
              <a:solidFill>
                <a:schemeClr val="dk1"/>
              </a:solidFill>
              <a:latin typeface="+mn-lt"/>
              <a:ea typeface="Times New Roman"/>
              <a:cs typeface="Times New Roman"/>
              <a:sym typeface="Times New Roman"/>
            </a:endParaRPr>
          </a:p>
          <a:p>
            <a:pPr marL="457200" lvl="0" indent="0" algn="just" rtl="0">
              <a:spcBef>
                <a:spcPts val="1200"/>
              </a:spcBef>
              <a:spcAft>
                <a:spcPts val="0"/>
              </a:spcAft>
              <a:buNone/>
            </a:pPr>
            <a:endParaRPr sz="1400" dirty="0">
              <a:solidFill>
                <a:schemeClr val="dk1"/>
              </a:solidFill>
              <a:latin typeface="+mn-lt"/>
              <a:ea typeface="Times New Roman"/>
              <a:cs typeface="Times New Roman"/>
              <a:sym typeface="Times New Roman"/>
            </a:endParaRPr>
          </a:p>
          <a:p>
            <a:pPr marL="457200" lvl="0" indent="0" algn="just"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175" name="Google Shape;175;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12</a:t>
            </a:fld>
            <a:endParaRPr>
              <a:solidFill>
                <a:schemeClr val="dk1"/>
              </a:solidFill>
            </a:endParaRPr>
          </a:p>
        </p:txBody>
      </p:sp>
      <p:sp>
        <p:nvSpPr>
          <p:cNvPr id="176" name="Google Shape;176;p25"/>
          <p:cNvSpPr/>
          <p:nvPr/>
        </p:nvSpPr>
        <p:spPr>
          <a:xfrm>
            <a:off x="6954789" y="3799750"/>
            <a:ext cx="1111500" cy="563100"/>
          </a:xfrm>
          <a:prstGeom prst="rect">
            <a:avLst/>
          </a:prstGeom>
          <a:solidFill>
            <a:srgbClr val="00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a:p>
        </p:txBody>
      </p:sp>
      <p:cxnSp>
        <p:nvCxnSpPr>
          <p:cNvPr id="177" name="Google Shape;177;p25"/>
          <p:cNvCxnSpPr/>
          <p:nvPr/>
        </p:nvCxnSpPr>
        <p:spPr>
          <a:xfrm rot="10800000" flipH="1">
            <a:off x="6221450" y="2566650"/>
            <a:ext cx="2578200" cy="10200"/>
          </a:xfrm>
          <a:prstGeom prst="straightConnector1">
            <a:avLst/>
          </a:prstGeom>
          <a:noFill/>
          <a:ln w="9525" cap="flat" cmpd="sng">
            <a:solidFill>
              <a:srgbClr val="FF0000"/>
            </a:solidFill>
            <a:prstDash val="dash"/>
            <a:round/>
            <a:headEnd type="none" w="med" len="med"/>
            <a:tailEnd type="none" w="med" len="med"/>
          </a:ln>
        </p:spPr>
      </p:cxnSp>
      <p:pic>
        <p:nvPicPr>
          <p:cNvPr id="180" name="Google Shape;180;p25"/>
          <p:cNvPicPr preferRelativeResize="0"/>
          <p:nvPr/>
        </p:nvPicPr>
        <p:blipFill rotWithShape="1">
          <a:blip r:embed="rId3">
            <a:alphaModFix/>
          </a:blip>
          <a:srcRect l="-16470" r="16470"/>
          <a:stretch/>
        </p:blipFill>
        <p:spPr>
          <a:xfrm>
            <a:off x="7002413" y="766275"/>
            <a:ext cx="1016275" cy="713801"/>
          </a:xfrm>
          <a:prstGeom prst="rect">
            <a:avLst/>
          </a:prstGeom>
          <a:noFill/>
          <a:ln w="9525" cap="flat" cmpd="sng">
            <a:solidFill>
              <a:srgbClr val="000000"/>
            </a:solidFill>
            <a:prstDash val="solid"/>
            <a:round/>
            <a:headEnd type="none" w="sm" len="sm"/>
            <a:tailEnd type="none" w="sm" len="sm"/>
          </a:ln>
        </p:spPr>
      </p:pic>
      <p:sp>
        <p:nvSpPr>
          <p:cNvPr id="181" name="Google Shape;181;p25"/>
          <p:cNvSpPr/>
          <p:nvPr/>
        </p:nvSpPr>
        <p:spPr>
          <a:xfrm>
            <a:off x="8116175" y="1112825"/>
            <a:ext cx="914400" cy="3177600"/>
          </a:xfrm>
          <a:prstGeom prst="curvedLeftArrow">
            <a:avLst>
              <a:gd name="adj1" fmla="val 25000"/>
              <a:gd name="adj2" fmla="val 50000"/>
              <a:gd name="adj3" fmla="val 25000"/>
            </a:avLst>
          </a:prstGeom>
          <a:solidFill>
            <a:srgbClr val="FFFF00"/>
          </a:solidFill>
          <a:ln w="9525" cap="flat" cmpd="sng">
            <a:solidFill>
              <a:srgbClr val="CC4125"/>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None/>
            </a:pPr>
            <a:endParaRPr>
              <a:highlight>
                <a:schemeClr val="accent2"/>
              </a:highlight>
            </a:endParaRPr>
          </a:p>
        </p:txBody>
      </p:sp>
      <p:sp>
        <p:nvSpPr>
          <p:cNvPr id="182" name="Google Shape;182;p25"/>
          <p:cNvSpPr txBox="1"/>
          <p:nvPr/>
        </p:nvSpPr>
        <p:spPr>
          <a:xfrm>
            <a:off x="7990100" y="2056550"/>
            <a:ext cx="8781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dirty="0">
                <a:solidFill>
                  <a:srgbClr val="FFFF00"/>
                </a:solidFill>
                <a:latin typeface="Times New Roman" panose="02020603050405020304" pitchFamily="18" charset="0"/>
                <a:ea typeface="Roboto"/>
                <a:cs typeface="Times New Roman" panose="02020603050405020304" pitchFamily="18" charset="0"/>
                <a:sym typeface="Roboto"/>
              </a:rPr>
              <a:t>Control</a:t>
            </a:r>
            <a:endParaRPr dirty="0">
              <a:solidFill>
                <a:srgbClr val="FFFF00"/>
              </a:solidFill>
              <a:latin typeface="Times New Roman" panose="02020603050405020304" pitchFamily="18" charset="0"/>
              <a:ea typeface="Roboto"/>
              <a:cs typeface="Times New Roman" panose="02020603050405020304" pitchFamily="18" charset="0"/>
              <a:sym typeface="Roboto"/>
            </a:endParaRPr>
          </a:p>
        </p:txBody>
      </p:sp>
      <p:sp>
        <p:nvSpPr>
          <p:cNvPr id="13" name="Google Shape;168;p24"/>
          <p:cNvSpPr txBox="1"/>
          <p:nvPr/>
        </p:nvSpPr>
        <p:spPr>
          <a:xfrm>
            <a:off x="7147700" y="1239275"/>
            <a:ext cx="914400" cy="393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200"/>
              </a:spcBef>
              <a:spcAft>
                <a:spcPts val="1200"/>
              </a:spcAft>
              <a:buNone/>
            </a:pPr>
            <a:r>
              <a:rPr lang="en" sz="1200" dirty="0" smtClean="0">
                <a:solidFill>
                  <a:schemeClr val="dk1"/>
                </a:solidFill>
                <a:latin typeface="Times New Roman"/>
                <a:ea typeface="Times New Roman"/>
                <a:cs typeface="Times New Roman"/>
                <a:sym typeface="Times New Roman"/>
              </a:rPr>
              <a:t>Mr. Gould</a:t>
            </a:r>
            <a:endParaRPr sz="1200" dirty="0">
              <a:solidFill>
                <a:srgbClr val="FFFF00"/>
              </a:solidFill>
              <a:latin typeface="Roboto"/>
              <a:ea typeface="Roboto"/>
              <a:cs typeface="Roboto"/>
              <a:sym typeface="Roboto"/>
            </a:endParaRPr>
          </a:p>
        </p:txBody>
      </p:sp>
      <p:sp>
        <p:nvSpPr>
          <p:cNvPr id="14" name="TextBox 13"/>
          <p:cNvSpPr txBox="1"/>
          <p:nvPr/>
        </p:nvSpPr>
        <p:spPr>
          <a:xfrm>
            <a:off x="8104094" y="3279913"/>
            <a:ext cx="650111" cy="307777"/>
          </a:xfrm>
          <a:prstGeom prst="rect">
            <a:avLst/>
          </a:prstGeom>
          <a:noFill/>
        </p:spPr>
        <p:txBody>
          <a:bodyPr wrap="square" rtlCol="0">
            <a:spAutoFit/>
          </a:bodyPr>
          <a:lstStyle/>
          <a:p>
            <a:r>
              <a:rPr lang="en-IN" dirty="0" smtClean="0">
                <a:solidFill>
                  <a:schemeClr val="tx1"/>
                </a:solidFill>
              </a:rPr>
              <a:t>India</a:t>
            </a:r>
            <a:endParaRPr lang="en-IN" dirty="0">
              <a:solidFill>
                <a:schemeClr val="tx1"/>
              </a:solidFill>
            </a:endParaRPr>
          </a:p>
        </p:txBody>
      </p:sp>
      <p:sp>
        <p:nvSpPr>
          <p:cNvPr id="15" name="Google Shape;163;p24"/>
          <p:cNvSpPr/>
          <p:nvPr/>
        </p:nvSpPr>
        <p:spPr>
          <a:xfrm>
            <a:off x="5913336" y="1436075"/>
            <a:ext cx="926251" cy="381600"/>
          </a:xfrm>
          <a:prstGeom prst="roundRect">
            <a:avLst>
              <a:gd name="adj" fmla="val 16667"/>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latin typeface="Times New Roman" panose="02020603050405020304" pitchFamily="18" charset="0"/>
                <a:cs typeface="Times New Roman" panose="02020603050405020304" pitchFamily="18" charset="0"/>
              </a:rPr>
              <a:t>UK</a:t>
            </a:r>
            <a:endParaRPr sz="1200" b="1" dirty="0">
              <a:latin typeface="Times New Roman" panose="02020603050405020304" pitchFamily="18" charset="0"/>
              <a:cs typeface="Times New Roman" panose="02020603050405020304" pitchFamily="18" charset="0"/>
            </a:endParaRPr>
          </a:p>
        </p:txBody>
      </p:sp>
      <p:sp>
        <p:nvSpPr>
          <p:cNvPr id="1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P</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6"/>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3 (contd.)</a:t>
            </a:r>
            <a:endParaRPr sz="2100" dirty="0">
              <a:solidFill>
                <a:schemeClr val="dk1"/>
              </a:solidFill>
              <a:latin typeface="+mn-lt"/>
            </a:endParaRPr>
          </a:p>
        </p:txBody>
      </p:sp>
      <p:sp>
        <p:nvSpPr>
          <p:cNvPr id="189" name="Google Shape;189;p26"/>
          <p:cNvSpPr txBox="1">
            <a:spLocks noGrp="1"/>
          </p:cNvSpPr>
          <p:nvPr>
            <p:ph type="body" idx="1"/>
          </p:nvPr>
        </p:nvSpPr>
        <p:spPr>
          <a:xfrm>
            <a:off x="149100" y="859536"/>
            <a:ext cx="481350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rtl="0">
              <a:spcBef>
                <a:spcPts val="1200"/>
              </a:spcBef>
              <a:spcAft>
                <a:spcPts val="0"/>
              </a:spcAft>
              <a:buClr>
                <a:schemeClr val="dk1"/>
              </a:buClr>
              <a:buSzPts val="1400"/>
              <a:buFont typeface="+mj-lt"/>
              <a:buAutoNum type="arabicPeriod" startAt="5"/>
            </a:pPr>
            <a:r>
              <a:rPr lang="en" sz="1400" dirty="0">
                <a:solidFill>
                  <a:schemeClr val="dk1"/>
                </a:solidFill>
                <a:latin typeface="+mn-lt"/>
                <a:ea typeface="Times New Roman"/>
                <a:cs typeface="Times New Roman"/>
                <a:sym typeface="Times New Roman"/>
              </a:rPr>
              <a:t>Mr. Jain gave evidence at trial that he, and not Mr Gould, was the ultimate owner of the company at issue; Mr Gould was merely an adviser. </a:t>
            </a:r>
          </a:p>
          <a:p>
            <a:pPr marL="482600" lvl="0" indent="-342900" algn="just" rtl="0">
              <a:spcBef>
                <a:spcPts val="1200"/>
              </a:spcBef>
              <a:spcAft>
                <a:spcPts val="0"/>
              </a:spcAft>
              <a:buClr>
                <a:schemeClr val="dk1"/>
              </a:buClr>
              <a:buSzPts val="1400"/>
              <a:buFont typeface="+mj-lt"/>
              <a:buAutoNum type="arabicPeriod" startAt="5"/>
            </a:pPr>
            <a:r>
              <a:rPr lang="en" sz="1400" dirty="0" smtClean="0">
                <a:solidFill>
                  <a:schemeClr val="dk1"/>
                </a:solidFill>
                <a:latin typeface="+mn-lt"/>
                <a:ea typeface="Times New Roman"/>
                <a:cs typeface="Times New Roman"/>
                <a:sym typeface="Times New Roman"/>
              </a:rPr>
              <a:t>The </a:t>
            </a:r>
            <a:r>
              <a:rPr lang="en" sz="1400" dirty="0">
                <a:solidFill>
                  <a:schemeClr val="dk1"/>
                </a:solidFill>
                <a:latin typeface="+mn-lt"/>
                <a:ea typeface="Times New Roman"/>
                <a:cs typeface="Times New Roman"/>
                <a:sym typeface="Times New Roman"/>
              </a:rPr>
              <a:t>trial judge rejected the evidence of Mr. Jain and other witnesses called by the taxpayer, and held that X Ltd. was at all material times controlled by Mr Gould. It was therefore resident in </a:t>
            </a:r>
            <a:r>
              <a:rPr lang="en" sz="1400" dirty="0" smtClean="0">
                <a:solidFill>
                  <a:schemeClr val="dk1"/>
                </a:solidFill>
                <a:latin typeface="+mn-lt"/>
                <a:ea typeface="Times New Roman"/>
                <a:cs typeface="Times New Roman"/>
                <a:sym typeface="Times New Roman"/>
              </a:rPr>
              <a:t>the UK</a:t>
            </a:r>
            <a:r>
              <a:rPr lang="en" sz="1400" dirty="0">
                <a:solidFill>
                  <a:schemeClr val="dk1"/>
                </a:solidFill>
                <a:latin typeface="+mn-lt"/>
                <a:ea typeface="Times New Roman"/>
                <a:cs typeface="Times New Roman"/>
                <a:sym typeface="Times New Roman"/>
              </a:rPr>
              <a:t>. </a:t>
            </a:r>
          </a:p>
          <a:p>
            <a:pPr marL="482600" lvl="0" indent="-342900" algn="just" rtl="0">
              <a:spcBef>
                <a:spcPts val="1200"/>
              </a:spcBef>
              <a:spcAft>
                <a:spcPts val="0"/>
              </a:spcAft>
              <a:buClr>
                <a:schemeClr val="dk1"/>
              </a:buClr>
              <a:buSzPts val="1400"/>
              <a:buFont typeface="+mj-lt"/>
              <a:buAutoNum type="arabicPeriod" startAt="5"/>
            </a:pPr>
            <a:r>
              <a:rPr lang="en" sz="1400" dirty="0" smtClean="0">
                <a:solidFill>
                  <a:schemeClr val="dk1"/>
                </a:solidFill>
                <a:latin typeface="+mn-lt"/>
                <a:ea typeface="Times New Roman"/>
                <a:cs typeface="Times New Roman"/>
                <a:sym typeface="Times New Roman"/>
              </a:rPr>
              <a:t>Now, the taxpayer wishes to appeal before the Supreme Court of the UK.</a:t>
            </a:r>
            <a:endParaRPr sz="1400" dirty="0">
              <a:solidFill>
                <a:schemeClr val="dk1"/>
              </a:solidFill>
              <a:latin typeface="+mn-lt"/>
              <a:ea typeface="Times New Roman"/>
              <a:cs typeface="Times New Roman"/>
              <a:sym typeface="Times New Roman"/>
            </a:endParaRPr>
          </a:p>
        </p:txBody>
      </p:sp>
      <p:sp>
        <p:nvSpPr>
          <p:cNvPr id="190" name="Google Shape;190;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13</a:t>
            </a:fld>
            <a:endParaRPr>
              <a:solidFill>
                <a:schemeClr val="dk1"/>
              </a:solidFill>
            </a:endParaRPr>
          </a:p>
        </p:txBody>
      </p:sp>
      <p:sp>
        <p:nvSpPr>
          <p:cNvPr id="191" name="Google Shape;191;p26"/>
          <p:cNvSpPr/>
          <p:nvPr/>
        </p:nvSpPr>
        <p:spPr>
          <a:xfrm>
            <a:off x="6954789" y="3799750"/>
            <a:ext cx="1111500" cy="563100"/>
          </a:xfrm>
          <a:prstGeom prst="rect">
            <a:avLst/>
          </a:prstGeom>
          <a:solidFill>
            <a:srgbClr val="00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a:p>
        </p:txBody>
      </p:sp>
      <p:cxnSp>
        <p:nvCxnSpPr>
          <p:cNvPr id="192" name="Google Shape;192;p26"/>
          <p:cNvCxnSpPr/>
          <p:nvPr/>
        </p:nvCxnSpPr>
        <p:spPr>
          <a:xfrm rot="10800000" flipH="1">
            <a:off x="6221450" y="2566650"/>
            <a:ext cx="2578200" cy="10200"/>
          </a:xfrm>
          <a:prstGeom prst="straightConnector1">
            <a:avLst/>
          </a:prstGeom>
          <a:noFill/>
          <a:ln w="9525" cap="flat" cmpd="sng">
            <a:solidFill>
              <a:srgbClr val="FF0000"/>
            </a:solidFill>
            <a:prstDash val="dash"/>
            <a:round/>
            <a:headEnd type="none" w="med" len="med"/>
            <a:tailEnd type="none" w="med" len="med"/>
          </a:ln>
        </p:spPr>
      </p:cxnSp>
      <p:pic>
        <p:nvPicPr>
          <p:cNvPr id="195" name="Google Shape;195;p26"/>
          <p:cNvPicPr preferRelativeResize="0"/>
          <p:nvPr/>
        </p:nvPicPr>
        <p:blipFill rotWithShape="1">
          <a:blip r:embed="rId3">
            <a:alphaModFix/>
          </a:blip>
          <a:srcRect l="-16470" r="16470"/>
          <a:stretch/>
        </p:blipFill>
        <p:spPr>
          <a:xfrm>
            <a:off x="7002413" y="766275"/>
            <a:ext cx="1016275" cy="713801"/>
          </a:xfrm>
          <a:prstGeom prst="rect">
            <a:avLst/>
          </a:prstGeom>
          <a:noFill/>
          <a:ln w="9525" cap="flat" cmpd="sng">
            <a:solidFill>
              <a:srgbClr val="000000"/>
            </a:solidFill>
            <a:prstDash val="solid"/>
            <a:round/>
            <a:headEnd type="none" w="sm" len="sm"/>
            <a:tailEnd type="none" w="sm" len="sm"/>
          </a:ln>
        </p:spPr>
      </p:pic>
      <p:sp>
        <p:nvSpPr>
          <p:cNvPr id="196" name="Google Shape;196;p26"/>
          <p:cNvSpPr/>
          <p:nvPr/>
        </p:nvSpPr>
        <p:spPr>
          <a:xfrm>
            <a:off x="8116175" y="1112825"/>
            <a:ext cx="914400" cy="3177600"/>
          </a:xfrm>
          <a:prstGeom prst="curvedLeftArrow">
            <a:avLst>
              <a:gd name="adj1" fmla="val 25000"/>
              <a:gd name="adj2" fmla="val 50000"/>
              <a:gd name="adj3" fmla="val 25000"/>
            </a:avLst>
          </a:prstGeom>
          <a:solidFill>
            <a:srgbClr val="FFFF00"/>
          </a:solidFill>
          <a:ln w="9525" cap="flat" cmpd="sng">
            <a:solidFill>
              <a:srgbClr val="CC4125"/>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None/>
            </a:pPr>
            <a:endParaRPr>
              <a:highlight>
                <a:schemeClr val="accent2"/>
              </a:highlight>
            </a:endParaRPr>
          </a:p>
        </p:txBody>
      </p:sp>
      <p:sp>
        <p:nvSpPr>
          <p:cNvPr id="197" name="Google Shape;197;p26"/>
          <p:cNvSpPr txBox="1"/>
          <p:nvPr/>
        </p:nvSpPr>
        <p:spPr>
          <a:xfrm>
            <a:off x="7990100" y="2056550"/>
            <a:ext cx="8781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dirty="0">
                <a:solidFill>
                  <a:srgbClr val="FFFF00"/>
                </a:solidFill>
                <a:latin typeface="Times New Roman" panose="02020603050405020304" pitchFamily="18" charset="0"/>
                <a:ea typeface="Roboto"/>
                <a:cs typeface="Times New Roman" panose="02020603050405020304" pitchFamily="18" charset="0"/>
                <a:sym typeface="Roboto"/>
              </a:rPr>
              <a:t>Control</a:t>
            </a:r>
            <a:endParaRPr dirty="0">
              <a:solidFill>
                <a:srgbClr val="FFFF00"/>
              </a:solidFill>
              <a:latin typeface="Times New Roman" panose="02020603050405020304" pitchFamily="18" charset="0"/>
              <a:ea typeface="Roboto"/>
              <a:cs typeface="Times New Roman" panose="02020603050405020304" pitchFamily="18" charset="0"/>
              <a:sym typeface="Roboto"/>
            </a:endParaRPr>
          </a:p>
        </p:txBody>
      </p:sp>
      <p:sp>
        <p:nvSpPr>
          <p:cNvPr id="13" name="Google Shape;168;p24"/>
          <p:cNvSpPr txBox="1"/>
          <p:nvPr/>
        </p:nvSpPr>
        <p:spPr>
          <a:xfrm>
            <a:off x="7147700" y="1239275"/>
            <a:ext cx="914400" cy="393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1200"/>
              </a:spcBef>
              <a:spcAft>
                <a:spcPts val="1200"/>
              </a:spcAft>
              <a:buNone/>
            </a:pPr>
            <a:r>
              <a:rPr lang="en" sz="1200" dirty="0" smtClean="0">
                <a:solidFill>
                  <a:schemeClr val="dk1"/>
                </a:solidFill>
                <a:latin typeface="Times New Roman"/>
                <a:ea typeface="Times New Roman"/>
                <a:cs typeface="Times New Roman"/>
                <a:sym typeface="Times New Roman"/>
              </a:rPr>
              <a:t>Mr. Gould</a:t>
            </a:r>
            <a:endParaRPr sz="1200" dirty="0">
              <a:solidFill>
                <a:srgbClr val="FFFF00"/>
              </a:solidFill>
              <a:latin typeface="Roboto"/>
              <a:ea typeface="Roboto"/>
              <a:cs typeface="Roboto"/>
              <a:sym typeface="Roboto"/>
            </a:endParaRPr>
          </a:p>
        </p:txBody>
      </p:sp>
      <p:sp>
        <p:nvSpPr>
          <p:cNvPr id="14" name="TextBox 13"/>
          <p:cNvSpPr txBox="1"/>
          <p:nvPr/>
        </p:nvSpPr>
        <p:spPr>
          <a:xfrm>
            <a:off x="8104094" y="3279913"/>
            <a:ext cx="650111" cy="307777"/>
          </a:xfrm>
          <a:prstGeom prst="rect">
            <a:avLst/>
          </a:prstGeom>
          <a:noFill/>
        </p:spPr>
        <p:txBody>
          <a:bodyPr wrap="square" rtlCol="0">
            <a:spAutoFit/>
          </a:bodyPr>
          <a:lstStyle/>
          <a:p>
            <a:r>
              <a:rPr lang="en-IN" dirty="0" smtClean="0">
                <a:solidFill>
                  <a:schemeClr val="tx1"/>
                </a:solidFill>
              </a:rPr>
              <a:t>India</a:t>
            </a:r>
            <a:endParaRPr lang="en-IN" dirty="0">
              <a:solidFill>
                <a:schemeClr val="tx1"/>
              </a:solidFill>
            </a:endParaRPr>
          </a:p>
        </p:txBody>
      </p:sp>
      <p:sp>
        <p:nvSpPr>
          <p:cNvPr id="15" name="Google Shape;163;p24"/>
          <p:cNvSpPr/>
          <p:nvPr/>
        </p:nvSpPr>
        <p:spPr>
          <a:xfrm>
            <a:off x="5913336" y="1436075"/>
            <a:ext cx="926251" cy="381600"/>
          </a:xfrm>
          <a:prstGeom prst="roundRect">
            <a:avLst>
              <a:gd name="adj" fmla="val 16667"/>
            </a:avLst>
          </a:prstGeom>
          <a:solidFill>
            <a:srgbClr val="D0E0E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latin typeface="Times New Roman" panose="02020603050405020304" pitchFamily="18" charset="0"/>
                <a:cs typeface="Times New Roman" panose="02020603050405020304" pitchFamily="18" charset="0"/>
              </a:rPr>
              <a:t>UK</a:t>
            </a:r>
            <a:endParaRPr sz="1200" b="1" dirty="0">
              <a:latin typeface="Times New Roman" panose="02020603050405020304" pitchFamily="18" charset="0"/>
              <a:cs typeface="Times New Roman" panose="02020603050405020304" pitchFamily="18" charset="0"/>
            </a:endParaRPr>
          </a:p>
        </p:txBody>
      </p:sp>
      <p:sp>
        <p:nvSpPr>
          <p:cNvPr id="1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P</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
        <p:nvSpPr>
          <p:cNvPr id="2" name="Rectangle 1"/>
          <p:cNvSpPr/>
          <p:nvPr/>
        </p:nvSpPr>
        <p:spPr>
          <a:xfrm>
            <a:off x="730526" y="4101240"/>
            <a:ext cx="4094922" cy="523220"/>
          </a:xfrm>
          <a:prstGeom prst="rect">
            <a:avLst/>
          </a:prstGeom>
        </p:spPr>
        <p:txBody>
          <a:bodyPr wrap="square">
            <a:spAutoFit/>
          </a:bodyPr>
          <a:lstStyle/>
          <a:p>
            <a:pPr marL="914400" indent="-361950">
              <a:spcBef>
                <a:spcPts val="1200"/>
              </a:spcBef>
              <a:buClr>
                <a:schemeClr val="dk1"/>
              </a:buClr>
              <a:buSzPts val="2100"/>
              <a:buFont typeface="Arial"/>
              <a:buChar char="➢"/>
            </a:pPr>
            <a:r>
              <a:rPr lang="en-GB" b="1" dirty="0">
                <a:solidFill>
                  <a:schemeClr val="dk1"/>
                </a:solidFill>
                <a:highlight>
                  <a:schemeClr val="lt1"/>
                </a:highlight>
                <a:ea typeface="Times New Roman"/>
                <a:cs typeface="Times New Roman"/>
                <a:sym typeface="Times New Roman"/>
              </a:rPr>
              <a:t>Advise X Ltd. for the way forward considering the above facts</a:t>
            </a:r>
            <a:r>
              <a:rPr lang="en-GB" b="1" dirty="0" smtClean="0">
                <a:solidFill>
                  <a:schemeClr val="dk1"/>
                </a:solidFill>
                <a:highlight>
                  <a:schemeClr val="lt1"/>
                </a:highlight>
                <a:ea typeface="Times New Roman"/>
                <a:cs typeface="Times New Roman"/>
                <a:sym typeface="Times New Roman"/>
              </a:rPr>
              <a:t>.</a:t>
            </a:r>
            <a:endParaRPr lang="en-GB" b="1" dirty="0">
              <a:solidFill>
                <a:schemeClr val="dk1"/>
              </a:solidFill>
              <a:highlight>
                <a:schemeClr val="lt1"/>
              </a:highlight>
              <a:ea typeface="Times New Roman"/>
              <a:cs typeface="Times New Roman"/>
              <a:sym typeface="Times New Roma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8"/>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Study-</a:t>
            </a:r>
            <a:r>
              <a:rPr lang="en" sz="2100" dirty="0">
                <a:solidFill>
                  <a:schemeClr val="dk1"/>
                </a:solidFill>
                <a:latin typeface="+mn-lt"/>
              </a:rPr>
              <a:t>4</a:t>
            </a:r>
            <a:endParaRPr sz="2100" dirty="0">
              <a:solidFill>
                <a:schemeClr val="dk1"/>
              </a:solidFill>
              <a:latin typeface="+mn-lt"/>
            </a:endParaRPr>
          </a:p>
        </p:txBody>
      </p:sp>
      <p:sp>
        <p:nvSpPr>
          <p:cNvPr id="211" name="Google Shape;211;p28"/>
          <p:cNvSpPr txBox="1">
            <a:spLocks noGrp="1"/>
          </p:cNvSpPr>
          <p:nvPr>
            <p:ph type="body" idx="1"/>
          </p:nvPr>
        </p:nvSpPr>
        <p:spPr>
          <a:xfrm>
            <a:off x="144131" y="632250"/>
            <a:ext cx="5516204" cy="4139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120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panose="02020603050405020304" pitchFamily="18" charset="0"/>
                <a:sym typeface="Times New Roman"/>
              </a:rPr>
              <a:t>Dimple Jain is a resident in </a:t>
            </a:r>
            <a:r>
              <a:rPr lang="en" sz="1400" dirty="0" smtClean="0">
                <a:solidFill>
                  <a:schemeClr val="dk1"/>
                </a:solidFill>
                <a:latin typeface="+mn-lt"/>
                <a:ea typeface="Times New Roman"/>
                <a:cs typeface="Times New Roman" panose="02020603050405020304" pitchFamily="18" charset="0"/>
                <a:sym typeface="Times New Roman"/>
              </a:rPr>
              <a:t>India.</a:t>
            </a:r>
            <a:endParaRPr lang="en" sz="1400" dirty="0">
              <a:solidFill>
                <a:schemeClr val="dk1"/>
              </a:solidFill>
              <a:latin typeface="+mn-lt"/>
              <a:ea typeface="Times New Roman"/>
              <a:cs typeface="Times New Roman" panose="02020603050405020304" pitchFamily="18" charset="0"/>
              <a:sym typeface="Times New Roman"/>
            </a:endParaRPr>
          </a:p>
          <a:p>
            <a:pPr marL="457200" lvl="0" indent="-317500" algn="just" rtl="0">
              <a:lnSpc>
                <a:spcPct val="115000"/>
              </a:lnSpc>
              <a:spcBef>
                <a:spcPts val="1200"/>
              </a:spcBef>
              <a:spcAft>
                <a:spcPts val="0"/>
              </a:spcAft>
              <a:buClr>
                <a:schemeClr val="dk1"/>
              </a:buClr>
              <a:buSzPts val="1400"/>
              <a:buFont typeface="Times New Roman"/>
              <a:buAutoNum type="arabicPeriod"/>
            </a:pPr>
            <a:r>
              <a:rPr lang="en" sz="1400" dirty="0" smtClean="0">
                <a:solidFill>
                  <a:schemeClr val="dk1"/>
                </a:solidFill>
                <a:latin typeface="+mn-lt"/>
                <a:ea typeface="Times New Roman"/>
                <a:cs typeface="Times New Roman" panose="02020603050405020304" pitchFamily="18" charset="0"/>
                <a:sym typeface="Times New Roman"/>
              </a:rPr>
              <a:t>In </a:t>
            </a:r>
            <a:r>
              <a:rPr lang="en" sz="1400" dirty="0">
                <a:solidFill>
                  <a:schemeClr val="dk1"/>
                </a:solidFill>
                <a:latin typeface="+mn-lt"/>
                <a:ea typeface="Times New Roman"/>
                <a:cs typeface="Times New Roman" panose="02020603050405020304" pitchFamily="18" charset="0"/>
                <a:sym typeface="Times New Roman"/>
              </a:rPr>
              <a:t>the course of an ongoing tax investigation, it has been identified that Dimple failed to declare her bank accounts with ArgoBank in </a:t>
            </a:r>
            <a:r>
              <a:rPr lang="en" sz="1400" dirty="0" smtClean="0">
                <a:solidFill>
                  <a:schemeClr val="dk1"/>
                </a:solidFill>
                <a:latin typeface="+mn-lt"/>
                <a:ea typeface="Times New Roman"/>
                <a:cs typeface="Times New Roman" panose="02020603050405020304" pitchFamily="18" charset="0"/>
                <a:sym typeface="Times New Roman"/>
              </a:rPr>
              <a:t>the UK</a:t>
            </a:r>
            <a:r>
              <a:rPr lang="en" sz="1400" dirty="0">
                <a:solidFill>
                  <a:schemeClr val="dk1"/>
                </a:solidFill>
                <a:latin typeface="+mn-lt"/>
                <a:ea typeface="Times New Roman"/>
                <a:cs typeface="Times New Roman" panose="02020603050405020304" pitchFamily="18" charset="0"/>
                <a:sym typeface="Times New Roman"/>
              </a:rPr>
              <a:t>. </a:t>
            </a:r>
          </a:p>
          <a:p>
            <a:pPr marL="457200" lvl="0" indent="-317500" algn="just" rtl="0">
              <a:lnSpc>
                <a:spcPct val="115000"/>
              </a:lnSpc>
              <a:spcBef>
                <a:spcPts val="1200"/>
              </a:spcBef>
              <a:spcAft>
                <a:spcPts val="0"/>
              </a:spcAft>
              <a:buClr>
                <a:schemeClr val="dk1"/>
              </a:buClr>
              <a:buSzPts val="1400"/>
              <a:buFont typeface="Times New Roman"/>
              <a:buAutoNum type="arabicPeriod"/>
            </a:pPr>
            <a:r>
              <a:rPr lang="en" sz="1400" dirty="0" smtClean="0">
                <a:solidFill>
                  <a:schemeClr val="dk1"/>
                </a:solidFill>
                <a:latin typeface="+mn-lt"/>
                <a:ea typeface="Times New Roman"/>
                <a:cs typeface="Times New Roman" panose="02020603050405020304" pitchFamily="18" charset="0"/>
                <a:sym typeface="Times New Roman"/>
              </a:rPr>
              <a:t>Indian </a:t>
            </a:r>
            <a:r>
              <a:rPr lang="en" sz="1400" dirty="0">
                <a:solidFill>
                  <a:schemeClr val="dk1"/>
                </a:solidFill>
                <a:latin typeface="+mn-lt"/>
                <a:ea typeface="Times New Roman"/>
                <a:cs typeface="Times New Roman" panose="02020603050405020304" pitchFamily="18" charset="0"/>
                <a:sym typeface="Times New Roman"/>
              </a:rPr>
              <a:t>tax authority also suspects that accounts may have been opened in the name of Dimple’s daughter, Nehal. As Nehal is the daughter of the beneficial owner </a:t>
            </a:r>
            <a:r>
              <a:rPr lang="en" sz="1400" dirty="0" smtClean="0">
                <a:solidFill>
                  <a:schemeClr val="dk1"/>
                </a:solidFill>
                <a:latin typeface="+mn-lt"/>
                <a:ea typeface="Times New Roman"/>
                <a:cs typeface="Times New Roman" panose="02020603050405020304" pitchFamily="18" charset="0"/>
                <a:sym typeface="Times New Roman"/>
              </a:rPr>
              <a:t>.</a:t>
            </a:r>
            <a:endParaRPr lang="en" sz="1400" dirty="0">
              <a:solidFill>
                <a:schemeClr val="dk1"/>
              </a:solidFill>
              <a:latin typeface="+mn-lt"/>
              <a:ea typeface="Times New Roman"/>
              <a:cs typeface="Times New Roman" panose="02020603050405020304" pitchFamily="18" charset="0"/>
              <a:sym typeface="Times New Roman"/>
            </a:endParaRPr>
          </a:p>
          <a:p>
            <a:pPr marL="457200" lvl="0" indent="-317500" algn="just" rtl="0">
              <a:lnSpc>
                <a:spcPct val="115000"/>
              </a:lnSpc>
              <a:spcBef>
                <a:spcPts val="1200"/>
              </a:spcBef>
              <a:spcAft>
                <a:spcPts val="0"/>
              </a:spcAft>
              <a:buClr>
                <a:schemeClr val="dk1"/>
              </a:buClr>
              <a:buSzPts val="1400"/>
              <a:buFont typeface="Times New Roman"/>
              <a:buAutoNum type="arabicPeriod"/>
            </a:pPr>
            <a:r>
              <a:rPr lang="en" sz="1400" dirty="0" smtClean="0">
                <a:solidFill>
                  <a:schemeClr val="dk1"/>
                </a:solidFill>
                <a:latin typeface="+mn-lt"/>
                <a:ea typeface="Times New Roman"/>
                <a:cs typeface="Times New Roman" panose="02020603050405020304" pitchFamily="18" charset="0"/>
                <a:sym typeface="Times New Roman"/>
              </a:rPr>
              <a:t>India requests </a:t>
            </a:r>
            <a:r>
              <a:rPr lang="en" sz="1400" dirty="0">
                <a:solidFill>
                  <a:schemeClr val="dk1"/>
                </a:solidFill>
                <a:latin typeface="+mn-lt"/>
                <a:ea typeface="Times New Roman"/>
                <a:cs typeface="Times New Roman" panose="02020603050405020304" pitchFamily="18" charset="0"/>
                <a:sym typeface="Times New Roman"/>
              </a:rPr>
              <a:t>information on all accounts with Argo Bank held in both </a:t>
            </a:r>
            <a:r>
              <a:rPr lang="en" sz="1400" dirty="0" smtClean="0">
                <a:solidFill>
                  <a:schemeClr val="dk1"/>
                </a:solidFill>
                <a:latin typeface="+mn-lt"/>
                <a:ea typeface="Times New Roman"/>
                <a:cs typeface="Times New Roman" panose="02020603050405020304" pitchFamily="18" charset="0"/>
                <a:sym typeface="Times New Roman"/>
              </a:rPr>
              <a:t>Dimple’s </a:t>
            </a:r>
            <a:r>
              <a:rPr lang="en" sz="1400" dirty="0">
                <a:solidFill>
                  <a:schemeClr val="dk1"/>
                </a:solidFill>
                <a:latin typeface="+mn-lt"/>
                <a:ea typeface="Times New Roman"/>
                <a:cs typeface="Times New Roman" panose="02020603050405020304" pitchFamily="18" charset="0"/>
                <a:sym typeface="Times New Roman"/>
              </a:rPr>
              <a:t>and Nehal’s names. The information requested is held by Argo Bank. </a:t>
            </a:r>
            <a:endParaRPr lang="en" sz="1400" dirty="0" smtClean="0">
              <a:solidFill>
                <a:schemeClr val="dk1"/>
              </a:solidFill>
              <a:latin typeface="+mn-lt"/>
              <a:ea typeface="Times New Roman"/>
              <a:cs typeface="Times New Roman" panose="02020603050405020304" pitchFamily="18" charset="0"/>
              <a:sym typeface="Times New Roman"/>
            </a:endParaRPr>
          </a:p>
          <a:p>
            <a:pPr marL="139700" lvl="0" indent="0" algn="just" rtl="0">
              <a:lnSpc>
                <a:spcPct val="115000"/>
              </a:lnSpc>
              <a:spcBef>
                <a:spcPts val="1200"/>
              </a:spcBef>
              <a:spcAft>
                <a:spcPts val="0"/>
              </a:spcAft>
              <a:buClr>
                <a:schemeClr val="dk1"/>
              </a:buClr>
              <a:buSzPts val="1400"/>
              <a:buNone/>
            </a:pPr>
            <a:r>
              <a:rPr lang="en" sz="1400" dirty="0" smtClean="0">
                <a:solidFill>
                  <a:schemeClr val="dk1"/>
                </a:solidFill>
                <a:latin typeface="+mn-lt"/>
                <a:ea typeface="Times New Roman"/>
                <a:cs typeface="Times New Roman" panose="02020603050405020304" pitchFamily="18" charset="0"/>
                <a:sym typeface="Times New Roman"/>
              </a:rPr>
              <a:t>Question:</a:t>
            </a:r>
          </a:p>
          <a:p>
            <a:pPr marL="139700" indent="0" algn="just">
              <a:spcBef>
                <a:spcPts val="1200"/>
              </a:spcBef>
              <a:buClr>
                <a:schemeClr val="dk1"/>
              </a:buClr>
              <a:buSzPts val="1400"/>
              <a:buNone/>
            </a:pPr>
            <a:r>
              <a:rPr lang="en-GB" sz="1400" b="1" dirty="0">
                <a:solidFill>
                  <a:schemeClr val="dk1"/>
                </a:solidFill>
                <a:ea typeface="Times New Roman"/>
                <a:cs typeface="Times New Roman"/>
                <a:sym typeface="Times New Roman"/>
              </a:rPr>
              <a:t>Can the UK refuse this request from India’s tax authority?</a:t>
            </a:r>
          </a:p>
          <a:p>
            <a:pPr marL="139700" lvl="0" indent="0" algn="just" rtl="0">
              <a:lnSpc>
                <a:spcPct val="115000"/>
              </a:lnSpc>
              <a:spcBef>
                <a:spcPts val="1200"/>
              </a:spcBef>
              <a:spcAft>
                <a:spcPts val="0"/>
              </a:spcAft>
              <a:buClr>
                <a:schemeClr val="dk1"/>
              </a:buClr>
              <a:buSzPts val="1400"/>
              <a:buNone/>
            </a:pPr>
            <a:endParaRPr sz="1400" dirty="0">
              <a:solidFill>
                <a:schemeClr val="dk1"/>
              </a:solidFill>
              <a:latin typeface="+mn-lt"/>
              <a:ea typeface="Times New Roman"/>
              <a:cs typeface="Times New Roman" panose="02020603050405020304" pitchFamily="18" charset="0"/>
              <a:sym typeface="Times New Roman"/>
            </a:endParaRPr>
          </a:p>
        </p:txBody>
      </p:sp>
      <p:sp>
        <p:nvSpPr>
          <p:cNvPr id="212" name="Google Shape;21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14</a:t>
            </a:fld>
            <a:endParaRPr>
              <a:solidFill>
                <a:schemeClr val="dk1"/>
              </a:solidFill>
            </a:endParaRPr>
          </a:p>
        </p:txBody>
      </p:sp>
      <p:cxnSp>
        <p:nvCxnSpPr>
          <p:cNvPr id="213" name="Google Shape;213;p28"/>
          <p:cNvCxnSpPr/>
          <p:nvPr/>
        </p:nvCxnSpPr>
        <p:spPr>
          <a:xfrm rot="10800000" flipH="1">
            <a:off x="6220800" y="2478850"/>
            <a:ext cx="2578200" cy="10200"/>
          </a:xfrm>
          <a:prstGeom prst="straightConnector1">
            <a:avLst/>
          </a:prstGeom>
          <a:noFill/>
          <a:ln w="9525" cap="flat" cmpd="sng">
            <a:solidFill>
              <a:srgbClr val="FF0000"/>
            </a:solidFill>
            <a:prstDash val="dash"/>
            <a:round/>
            <a:headEnd type="none" w="med" len="med"/>
            <a:tailEnd type="none" w="med" len="med"/>
          </a:ln>
        </p:spPr>
      </p:cxnSp>
      <p:sp>
        <p:nvSpPr>
          <p:cNvPr id="214" name="Google Shape;214;p28"/>
          <p:cNvSpPr/>
          <p:nvPr/>
        </p:nvSpPr>
        <p:spPr>
          <a:xfrm>
            <a:off x="5756775" y="3575541"/>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dk1"/>
                </a:solidFill>
                <a:latin typeface="Times New Roman" panose="02020603050405020304" pitchFamily="18" charset="0"/>
                <a:cs typeface="Times New Roman" panose="02020603050405020304" pitchFamily="18" charset="0"/>
              </a:rPr>
              <a:t>UK</a:t>
            </a:r>
            <a:endParaRPr dirty="0">
              <a:solidFill>
                <a:schemeClr val="dk1"/>
              </a:solidFill>
              <a:latin typeface="Times New Roman" panose="02020603050405020304" pitchFamily="18" charset="0"/>
              <a:cs typeface="Times New Roman" panose="02020603050405020304" pitchFamily="18" charset="0"/>
            </a:endParaRPr>
          </a:p>
        </p:txBody>
      </p:sp>
      <p:sp>
        <p:nvSpPr>
          <p:cNvPr id="215" name="Google Shape;215;p28"/>
          <p:cNvSpPr/>
          <p:nvPr/>
        </p:nvSpPr>
        <p:spPr>
          <a:xfrm>
            <a:off x="5756775" y="1366500"/>
            <a:ext cx="914400" cy="444900"/>
          </a:xfrm>
          <a:prstGeom prst="roundRect">
            <a:avLst>
              <a:gd name="adj" fmla="val 16667"/>
            </a:avLst>
          </a:prstGeom>
          <a:solidFill>
            <a:srgbClr val="A2C4C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latin typeface="Times New Roman" panose="02020603050405020304" pitchFamily="18" charset="0"/>
                <a:cs typeface="Times New Roman" panose="02020603050405020304" pitchFamily="18" charset="0"/>
              </a:rPr>
              <a:t>India</a:t>
            </a:r>
            <a:endParaRPr b="1" dirty="0">
              <a:latin typeface="Times New Roman" panose="02020603050405020304" pitchFamily="18" charset="0"/>
              <a:cs typeface="Times New Roman" panose="02020603050405020304" pitchFamily="18" charset="0"/>
            </a:endParaRPr>
          </a:p>
        </p:txBody>
      </p:sp>
      <p:sp>
        <p:nvSpPr>
          <p:cNvPr id="216" name="Google Shape;216;p28"/>
          <p:cNvSpPr/>
          <p:nvPr/>
        </p:nvSpPr>
        <p:spPr>
          <a:xfrm>
            <a:off x="8116175" y="1366500"/>
            <a:ext cx="914400" cy="2504700"/>
          </a:xfrm>
          <a:prstGeom prst="curvedLeftArrow">
            <a:avLst>
              <a:gd name="adj1" fmla="val 25000"/>
              <a:gd name="adj2" fmla="val 50000"/>
              <a:gd name="adj3" fmla="val 25000"/>
            </a:avLst>
          </a:prstGeom>
          <a:solidFill>
            <a:srgbClr val="CCCCCC"/>
          </a:solidFill>
          <a:ln w="9525" cap="flat" cmpd="sng">
            <a:solidFill>
              <a:srgbClr val="38761D"/>
            </a:solidFill>
            <a:prstDash val="solid"/>
            <a:round/>
            <a:headEnd type="none" w="sm" len="sm"/>
            <a:tailEnd type="none" w="sm" len="sm"/>
          </a:ln>
        </p:spPr>
        <p:txBody>
          <a:bodyPr spcFirstLastPara="1" wrap="square" lIns="91425" tIns="91425" rIns="91425" bIns="91425" anchor="ctr" anchorCtr="0">
            <a:noAutofit/>
          </a:bodyPr>
          <a:lstStyle/>
          <a:p>
            <a:pPr marL="0" lvl="0" indent="0" algn="just" rtl="0">
              <a:spcBef>
                <a:spcPts val="0"/>
              </a:spcBef>
              <a:spcAft>
                <a:spcPts val="0"/>
              </a:spcAft>
              <a:buNone/>
            </a:pPr>
            <a:endParaRPr>
              <a:solidFill>
                <a:srgbClr val="783F04"/>
              </a:solidFill>
              <a:highlight>
                <a:srgbClr val="CC0000"/>
              </a:highlight>
            </a:endParaRPr>
          </a:p>
        </p:txBody>
      </p:sp>
      <p:pic>
        <p:nvPicPr>
          <p:cNvPr id="217" name="Google Shape;217;p28"/>
          <p:cNvPicPr preferRelativeResize="0"/>
          <p:nvPr/>
        </p:nvPicPr>
        <p:blipFill>
          <a:blip r:embed="rId3">
            <a:alphaModFix/>
          </a:blip>
          <a:stretch>
            <a:fillRect/>
          </a:stretch>
        </p:blipFill>
        <p:spPr>
          <a:xfrm>
            <a:off x="6832850" y="3018825"/>
            <a:ext cx="1262025" cy="1262025"/>
          </a:xfrm>
          <a:prstGeom prst="rect">
            <a:avLst/>
          </a:prstGeom>
          <a:noFill/>
          <a:ln w="9525" cap="flat" cmpd="sng">
            <a:solidFill>
              <a:schemeClr val="dk1"/>
            </a:solidFill>
            <a:prstDash val="solid"/>
            <a:round/>
            <a:headEnd type="none" w="sm" len="sm"/>
            <a:tailEnd type="none" w="sm" len="sm"/>
          </a:ln>
        </p:spPr>
      </p:pic>
      <p:sp>
        <p:nvSpPr>
          <p:cNvPr id="218" name="Google Shape;218;p28"/>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219" name="Google Shape;219;p28"/>
          <p:cNvSpPr txBox="1"/>
          <p:nvPr/>
        </p:nvSpPr>
        <p:spPr>
          <a:xfrm>
            <a:off x="6924900" y="4378250"/>
            <a:ext cx="1170000" cy="3936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 b="1" dirty="0">
                <a:solidFill>
                  <a:schemeClr val="dk1"/>
                </a:solidFill>
                <a:latin typeface="Times New Roman"/>
                <a:ea typeface="Times New Roman"/>
                <a:cs typeface="Times New Roman"/>
                <a:sym typeface="Times New Roman"/>
              </a:rPr>
              <a:t>Argo Bank</a:t>
            </a:r>
            <a:endParaRPr b="1" dirty="0">
              <a:solidFill>
                <a:schemeClr val="dk1"/>
              </a:solidFill>
              <a:latin typeface="Roboto"/>
              <a:ea typeface="Roboto"/>
              <a:cs typeface="Roboto"/>
              <a:sym typeface="Roboto"/>
            </a:endParaRPr>
          </a:p>
        </p:txBody>
      </p:sp>
      <p:pic>
        <p:nvPicPr>
          <p:cNvPr id="220" name="Google Shape;220;p28"/>
          <p:cNvPicPr preferRelativeResize="0"/>
          <p:nvPr/>
        </p:nvPicPr>
        <p:blipFill>
          <a:blip r:embed="rId4">
            <a:alphaModFix/>
          </a:blip>
          <a:stretch>
            <a:fillRect/>
          </a:stretch>
        </p:blipFill>
        <p:spPr>
          <a:xfrm>
            <a:off x="6723625" y="724375"/>
            <a:ext cx="1262025" cy="1262025"/>
          </a:xfrm>
          <a:prstGeom prst="rect">
            <a:avLst/>
          </a:prstGeom>
          <a:noFill/>
          <a:ln>
            <a:noFill/>
          </a:ln>
        </p:spPr>
      </p:pic>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R</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6"/>
          <p:cNvSpPr txBox="1">
            <a:spLocks noGrp="1"/>
          </p:cNvSpPr>
          <p:nvPr>
            <p:ph type="title"/>
          </p:nvPr>
        </p:nvSpPr>
        <p:spPr>
          <a:xfrm>
            <a:off x="244250" y="417442"/>
            <a:ext cx="5768924" cy="53671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dirty="0">
                <a:solidFill>
                  <a:schemeClr val="dk1"/>
                </a:solidFill>
                <a:latin typeface="+mn-lt"/>
              </a:rPr>
              <a:t>Case </a:t>
            </a:r>
            <a:r>
              <a:rPr lang="en" sz="2100" dirty="0" smtClean="0">
                <a:solidFill>
                  <a:schemeClr val="dk1"/>
                </a:solidFill>
                <a:latin typeface="+mn-lt"/>
              </a:rPr>
              <a:t>Study-5</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Corresponding adjustment under transfer pricing</a:t>
            </a:r>
            <a:endParaRPr sz="1800" dirty="0">
              <a:solidFill>
                <a:schemeClr val="dk1"/>
              </a:solidFill>
              <a:latin typeface="+mn-lt"/>
            </a:endParaRPr>
          </a:p>
        </p:txBody>
      </p:sp>
      <p:sp>
        <p:nvSpPr>
          <p:cNvPr id="303" name="Google Shape;303;p36"/>
          <p:cNvSpPr txBox="1">
            <a:spLocks noGrp="1"/>
          </p:cNvSpPr>
          <p:nvPr>
            <p:ph type="body" idx="1"/>
          </p:nvPr>
        </p:nvSpPr>
        <p:spPr>
          <a:xfrm>
            <a:off x="149099" y="1011925"/>
            <a:ext cx="5948557" cy="3973200"/>
          </a:xfrm>
          <a:prstGeom prst="rect">
            <a:avLst/>
          </a:prstGeom>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rgbClr val="FFFFFF"/>
              </a:buClr>
              <a:buSzPts val="1400"/>
              <a:buFont typeface="Times New Roman"/>
              <a:buAutoNum type="arabicPeriod"/>
            </a:pPr>
            <a:r>
              <a:rPr lang="en" sz="1400" dirty="0">
                <a:solidFill>
                  <a:srgbClr val="FFFFFF"/>
                </a:solidFill>
                <a:latin typeface="+mn-lt"/>
                <a:ea typeface="Times New Roman"/>
                <a:cs typeface="Times New Roman"/>
                <a:sym typeface="Times New Roman"/>
              </a:rPr>
              <a:t>In terms of the decision of the Kolkata SB in the case of </a:t>
            </a:r>
            <a:r>
              <a:rPr lang="en" sz="1400" i="1" dirty="0">
                <a:solidFill>
                  <a:srgbClr val="FFFFFF"/>
                </a:solidFill>
                <a:latin typeface="+mn-lt"/>
                <a:ea typeface="Times New Roman"/>
                <a:cs typeface="Times New Roman"/>
                <a:sym typeface="Times New Roman"/>
              </a:rPr>
              <a:t>Instrumentarium Corporation Ltd. [[2016] 71 taxmann.com 193 (Kolkata - Trib.) (SB)], </a:t>
            </a:r>
            <a:r>
              <a:rPr lang="en" sz="1400" dirty="0">
                <a:solidFill>
                  <a:srgbClr val="FFFFFF"/>
                </a:solidFill>
                <a:latin typeface="+mn-lt"/>
                <a:ea typeface="Times New Roman"/>
                <a:cs typeface="Times New Roman"/>
                <a:sym typeface="Times New Roman"/>
              </a:rPr>
              <a:t>income earned by a  foreign Associated Enterprise (AE) from international transaction needs to be computed in India in accordance with arm’s length principle though income earned by Indian AE from such international transaction may have been accepted to be at </a:t>
            </a:r>
            <a:r>
              <a:rPr lang="en" sz="1400" dirty="0" smtClean="0">
                <a:solidFill>
                  <a:srgbClr val="FFFFFF"/>
                </a:solidFill>
                <a:latin typeface="+mn-lt"/>
                <a:ea typeface="Times New Roman"/>
                <a:cs typeface="Times New Roman"/>
                <a:sym typeface="Times New Roman"/>
              </a:rPr>
              <a:t>ALP.</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Suppose </a:t>
            </a:r>
            <a:r>
              <a:rPr lang="en" sz="1400" dirty="0">
                <a:solidFill>
                  <a:srgbClr val="FFFFFF"/>
                </a:solidFill>
                <a:latin typeface="+mn-lt"/>
                <a:ea typeface="Times New Roman"/>
                <a:cs typeface="Times New Roman"/>
                <a:sym typeface="Times New Roman"/>
              </a:rPr>
              <a:t>USA AE has lent interest free loan to Indian AE; however 4% p.a. interest rate is considered to be ALP in India and income of USA AE is accordingly recomputed in India with TP </a:t>
            </a:r>
            <a:r>
              <a:rPr lang="en" sz="1400" dirty="0" smtClean="0">
                <a:solidFill>
                  <a:srgbClr val="FFFFFF"/>
                </a:solidFill>
                <a:latin typeface="+mn-lt"/>
                <a:ea typeface="Times New Roman"/>
                <a:cs typeface="Times New Roman"/>
                <a:sym typeface="Times New Roman"/>
              </a:rPr>
              <a:t>addition.</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Consider </a:t>
            </a:r>
            <a:r>
              <a:rPr lang="en" sz="1400" dirty="0">
                <a:solidFill>
                  <a:srgbClr val="FFFFFF"/>
                </a:solidFill>
                <a:latin typeface="+mn-lt"/>
                <a:ea typeface="Times New Roman"/>
                <a:cs typeface="Times New Roman"/>
                <a:sym typeface="Times New Roman"/>
              </a:rPr>
              <a:t>that USA IRS has accepted 4% p.a. interest as ALP and granted credit for tax paid on profits arising out of such TP addition in India.</a:t>
            </a: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p:txBody>
      </p:sp>
      <p:sp>
        <p:nvSpPr>
          <p:cNvPr id="304" name="Google Shape;304;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15</a:t>
            </a:fld>
            <a:endParaRPr>
              <a:solidFill>
                <a:schemeClr val="dk1"/>
              </a:solidFill>
            </a:endParaRPr>
          </a:p>
        </p:txBody>
      </p:sp>
      <p:cxnSp>
        <p:nvCxnSpPr>
          <p:cNvPr id="305" name="Google Shape;305;p36"/>
          <p:cNvCxnSpPr/>
          <p:nvPr/>
        </p:nvCxnSpPr>
        <p:spPr>
          <a:xfrm rot="10800000" flipH="1">
            <a:off x="6220800" y="2478850"/>
            <a:ext cx="2578200" cy="10200"/>
          </a:xfrm>
          <a:prstGeom prst="straightConnector1">
            <a:avLst/>
          </a:prstGeom>
          <a:noFill/>
          <a:ln w="9525" cap="flat" cmpd="sng">
            <a:solidFill>
              <a:srgbClr val="FF0000"/>
            </a:solidFill>
            <a:prstDash val="dash"/>
            <a:round/>
            <a:headEnd type="none" w="med" len="med"/>
            <a:tailEnd type="none" w="med" len="med"/>
          </a:ln>
        </p:spPr>
      </p:cxnSp>
      <p:sp>
        <p:nvSpPr>
          <p:cNvPr id="306" name="Google Shape;306;p36"/>
          <p:cNvSpPr/>
          <p:nvPr/>
        </p:nvSpPr>
        <p:spPr>
          <a:xfrm>
            <a:off x="7740300" y="2629438"/>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dk1"/>
                </a:solidFill>
              </a:rPr>
              <a:t>India</a:t>
            </a:r>
            <a:endParaRPr b="1" dirty="0">
              <a:solidFill>
                <a:schemeClr val="dk1"/>
              </a:solidFill>
            </a:endParaRPr>
          </a:p>
        </p:txBody>
      </p:sp>
      <p:sp>
        <p:nvSpPr>
          <p:cNvPr id="307" name="Google Shape;307;p36"/>
          <p:cNvSpPr/>
          <p:nvPr/>
        </p:nvSpPr>
        <p:spPr>
          <a:xfrm>
            <a:off x="6518550" y="1719196"/>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USA</a:t>
            </a:r>
            <a:endParaRPr b="1" dirty="0"/>
          </a:p>
        </p:txBody>
      </p:sp>
      <p:sp>
        <p:nvSpPr>
          <p:cNvPr id="308" name="Google Shape;308;p36"/>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309" name="Google Shape;309;p36"/>
          <p:cNvCxnSpPr/>
          <p:nvPr/>
        </p:nvCxnSpPr>
        <p:spPr>
          <a:xfrm>
            <a:off x="7573500" y="1634725"/>
            <a:ext cx="25200" cy="2132700"/>
          </a:xfrm>
          <a:prstGeom prst="straightConnector1">
            <a:avLst/>
          </a:prstGeom>
          <a:noFill/>
          <a:ln w="9525" cap="flat" cmpd="sng">
            <a:solidFill>
              <a:schemeClr val="dk1"/>
            </a:solidFill>
            <a:prstDash val="solid"/>
            <a:round/>
            <a:headEnd type="none" w="med" len="med"/>
            <a:tailEnd type="triangle" w="med" len="med"/>
          </a:ln>
        </p:spPr>
      </p:cxnSp>
      <p:sp>
        <p:nvSpPr>
          <p:cNvPr id="310" name="Google Shape;310;p36"/>
          <p:cNvSpPr/>
          <p:nvPr/>
        </p:nvSpPr>
        <p:spPr>
          <a:xfrm>
            <a:off x="7087075" y="1164925"/>
            <a:ext cx="914400" cy="393600"/>
          </a:xfrm>
          <a:prstGeom prst="rect">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AE1</a:t>
            </a:r>
            <a:endParaRPr b="1" dirty="0"/>
          </a:p>
        </p:txBody>
      </p:sp>
      <p:sp>
        <p:nvSpPr>
          <p:cNvPr id="311" name="Google Shape;311;p36"/>
          <p:cNvSpPr/>
          <p:nvPr/>
        </p:nvSpPr>
        <p:spPr>
          <a:xfrm>
            <a:off x="710570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IN" b="1" dirty="0" smtClean="0"/>
              <a:t>AE2</a:t>
            </a:r>
            <a:endParaRPr b="1" dirty="0"/>
          </a:p>
        </p:txBody>
      </p:sp>
      <p:sp>
        <p:nvSpPr>
          <p:cNvPr id="12"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37567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7" name="Google Shape;317;p37"/>
          <p:cNvSpPr txBox="1">
            <a:spLocks noGrp="1"/>
          </p:cNvSpPr>
          <p:nvPr>
            <p:ph type="body" idx="1"/>
          </p:nvPr>
        </p:nvSpPr>
        <p:spPr>
          <a:xfrm>
            <a:off x="74556" y="906900"/>
            <a:ext cx="5983344" cy="3973200"/>
          </a:xfrm>
          <a:prstGeom prst="rect">
            <a:avLst/>
          </a:prstGeom>
        </p:spPr>
        <p:txBody>
          <a:bodyPr spcFirstLastPara="1" wrap="square" lIns="91425" tIns="91425" rIns="91425" bIns="91425" anchor="t" anchorCtr="0">
            <a:noAutofit/>
          </a:bodyPr>
          <a:lstStyle/>
          <a:p>
            <a:pPr marL="457200" lvl="0" indent="-317500" algn="just" rtl="0">
              <a:lnSpc>
                <a:spcPct val="115000"/>
              </a:lnSpc>
              <a:spcBef>
                <a:spcPts val="1200"/>
              </a:spcBef>
              <a:spcAft>
                <a:spcPts val="0"/>
              </a:spcAft>
              <a:buClr>
                <a:srgbClr val="FFFFFF"/>
              </a:buClr>
              <a:buSzPts val="1400"/>
              <a:buFont typeface="Times New Roman"/>
              <a:buAutoNum type="arabicPeriod" startAt="4"/>
            </a:pPr>
            <a:r>
              <a:rPr lang="en" sz="1400" dirty="0" smtClean="0">
                <a:solidFill>
                  <a:srgbClr val="FFFFFF"/>
                </a:solidFill>
                <a:latin typeface="+mn-lt"/>
                <a:ea typeface="Times New Roman"/>
                <a:cs typeface="Times New Roman"/>
                <a:sym typeface="Times New Roman"/>
              </a:rPr>
              <a:t>This </a:t>
            </a:r>
            <a:r>
              <a:rPr lang="en" sz="1400" dirty="0">
                <a:solidFill>
                  <a:srgbClr val="FFFFFF"/>
                </a:solidFill>
                <a:latin typeface="+mn-lt"/>
                <a:ea typeface="Times New Roman"/>
                <a:cs typeface="Times New Roman"/>
                <a:sym typeface="Times New Roman"/>
              </a:rPr>
              <a:t>may be considered as self-adjustment vide revision of tax return already filed in </a:t>
            </a:r>
            <a:r>
              <a:rPr lang="en" sz="1400" dirty="0" smtClean="0">
                <a:solidFill>
                  <a:srgbClr val="FFFFFF"/>
                </a:solidFill>
                <a:latin typeface="+mn-lt"/>
                <a:ea typeface="Times New Roman"/>
                <a:cs typeface="Times New Roman"/>
                <a:sym typeface="Times New Roman"/>
              </a:rPr>
              <a:t>USA.</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1200"/>
              </a:spcBef>
              <a:spcAft>
                <a:spcPts val="0"/>
              </a:spcAft>
              <a:buClr>
                <a:srgbClr val="FFFFFF"/>
              </a:buClr>
              <a:buSzPts val="1400"/>
              <a:buFont typeface="Times New Roman"/>
              <a:buAutoNum type="arabicPeriod" startAt="4"/>
            </a:pPr>
            <a:r>
              <a:rPr lang="en" sz="1400" dirty="0" smtClean="0">
                <a:solidFill>
                  <a:srgbClr val="FFFFFF"/>
                </a:solidFill>
                <a:latin typeface="+mn-lt"/>
                <a:ea typeface="Times New Roman"/>
                <a:cs typeface="Times New Roman"/>
                <a:sym typeface="Times New Roman"/>
              </a:rPr>
              <a:t>Commentary </a:t>
            </a:r>
            <a:r>
              <a:rPr lang="en" sz="1400" dirty="0">
                <a:solidFill>
                  <a:srgbClr val="FFFFFF"/>
                </a:solidFill>
                <a:latin typeface="+mn-lt"/>
                <a:ea typeface="Times New Roman"/>
                <a:cs typeface="Times New Roman"/>
                <a:sym typeface="Times New Roman"/>
              </a:rPr>
              <a:t>on Article 9(2) provides for corresponding adjustment even on account of taxpayer-initiated adjustments</a:t>
            </a:r>
            <a:r>
              <a:rPr lang="en" sz="1400" dirty="0" smtClean="0">
                <a:solidFill>
                  <a:srgbClr val="FFFFFF"/>
                </a:solidFill>
                <a:latin typeface="+mn-lt"/>
                <a:ea typeface="Times New Roman"/>
                <a:cs typeface="Times New Roman"/>
                <a:sym typeface="Times New Roman"/>
              </a:rPr>
              <a:t>.</a:t>
            </a: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r>
              <a:rPr lang="en-GB" sz="1300" b="1" u="sng" dirty="0" smtClean="0">
                <a:solidFill>
                  <a:srgbClr val="FFFFFF"/>
                </a:solidFill>
                <a:latin typeface="+mn-lt"/>
                <a:ea typeface="Times New Roman"/>
                <a:cs typeface="Times New Roman"/>
                <a:sym typeface="Times New Roman"/>
              </a:rPr>
              <a:t>Questions:</a:t>
            </a:r>
          </a:p>
          <a:p>
            <a:pPr marL="457200" lvl="0" indent="0" algn="just" rtl="0">
              <a:lnSpc>
                <a:spcPct val="115000"/>
              </a:lnSpc>
              <a:spcBef>
                <a:spcPts val="0"/>
              </a:spcBef>
              <a:spcAft>
                <a:spcPts val="0"/>
              </a:spcAft>
              <a:buNone/>
            </a:pPr>
            <a:endParaRPr lang="en-GB" sz="1200" dirty="0">
              <a:solidFill>
                <a:srgbClr val="FFFFFF"/>
              </a:solidFill>
              <a:latin typeface="+mn-lt"/>
              <a:ea typeface="Times New Roman"/>
              <a:cs typeface="Times New Roman"/>
              <a:sym typeface="Times New Roman"/>
            </a:endParaRPr>
          </a:p>
          <a:p>
            <a:pPr lvl="0" indent="-342900" algn="just">
              <a:buClr>
                <a:srgbClr val="FFFFFF"/>
              </a:buClr>
              <a:buSzPts val="1800"/>
              <a:buFont typeface="Times New Roman"/>
              <a:buChar char="➢"/>
            </a:pPr>
            <a:r>
              <a:rPr lang="en-GB" sz="1200" dirty="0">
                <a:solidFill>
                  <a:srgbClr val="FFFFFF"/>
                </a:solidFill>
                <a:ea typeface="Times New Roman"/>
                <a:cs typeface="Times New Roman"/>
                <a:sym typeface="Times New Roman"/>
              </a:rPr>
              <a:t>Could Indian AE require Indian tax authorities to grant corresponding adjustment to the extent of granting deduction of interest @ 4% p.a. notwithstanding Sec. 92(3) of ITA?</a:t>
            </a:r>
          </a:p>
          <a:p>
            <a:pPr lvl="0" indent="-342900" algn="just">
              <a:spcBef>
                <a:spcPts val="1600"/>
              </a:spcBef>
              <a:buClr>
                <a:srgbClr val="FFFFFF"/>
              </a:buClr>
              <a:buSzPts val="1800"/>
              <a:buFont typeface="Times New Roman"/>
              <a:buChar char="➢"/>
            </a:pPr>
            <a:r>
              <a:rPr lang="en-GB" sz="1200" dirty="0">
                <a:solidFill>
                  <a:srgbClr val="FFFFFF"/>
                </a:solidFill>
                <a:ea typeface="Times New Roman"/>
                <a:cs typeface="Times New Roman"/>
                <a:sym typeface="Times New Roman"/>
              </a:rPr>
              <a:t>Would it make a difference whether Indian AE was loss-making or profit-making?</a:t>
            </a:r>
            <a:endParaRPr lang="en-GB" sz="1200" dirty="0">
              <a:solidFill>
                <a:srgbClr val="FFFFFF"/>
              </a:solidFill>
            </a:endParaRPr>
          </a:p>
          <a:p>
            <a:pPr marL="4572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p:txBody>
      </p:sp>
      <p:sp>
        <p:nvSpPr>
          <p:cNvPr id="318" name="Google Shape;318;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16</a:t>
            </a:fld>
            <a:endParaRPr>
              <a:solidFill>
                <a:schemeClr val="dk1"/>
              </a:solidFill>
            </a:endParaRPr>
          </a:p>
        </p:txBody>
      </p:sp>
      <p:cxnSp>
        <p:nvCxnSpPr>
          <p:cNvPr id="319" name="Google Shape;319;p37"/>
          <p:cNvCxnSpPr/>
          <p:nvPr/>
        </p:nvCxnSpPr>
        <p:spPr>
          <a:xfrm rot="10800000" flipH="1">
            <a:off x="6220800" y="2478850"/>
            <a:ext cx="2578200" cy="10200"/>
          </a:xfrm>
          <a:prstGeom prst="straightConnector1">
            <a:avLst/>
          </a:prstGeom>
          <a:noFill/>
          <a:ln w="9525" cap="flat" cmpd="sng">
            <a:solidFill>
              <a:srgbClr val="FF0000"/>
            </a:solidFill>
            <a:prstDash val="dash"/>
            <a:round/>
            <a:headEnd type="none" w="med" len="med"/>
            <a:tailEnd type="none" w="med" len="med"/>
          </a:ln>
        </p:spPr>
      </p:cxnSp>
      <p:sp>
        <p:nvSpPr>
          <p:cNvPr id="320" name="Google Shape;320;p37"/>
          <p:cNvSpPr/>
          <p:nvPr/>
        </p:nvSpPr>
        <p:spPr>
          <a:xfrm>
            <a:off x="7814302" y="2639377"/>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dk1"/>
                </a:solidFill>
              </a:rPr>
              <a:t>India</a:t>
            </a:r>
            <a:endParaRPr b="1" dirty="0">
              <a:solidFill>
                <a:schemeClr val="dk1"/>
              </a:solidFill>
            </a:endParaRPr>
          </a:p>
        </p:txBody>
      </p:sp>
      <p:sp>
        <p:nvSpPr>
          <p:cNvPr id="321" name="Google Shape;321;p37"/>
          <p:cNvSpPr/>
          <p:nvPr/>
        </p:nvSpPr>
        <p:spPr>
          <a:xfrm>
            <a:off x="6518550" y="1763921"/>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USA</a:t>
            </a:r>
            <a:endParaRPr b="1" dirty="0"/>
          </a:p>
        </p:txBody>
      </p:sp>
      <p:sp>
        <p:nvSpPr>
          <p:cNvPr id="322" name="Google Shape;322;p37"/>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323" name="Google Shape;323;p37"/>
          <p:cNvCxnSpPr/>
          <p:nvPr/>
        </p:nvCxnSpPr>
        <p:spPr>
          <a:xfrm>
            <a:off x="7573500" y="1634725"/>
            <a:ext cx="25200" cy="2132700"/>
          </a:xfrm>
          <a:prstGeom prst="straightConnector1">
            <a:avLst/>
          </a:prstGeom>
          <a:noFill/>
          <a:ln w="9525" cap="flat" cmpd="sng">
            <a:solidFill>
              <a:schemeClr val="dk1"/>
            </a:solidFill>
            <a:prstDash val="solid"/>
            <a:round/>
            <a:headEnd type="none" w="med" len="med"/>
            <a:tailEnd type="triangle" w="med" len="med"/>
          </a:ln>
        </p:spPr>
      </p:cxnSp>
      <p:sp>
        <p:nvSpPr>
          <p:cNvPr id="324" name="Google Shape;324;p37"/>
          <p:cNvSpPr/>
          <p:nvPr/>
        </p:nvSpPr>
        <p:spPr>
          <a:xfrm>
            <a:off x="7087075" y="1164925"/>
            <a:ext cx="914400" cy="393600"/>
          </a:xfrm>
          <a:prstGeom prst="rect">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IN" b="1" dirty="0" smtClean="0"/>
              <a:t>AE1</a:t>
            </a:r>
            <a:endParaRPr b="1" dirty="0"/>
          </a:p>
        </p:txBody>
      </p:sp>
      <p:sp>
        <p:nvSpPr>
          <p:cNvPr id="325" name="Google Shape;325;p37"/>
          <p:cNvSpPr/>
          <p:nvPr/>
        </p:nvSpPr>
        <p:spPr>
          <a:xfrm>
            <a:off x="710570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AE2</a:t>
            </a:r>
            <a:endParaRPr b="1" dirty="0"/>
          </a:p>
        </p:txBody>
      </p:sp>
      <p:sp>
        <p:nvSpPr>
          <p:cNvPr id="15" name="Google Shape;302;p36"/>
          <p:cNvSpPr txBox="1">
            <a:spLocks noGrp="1"/>
          </p:cNvSpPr>
          <p:nvPr>
            <p:ph type="title"/>
          </p:nvPr>
        </p:nvSpPr>
        <p:spPr>
          <a:xfrm>
            <a:off x="244250" y="417442"/>
            <a:ext cx="5768924" cy="53671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dirty="0">
                <a:solidFill>
                  <a:schemeClr val="dk1"/>
                </a:solidFill>
                <a:latin typeface="+mn-lt"/>
              </a:rPr>
              <a:t>Case </a:t>
            </a:r>
            <a:r>
              <a:rPr lang="en" sz="2100" dirty="0" smtClean="0">
                <a:solidFill>
                  <a:schemeClr val="dk1"/>
                </a:solidFill>
                <a:latin typeface="+mn-lt"/>
              </a:rPr>
              <a:t>Study-5 (contd.)</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Corresponding adjustment under transfer pricing</a:t>
            </a:r>
            <a:endParaRPr sz="1800" dirty="0">
              <a:solidFill>
                <a:schemeClr val="dk1"/>
              </a:solidFill>
              <a:latin typeface="+mn-lt"/>
            </a:endParaRPr>
          </a:p>
        </p:txBody>
      </p:sp>
      <p:sp>
        <p:nvSpPr>
          <p:cNvPr id="12"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5429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1" name="Google Shape;211;p28"/>
          <p:cNvSpPr txBox="1">
            <a:spLocks noGrp="1"/>
          </p:cNvSpPr>
          <p:nvPr>
            <p:ph type="body" idx="1"/>
          </p:nvPr>
        </p:nvSpPr>
        <p:spPr>
          <a:xfrm>
            <a:off x="149100" y="859536"/>
            <a:ext cx="8468126"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lvl="0" indent="-317500" algn="just">
              <a:spcBef>
                <a:spcPts val="1200"/>
              </a:spcBef>
              <a:buClr>
                <a:schemeClr val="dk1"/>
              </a:buClr>
              <a:buSzPts val="1400"/>
              <a:buFont typeface="Times New Roman"/>
              <a:buAutoNum type="arabicPeriod"/>
            </a:pPr>
            <a:r>
              <a:rPr lang="en-IN" sz="1400" dirty="0" smtClean="0">
                <a:solidFill>
                  <a:schemeClr val="dk1"/>
                </a:solidFill>
                <a:latin typeface="+mn-lt"/>
                <a:ea typeface="Times New Roman"/>
                <a:cs typeface="Times New Roman"/>
                <a:sym typeface="Times New Roman"/>
              </a:rPr>
              <a:t>X </a:t>
            </a:r>
            <a:r>
              <a:rPr lang="en-IN" sz="1400" dirty="0">
                <a:solidFill>
                  <a:schemeClr val="dk1"/>
                </a:solidFill>
                <a:latin typeface="+mn-lt"/>
                <a:ea typeface="Times New Roman"/>
                <a:cs typeface="Times New Roman"/>
                <a:sym typeface="Times New Roman"/>
              </a:rPr>
              <a:t>Ltd. is a company resident in the country A. The company produces packaging for ready-to-eat meals. </a:t>
            </a:r>
            <a:endParaRPr lang="en-IN" sz="1400" dirty="0" smtClean="0">
              <a:solidFill>
                <a:schemeClr val="dk1"/>
              </a:solidFill>
              <a:latin typeface="+mn-lt"/>
              <a:ea typeface="Times New Roman"/>
              <a:cs typeface="Times New Roman"/>
              <a:sym typeface="Times New Roman"/>
            </a:endParaRPr>
          </a:p>
          <a:p>
            <a:pPr lvl="0" indent="-317500" algn="just">
              <a:spcBef>
                <a:spcPts val="1200"/>
              </a:spcBef>
              <a:buClr>
                <a:schemeClr val="dk1"/>
              </a:buClr>
              <a:buSzPts val="1400"/>
              <a:buFont typeface="Times New Roman"/>
              <a:buAutoNum type="arabicPeriod"/>
            </a:pPr>
            <a:r>
              <a:rPr lang="en-IN" sz="1400" dirty="0">
                <a:solidFill>
                  <a:schemeClr val="dk1"/>
                </a:solidFill>
                <a:latin typeface="+mn-lt"/>
                <a:ea typeface="Times New Roman"/>
                <a:cs typeface="Times New Roman"/>
                <a:sym typeface="Times New Roman"/>
              </a:rPr>
              <a:t>X Ltd. would like to expand its trading to a second country B, which has a fast-growing market. A business case for this move is very strong. </a:t>
            </a:r>
            <a:endParaRPr lang="en-IN" sz="1400" dirty="0" smtClean="0">
              <a:solidFill>
                <a:schemeClr val="dk1"/>
              </a:solidFill>
              <a:latin typeface="+mn-lt"/>
              <a:ea typeface="Times New Roman"/>
              <a:cs typeface="Times New Roman"/>
              <a:sym typeface="Times New Roman"/>
            </a:endParaRPr>
          </a:p>
          <a:p>
            <a:pPr lvl="0" indent="-317500" algn="just">
              <a:spcBef>
                <a:spcPts val="1200"/>
              </a:spcBef>
              <a:buClr>
                <a:schemeClr val="dk1"/>
              </a:buClr>
              <a:buSzPts val="1400"/>
              <a:buFont typeface="Times New Roman"/>
              <a:buAutoNum type="arabicPeriod"/>
            </a:pPr>
            <a:r>
              <a:rPr lang="en-IN" sz="1400" dirty="0">
                <a:solidFill>
                  <a:schemeClr val="dk1"/>
                </a:solidFill>
                <a:latin typeface="+mn-lt"/>
                <a:ea typeface="Times New Roman"/>
                <a:cs typeface="Times New Roman"/>
                <a:sym typeface="Times New Roman"/>
              </a:rPr>
              <a:t>However, Country B has a higher corporate tax rate than Country A, which creates a potential tax risk for X Ltd. </a:t>
            </a:r>
            <a:endParaRPr lang="en" sz="1400" dirty="0" smtClean="0">
              <a:solidFill>
                <a:schemeClr val="dk1"/>
              </a:solidFill>
              <a:latin typeface="+mn-lt"/>
              <a:ea typeface="Times New Roman"/>
              <a:cs typeface="Times New Roman"/>
              <a:sym typeface="Times New Roman"/>
            </a:endParaRPr>
          </a:p>
          <a:p>
            <a:pPr lvl="0" indent="-317500" algn="just">
              <a:spcBef>
                <a:spcPts val="1200"/>
              </a:spcBef>
              <a:buClr>
                <a:schemeClr val="dk1"/>
              </a:buClr>
              <a:buSzPts val="1400"/>
              <a:buFont typeface="Times New Roman"/>
              <a:buAutoNum type="arabicPeriod"/>
            </a:pPr>
            <a:r>
              <a:rPr lang="en-IN" sz="1400" dirty="0">
                <a:solidFill>
                  <a:schemeClr val="dk1"/>
                </a:solidFill>
                <a:latin typeface="+mn-lt"/>
                <a:ea typeface="Times New Roman"/>
                <a:cs typeface="Times New Roman"/>
                <a:sym typeface="Times New Roman"/>
              </a:rPr>
              <a:t>Four possible ways in which the company may operate have been put forward by the legal team of X Ltd., and the Tax Director of X Ltd. has approached you for explaining the tax consequences of the four </a:t>
            </a:r>
            <a:r>
              <a:rPr lang="en-IN" sz="1400" dirty="0" smtClean="0">
                <a:solidFill>
                  <a:schemeClr val="dk1"/>
                </a:solidFill>
                <a:latin typeface="+mn-lt"/>
                <a:ea typeface="Times New Roman"/>
                <a:cs typeface="Times New Roman"/>
                <a:sym typeface="Times New Roman"/>
              </a:rPr>
              <a:t>options : </a:t>
            </a:r>
            <a:endParaRPr sz="1400" dirty="0">
              <a:solidFill>
                <a:schemeClr val="dk1"/>
              </a:solidFill>
              <a:latin typeface="+mn-lt"/>
              <a:ea typeface="Times New Roman"/>
              <a:cs typeface="Times New Roman"/>
              <a:sym typeface="Times New Roman"/>
            </a:endParaRPr>
          </a:p>
        </p:txBody>
      </p:sp>
      <p:sp>
        <p:nvSpPr>
          <p:cNvPr id="212" name="Google Shape;21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17</a:t>
            </a:fld>
            <a:endParaRPr>
              <a:solidFill>
                <a:schemeClr val="dk1"/>
              </a:solidFill>
            </a:endParaRPr>
          </a:p>
        </p:txBody>
      </p:sp>
      <p:sp>
        <p:nvSpPr>
          <p:cNvPr id="218" name="Google Shape;218;p28"/>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14" name="Google Shape;210;p28"/>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Study-6</a:t>
            </a:r>
            <a:endParaRPr sz="2100" dirty="0">
              <a:solidFill>
                <a:schemeClr val="dk1"/>
              </a:solidFill>
              <a:latin typeface="+mn-lt"/>
            </a:endParaRPr>
          </a:p>
        </p:txBody>
      </p:sp>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3726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1" name="Google Shape;211;p28"/>
          <p:cNvSpPr txBox="1">
            <a:spLocks noGrp="1"/>
          </p:cNvSpPr>
          <p:nvPr>
            <p:ph type="body" idx="1"/>
          </p:nvPr>
        </p:nvSpPr>
        <p:spPr>
          <a:xfrm>
            <a:off x="243522" y="586210"/>
            <a:ext cx="8125226"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539750" lvl="0" indent="-400050" algn="just">
              <a:spcBef>
                <a:spcPts val="1200"/>
              </a:spcBef>
              <a:buClr>
                <a:schemeClr val="dk1"/>
              </a:buClr>
              <a:buSzPts val="1400"/>
              <a:buAutoNum type="romanLcParenBoth"/>
            </a:pPr>
            <a:r>
              <a:rPr lang="en-IN" sz="1400" dirty="0" smtClean="0">
                <a:solidFill>
                  <a:schemeClr val="dk1"/>
                </a:solidFill>
                <a:latin typeface="+mn-lt"/>
                <a:ea typeface="Times New Roman"/>
                <a:cs typeface="Times New Roman"/>
                <a:sym typeface="Times New Roman"/>
              </a:rPr>
              <a:t>Selling </a:t>
            </a:r>
            <a:r>
              <a:rPr lang="en-IN" sz="1400" dirty="0">
                <a:solidFill>
                  <a:schemeClr val="dk1"/>
                </a:solidFill>
                <a:latin typeface="+mn-lt"/>
                <a:ea typeface="Times New Roman"/>
                <a:cs typeface="Times New Roman"/>
                <a:sym typeface="Times New Roman"/>
              </a:rPr>
              <a:t>through an office of X Ltd. with its own </a:t>
            </a:r>
            <a:r>
              <a:rPr lang="en-IN" sz="1400" dirty="0" smtClean="0">
                <a:solidFill>
                  <a:schemeClr val="dk1"/>
                </a:solidFill>
                <a:latin typeface="+mn-lt"/>
                <a:ea typeface="Times New Roman"/>
                <a:cs typeface="Times New Roman"/>
                <a:sym typeface="Times New Roman"/>
              </a:rPr>
              <a:t>local </a:t>
            </a:r>
            <a:r>
              <a:rPr lang="en-IN" sz="1400" dirty="0">
                <a:solidFill>
                  <a:schemeClr val="dk1"/>
                </a:solidFill>
                <a:latin typeface="+mn-lt"/>
                <a:ea typeface="Times New Roman"/>
                <a:cs typeface="Times New Roman"/>
                <a:sym typeface="Times New Roman"/>
              </a:rPr>
              <a:t>sales team in Country B. </a:t>
            </a:r>
          </a:p>
          <a:p>
            <a:pPr marL="539750" lvl="0" indent="-400050" algn="just">
              <a:spcBef>
                <a:spcPts val="1200"/>
              </a:spcBef>
              <a:buClr>
                <a:schemeClr val="dk1"/>
              </a:buClr>
              <a:buSzPts val="1400"/>
              <a:buAutoNum type="romanLcParenBoth"/>
            </a:pPr>
            <a:r>
              <a:rPr lang="en-IN" sz="1400" dirty="0" smtClean="0">
                <a:solidFill>
                  <a:schemeClr val="dk1"/>
                </a:solidFill>
                <a:latin typeface="+mn-lt"/>
                <a:ea typeface="Times New Roman"/>
                <a:cs typeface="Times New Roman"/>
                <a:sym typeface="Times New Roman"/>
              </a:rPr>
              <a:t>Establishing </a:t>
            </a:r>
            <a:r>
              <a:rPr lang="en-IN" sz="1400" dirty="0">
                <a:solidFill>
                  <a:schemeClr val="dk1"/>
                </a:solidFill>
                <a:latin typeface="+mn-lt"/>
                <a:ea typeface="Times New Roman"/>
                <a:cs typeface="Times New Roman"/>
                <a:sym typeface="Times New Roman"/>
              </a:rPr>
              <a:t>a local subsidiary in Country B, which will purchase goods from X Ltd. and will thus take fully responsibility for selling the goods to customers in Country B (a buy-sell arrangement). X Ltd. will need to send its Quality Director to Country B on a regular basis to ensure that the subsidiary complies with its obligations under contracts concluded with X Ltd. The Quality Director will use the local subsidiary’s premises</a:t>
            </a:r>
            <a:r>
              <a:rPr lang="en-IN" sz="1400" dirty="0" smtClean="0">
                <a:solidFill>
                  <a:schemeClr val="dk1"/>
                </a:solidFill>
                <a:latin typeface="+mn-lt"/>
                <a:ea typeface="Times New Roman"/>
                <a:cs typeface="Times New Roman"/>
                <a:sym typeface="Times New Roman"/>
              </a:rPr>
              <a:t>.</a:t>
            </a:r>
          </a:p>
          <a:p>
            <a:pPr marL="539750" lvl="0" indent="-400050" algn="just">
              <a:spcBef>
                <a:spcPts val="1200"/>
              </a:spcBef>
              <a:buClr>
                <a:schemeClr val="dk1"/>
              </a:buClr>
              <a:buSzPts val="1400"/>
              <a:buAutoNum type="romanLcParenBoth" startAt="3"/>
            </a:pPr>
            <a:r>
              <a:rPr lang="en-GB" sz="1400" dirty="0">
                <a:solidFill>
                  <a:schemeClr val="dk1"/>
                </a:solidFill>
                <a:ea typeface="Times New Roman"/>
                <a:cs typeface="Times New Roman"/>
                <a:sym typeface="Times New Roman"/>
              </a:rPr>
              <a:t>Setting up a commissionaire arrangement, under which a vendor will sell products in Country B in its own name but for the account of (and at the risk of) X Ltd. X Ltd. will remain the owner of these products prior to their sale. The domestic laws of Country B provide that contracts concluded by an agency under commissionaire arrangements are not legally binding on a principal.</a:t>
            </a:r>
          </a:p>
          <a:p>
            <a:pPr marL="539750" lvl="0" indent="-400050" algn="just">
              <a:spcBef>
                <a:spcPts val="1200"/>
              </a:spcBef>
              <a:buClr>
                <a:schemeClr val="dk1"/>
              </a:buClr>
              <a:buSzPts val="1400"/>
              <a:buAutoNum type="romanLcParenBoth" startAt="3"/>
            </a:pPr>
            <a:r>
              <a:rPr lang="en-GB" sz="1400" dirty="0">
                <a:solidFill>
                  <a:schemeClr val="dk1"/>
                </a:solidFill>
                <a:ea typeface="Times New Roman"/>
                <a:cs typeface="Times New Roman"/>
                <a:sym typeface="Times New Roman"/>
              </a:rPr>
              <a:t>Selling X </a:t>
            </a:r>
            <a:r>
              <a:rPr lang="en-GB" sz="1400" dirty="0" err="1">
                <a:solidFill>
                  <a:schemeClr val="dk1"/>
                </a:solidFill>
                <a:ea typeface="Times New Roman"/>
                <a:cs typeface="Times New Roman"/>
                <a:sym typeface="Times New Roman"/>
              </a:rPr>
              <a:t>Ltd’s</a:t>
            </a:r>
            <a:r>
              <a:rPr lang="en-GB" sz="1400" dirty="0">
                <a:solidFill>
                  <a:schemeClr val="dk1"/>
                </a:solidFill>
                <a:ea typeface="Times New Roman"/>
                <a:cs typeface="Times New Roman"/>
                <a:sym typeface="Times New Roman"/>
              </a:rPr>
              <a:t> products through several independent agents in Country B. </a:t>
            </a:r>
          </a:p>
          <a:p>
            <a:pPr marL="139700" lvl="0" indent="0" algn="just">
              <a:spcBef>
                <a:spcPts val="1200"/>
              </a:spcBef>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539750" lvl="0" indent="-400050" algn="just">
              <a:spcBef>
                <a:spcPts val="1200"/>
              </a:spcBef>
              <a:buClr>
                <a:schemeClr val="dk1"/>
              </a:buClr>
              <a:buSzPts val="1400"/>
              <a:buAutoNum type="romanLcParenBoth"/>
            </a:pPr>
            <a:endParaRPr lang="en-IN" sz="1400" dirty="0" smtClean="0">
              <a:solidFill>
                <a:schemeClr val="dk1"/>
              </a:solidFill>
              <a:latin typeface="+mn-lt"/>
              <a:ea typeface="Times New Roman"/>
              <a:cs typeface="Times New Roman"/>
              <a:sym typeface="Times New Roman"/>
            </a:endParaRPr>
          </a:p>
        </p:txBody>
      </p:sp>
      <p:sp>
        <p:nvSpPr>
          <p:cNvPr id="212" name="Google Shape;212;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18</a:t>
            </a:fld>
            <a:endParaRPr>
              <a:solidFill>
                <a:schemeClr val="dk1"/>
              </a:solidFill>
            </a:endParaRPr>
          </a:p>
        </p:txBody>
      </p:sp>
      <p:sp>
        <p:nvSpPr>
          <p:cNvPr id="218" name="Google Shape;218;p28"/>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
        <p:nvSpPr>
          <p:cNvPr id="11" name="Google Shape;210;p28"/>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Study-6</a:t>
            </a:r>
            <a:endParaRPr sz="2100" dirty="0">
              <a:solidFill>
                <a:schemeClr val="dk1"/>
              </a:solidFill>
              <a:latin typeface="+mn-lt"/>
            </a:endParaRPr>
          </a:p>
        </p:txBody>
      </p:sp>
      <p:sp>
        <p:nvSpPr>
          <p:cNvPr id="7"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842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8"/>
          <p:cNvSpPr txBox="1">
            <a:spLocks noGrp="1"/>
          </p:cNvSpPr>
          <p:nvPr>
            <p:ph type="title"/>
          </p:nvPr>
        </p:nvSpPr>
        <p:spPr>
          <a:xfrm>
            <a:off x="1128750" y="394200"/>
            <a:ext cx="6886500" cy="88297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dirty="0" smtClean="0">
                <a:solidFill>
                  <a:schemeClr val="dk1"/>
                </a:solidFill>
                <a:latin typeface="+mn-lt"/>
              </a:rPr>
              <a:t>Case Study -6 (contd.</a:t>
            </a:r>
            <a:r>
              <a:rPr lang="en" sz="2800" baseline="0" dirty="0" smtClean="0">
                <a:solidFill>
                  <a:schemeClr val="dk1"/>
                </a:solidFill>
                <a:latin typeface="+mn-lt"/>
              </a:rPr>
              <a:t>) </a:t>
            </a:r>
            <a:r>
              <a:rPr lang="en" sz="2800" baseline="0" dirty="0" smtClean="0">
                <a:solidFill>
                  <a:schemeClr val="dk1"/>
                </a:solidFill>
                <a:latin typeface="+mn-lt"/>
              </a:rPr>
              <a:t/>
            </a:r>
            <a:br>
              <a:rPr lang="en" sz="2800" baseline="0" dirty="0" smtClean="0">
                <a:solidFill>
                  <a:schemeClr val="dk1"/>
                </a:solidFill>
                <a:latin typeface="+mn-lt"/>
              </a:rPr>
            </a:br>
            <a:r>
              <a:rPr lang="en" sz="2800" dirty="0" smtClean="0">
                <a:solidFill>
                  <a:schemeClr val="dk1"/>
                </a:solidFill>
                <a:latin typeface="+mn-lt"/>
              </a:rPr>
              <a:t>Question</a:t>
            </a:r>
            <a:endParaRPr sz="2800" dirty="0">
              <a:solidFill>
                <a:schemeClr val="dk1"/>
              </a:solidFill>
              <a:latin typeface="+mn-lt"/>
            </a:endParaRPr>
          </a:p>
        </p:txBody>
      </p:sp>
      <p:sp>
        <p:nvSpPr>
          <p:cNvPr id="331" name="Google Shape;331;p38"/>
          <p:cNvSpPr txBox="1">
            <a:spLocks noGrp="1"/>
          </p:cNvSpPr>
          <p:nvPr>
            <p:ph type="body" idx="1"/>
          </p:nvPr>
        </p:nvSpPr>
        <p:spPr>
          <a:xfrm>
            <a:off x="1128750" y="1401417"/>
            <a:ext cx="6886500" cy="3021246"/>
          </a:xfrm>
          <a:prstGeom prst="rect">
            <a:avLst/>
          </a:prstGeom>
        </p:spPr>
        <p:txBody>
          <a:bodyPr spcFirstLastPara="1" wrap="square" lIns="91425" tIns="91425" rIns="91425" bIns="91425" anchor="t" anchorCtr="0">
            <a:noAutofit/>
          </a:bodyPr>
          <a:lstStyle/>
          <a:p>
            <a:pPr marL="127000" indent="0" algn="just">
              <a:buNone/>
            </a:pPr>
            <a:r>
              <a:rPr lang="en-IN" dirty="0" smtClean="0">
                <a:solidFill>
                  <a:srgbClr val="FFFFFF"/>
                </a:solidFill>
                <a:latin typeface="+mn-lt"/>
                <a:ea typeface="Times New Roman"/>
                <a:cs typeface="Times New Roman"/>
                <a:sym typeface="Times New Roman"/>
              </a:rPr>
              <a:t>You are requested to </a:t>
            </a:r>
            <a:r>
              <a:rPr lang="en-IN" dirty="0" smtClean="0">
                <a:solidFill>
                  <a:srgbClr val="FFFFFF"/>
                </a:solidFill>
                <a:latin typeface="+mn-lt"/>
                <a:ea typeface="Times New Roman"/>
                <a:cs typeface="Times New Roman"/>
                <a:sym typeface="Times New Roman"/>
              </a:rPr>
              <a:t>advise on:</a:t>
            </a:r>
          </a:p>
          <a:p>
            <a:pPr marL="127000" indent="0" algn="just">
              <a:buNone/>
            </a:pPr>
            <a:endParaRPr lang="en-IN" dirty="0" smtClean="0">
              <a:solidFill>
                <a:srgbClr val="FFFFFF"/>
              </a:solidFill>
              <a:latin typeface="+mn-lt"/>
              <a:ea typeface="Times New Roman"/>
              <a:cs typeface="Times New Roman"/>
              <a:sym typeface="Times New Roman"/>
            </a:endParaRPr>
          </a:p>
          <a:p>
            <a:pPr algn="just"/>
            <a:r>
              <a:rPr lang="en-IN" dirty="0" smtClean="0">
                <a:solidFill>
                  <a:srgbClr val="FFFFFF"/>
                </a:solidFill>
                <a:latin typeface="+mn-lt"/>
                <a:ea typeface="Times New Roman"/>
                <a:cs typeface="Times New Roman"/>
                <a:sym typeface="Times New Roman"/>
              </a:rPr>
              <a:t> The tax </a:t>
            </a:r>
            <a:r>
              <a:rPr lang="en-IN" dirty="0" smtClean="0">
                <a:solidFill>
                  <a:srgbClr val="FFFFFF"/>
                </a:solidFill>
                <a:latin typeface="+mn-lt"/>
                <a:ea typeface="Times New Roman"/>
                <a:cs typeface="Times New Roman"/>
                <a:sym typeface="Times New Roman"/>
              </a:rPr>
              <a:t>consequences on the suggested modes of operation in Country B considering the Action Plan 7 of the BEPS. </a:t>
            </a:r>
            <a:endParaRPr lang="en-IN" dirty="0" smtClean="0">
              <a:solidFill>
                <a:srgbClr val="FFFFFF"/>
              </a:solidFill>
              <a:latin typeface="+mn-lt"/>
              <a:ea typeface="Times New Roman"/>
              <a:cs typeface="Times New Roman"/>
              <a:sym typeface="Times New Roman"/>
            </a:endParaRPr>
          </a:p>
          <a:p>
            <a:pPr algn="just"/>
            <a:endParaRPr lang="en-IN" dirty="0" smtClean="0">
              <a:solidFill>
                <a:srgbClr val="FFFFFF"/>
              </a:solidFill>
              <a:latin typeface="+mn-lt"/>
              <a:ea typeface="Times New Roman"/>
              <a:cs typeface="Times New Roman"/>
              <a:sym typeface="Times New Roman"/>
            </a:endParaRPr>
          </a:p>
          <a:p>
            <a:pPr algn="just"/>
            <a:r>
              <a:rPr lang="en-IN" dirty="0" smtClean="0">
                <a:solidFill>
                  <a:srgbClr val="FFFFFF"/>
                </a:solidFill>
                <a:latin typeface="+mn-lt"/>
                <a:ea typeface="Times New Roman"/>
                <a:cs typeface="Times New Roman"/>
                <a:sym typeface="Times New Roman"/>
              </a:rPr>
              <a:t>Further</a:t>
            </a:r>
            <a:r>
              <a:rPr lang="en-IN" dirty="0" smtClean="0">
                <a:solidFill>
                  <a:srgbClr val="FFFFFF"/>
                </a:solidFill>
                <a:latin typeface="+mn-lt"/>
                <a:ea typeface="Times New Roman"/>
                <a:cs typeface="Times New Roman"/>
                <a:sym typeface="Times New Roman"/>
              </a:rPr>
              <a:t>, while considering the DTAA provisions, it may be assumed that the double taxation agreement (DTA) between Country A and Country B is identical to the OECD Model Tax Convention on Income and on Capital (OECD MTC).</a:t>
            </a:r>
            <a:endParaRPr lang="en-GB" sz="1400" dirty="0" smtClean="0"/>
          </a:p>
        </p:txBody>
      </p:sp>
      <p:sp>
        <p:nvSpPr>
          <p:cNvPr id="332" name="Google Shape;332;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19</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879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2" name="Google Shape;82;p16"/>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Study-1</a:t>
            </a:r>
            <a:endParaRPr sz="2100" dirty="0">
              <a:solidFill>
                <a:schemeClr val="dk1"/>
              </a:solidFill>
              <a:latin typeface="+mn-lt"/>
            </a:endParaRPr>
          </a:p>
        </p:txBody>
      </p:sp>
      <p:sp>
        <p:nvSpPr>
          <p:cNvPr id="83" name="Google Shape;83;p16"/>
          <p:cNvSpPr txBox="1">
            <a:spLocks noGrp="1"/>
          </p:cNvSpPr>
          <p:nvPr>
            <p:ph type="body" idx="1"/>
          </p:nvPr>
        </p:nvSpPr>
        <p:spPr>
          <a:xfrm>
            <a:off x="149100" y="856625"/>
            <a:ext cx="4813500" cy="3973200"/>
          </a:xfrm>
          <a:prstGeom prst="rect">
            <a:avLst/>
          </a:prstGeom>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chemeClr val="dk1"/>
              </a:buClr>
              <a:buSzPts val="1400"/>
              <a:buAutoNum type="arabicPeriod"/>
            </a:pPr>
            <a:r>
              <a:rPr lang="en" sz="1400" dirty="0">
                <a:solidFill>
                  <a:schemeClr val="dk1"/>
                </a:solidFill>
                <a:latin typeface="+mn-lt"/>
              </a:rPr>
              <a:t>V</a:t>
            </a:r>
            <a:r>
              <a:rPr lang="en" sz="1400" dirty="0">
                <a:solidFill>
                  <a:schemeClr val="dk1"/>
                </a:solidFill>
                <a:latin typeface="+mn-lt"/>
                <a:ea typeface="Times New Roman"/>
                <a:cs typeface="Times New Roman"/>
                <a:sym typeface="Times New Roman"/>
              </a:rPr>
              <a:t>ipul is a very successful tennis player who lives with his family in Country S. Vipul’s children attend a school in Country S. </a:t>
            </a:r>
            <a:endParaRPr lang="en" sz="1400" dirty="0" smtClean="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AutoNum type="arabicPeriod"/>
            </a:pPr>
            <a:endParaRPr sz="1400"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a:sym typeface="Times New Roman"/>
              </a:rPr>
              <a:t>Vipul has lived in Country S for the past 15 years, he grew up in, and is a national of, Country T. </a:t>
            </a:r>
            <a:endParaRPr lang="en" sz="1400" dirty="0" smtClean="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endParaRPr sz="1400"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a:sym typeface="Times New Roman"/>
              </a:rPr>
              <a:t>Vipul owns property in Country S and Country T</a:t>
            </a:r>
            <a:r>
              <a:rPr lang="en" sz="1400" dirty="0" smtClean="0">
                <a:solidFill>
                  <a:schemeClr val="dk1"/>
                </a:solidFill>
                <a:latin typeface="+mn-lt"/>
                <a:ea typeface="Times New Roman"/>
                <a:cs typeface="Times New Roman"/>
                <a:sym typeface="Times New Roman"/>
              </a:rPr>
              <a:t>.</a:t>
            </a:r>
          </a:p>
          <a:p>
            <a:pPr marL="457200" lvl="0" indent="-317500" algn="just" rtl="0">
              <a:lnSpc>
                <a:spcPct val="115000"/>
              </a:lnSpc>
              <a:spcBef>
                <a:spcPts val="0"/>
              </a:spcBef>
              <a:spcAft>
                <a:spcPts val="0"/>
              </a:spcAft>
              <a:buClr>
                <a:schemeClr val="dk1"/>
              </a:buClr>
              <a:buSzPts val="1400"/>
              <a:buFont typeface="Times New Roman"/>
              <a:buAutoNum type="arabicPeriod"/>
            </a:pPr>
            <a:endParaRPr sz="1400"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a:sym typeface="Times New Roman"/>
              </a:rPr>
              <a:t>Vipul and his family live in a property in Country S</a:t>
            </a:r>
            <a:r>
              <a:rPr lang="en" sz="1400" dirty="0" smtClean="0">
                <a:solidFill>
                  <a:schemeClr val="dk1"/>
                </a:solidFill>
                <a:latin typeface="+mn-lt"/>
                <a:ea typeface="Times New Roman"/>
                <a:cs typeface="Times New Roman"/>
                <a:sym typeface="Times New Roman"/>
              </a:rPr>
              <a:t>.</a:t>
            </a:r>
          </a:p>
          <a:p>
            <a:pPr marL="457200" lvl="0" indent="-317500" algn="just" rtl="0">
              <a:lnSpc>
                <a:spcPct val="115000"/>
              </a:lnSpc>
              <a:spcBef>
                <a:spcPts val="0"/>
              </a:spcBef>
              <a:spcAft>
                <a:spcPts val="0"/>
              </a:spcAft>
              <a:buClr>
                <a:schemeClr val="dk1"/>
              </a:buClr>
              <a:buSzPts val="1400"/>
              <a:buFont typeface="Times New Roman"/>
              <a:buAutoNum type="arabicPeriod"/>
            </a:pPr>
            <a:endParaRPr sz="1400"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baseline="0" dirty="0" smtClean="0">
                <a:solidFill>
                  <a:schemeClr val="dk1"/>
                </a:solidFill>
                <a:latin typeface="+mn-lt"/>
                <a:ea typeface="Times New Roman"/>
                <a:cs typeface="Times New Roman"/>
                <a:sym typeface="Times New Roman"/>
              </a:rPr>
              <a:t> </a:t>
            </a:r>
            <a:r>
              <a:rPr lang="en" sz="1400" dirty="0" smtClean="0">
                <a:solidFill>
                  <a:schemeClr val="dk1"/>
                </a:solidFill>
                <a:latin typeface="+mn-lt"/>
                <a:ea typeface="Times New Roman"/>
                <a:cs typeface="Times New Roman"/>
                <a:sym typeface="Times New Roman"/>
              </a:rPr>
              <a:t>Vipul while </a:t>
            </a:r>
            <a:r>
              <a:rPr lang="en" sz="1400" dirty="0">
                <a:solidFill>
                  <a:schemeClr val="dk1"/>
                </a:solidFill>
                <a:latin typeface="+mn-lt"/>
                <a:ea typeface="Times New Roman"/>
                <a:cs typeface="Times New Roman"/>
                <a:sym typeface="Times New Roman"/>
              </a:rPr>
              <a:t>travelling, </a:t>
            </a:r>
            <a:r>
              <a:rPr lang="en" sz="1400" dirty="0" smtClean="0">
                <a:solidFill>
                  <a:schemeClr val="dk1"/>
                </a:solidFill>
                <a:latin typeface="+mn-lt"/>
                <a:ea typeface="Times New Roman"/>
                <a:cs typeface="Times New Roman"/>
                <a:sym typeface="Times New Roman"/>
              </a:rPr>
              <a:t>either </a:t>
            </a:r>
            <a:r>
              <a:rPr lang="en" sz="1400" dirty="0">
                <a:solidFill>
                  <a:schemeClr val="dk1"/>
                </a:solidFill>
                <a:latin typeface="+mn-lt"/>
                <a:ea typeface="Times New Roman"/>
                <a:cs typeface="Times New Roman"/>
                <a:sym typeface="Times New Roman"/>
              </a:rPr>
              <a:t>stays at various hotels or, when in Country T, stays </a:t>
            </a:r>
            <a:r>
              <a:rPr lang="en" sz="1400" dirty="0" smtClean="0">
                <a:solidFill>
                  <a:schemeClr val="dk1"/>
                </a:solidFill>
                <a:latin typeface="+mn-lt"/>
                <a:ea typeface="Times New Roman"/>
                <a:cs typeface="Times New Roman"/>
                <a:sym typeface="Times New Roman"/>
              </a:rPr>
              <a:t>at </a:t>
            </a:r>
            <a:r>
              <a:rPr lang="en" sz="1400" dirty="0">
                <a:solidFill>
                  <a:schemeClr val="dk1"/>
                </a:solidFill>
                <a:latin typeface="+mn-lt"/>
                <a:ea typeface="Times New Roman"/>
                <a:cs typeface="Times New Roman"/>
                <a:sym typeface="Times New Roman"/>
              </a:rPr>
              <a:t>one of his Country T properties (Property A). </a:t>
            </a:r>
            <a:endParaRPr lang="en" sz="1400" dirty="0" smtClean="0">
              <a:solidFill>
                <a:schemeClr val="dk1"/>
              </a:solidFill>
              <a:latin typeface="+mn-lt"/>
              <a:ea typeface="Times New Roman"/>
              <a:cs typeface="Times New Roman"/>
              <a:sym typeface="Times New Roman"/>
            </a:endParaRPr>
          </a:p>
        </p:txBody>
      </p:sp>
      <p:pic>
        <p:nvPicPr>
          <p:cNvPr id="7" name="Google Shape;84;p16"/>
          <p:cNvPicPr preferRelativeResize="0"/>
          <p:nvPr/>
        </p:nvPicPr>
        <p:blipFill>
          <a:blip r:embed="rId3">
            <a:alphaModFix/>
          </a:blip>
          <a:stretch>
            <a:fillRect/>
          </a:stretch>
        </p:blipFill>
        <p:spPr>
          <a:xfrm>
            <a:off x="5643125" y="894521"/>
            <a:ext cx="3225626" cy="3320627"/>
          </a:xfrm>
          <a:prstGeom prst="rect">
            <a:avLst/>
          </a:prstGeom>
          <a:noFill/>
          <a:ln>
            <a:noFill/>
          </a:ln>
        </p:spPr>
      </p:pic>
      <p:sp>
        <p:nvSpPr>
          <p:cNvPr id="6" name="Google Shape;84;p16"/>
          <p:cNvSpPr txBox="1">
            <a:spLocks/>
          </p:cNvSpPr>
          <p:nvPr/>
        </p:nvSpPr>
        <p:spPr>
          <a:xfrm>
            <a:off x="8624858" y="4815617"/>
            <a:ext cx="548700" cy="393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1pPr>
            <a:lvl2pPr marR="0" lvl="1"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2pPr>
            <a:lvl3pPr marR="0" lvl="2"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3pPr>
            <a:lvl4pPr marR="0" lvl="3"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4pPr>
            <a:lvl5pPr marR="0" lvl="4"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5pPr>
            <a:lvl6pPr marR="0" lvl="5"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6pPr>
            <a:lvl7pPr marR="0" lvl="6"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7pPr>
            <a:lvl8pPr marR="0" lvl="7"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8pPr>
            <a:lvl9pPr marR="0" lvl="8" algn="r" rtl="0">
              <a:lnSpc>
                <a:spcPct val="100000"/>
              </a:lnSpc>
              <a:spcBef>
                <a:spcPts val="0"/>
              </a:spcBef>
              <a:spcAft>
                <a:spcPts val="0"/>
              </a:spcAft>
              <a:buClr>
                <a:srgbClr val="000000"/>
              </a:buClr>
              <a:buFont typeface="Arial"/>
              <a:buNone/>
              <a:defRPr sz="1000" b="0" i="0" u="none" strike="noStrike" cap="none">
                <a:solidFill>
                  <a:schemeClr val="dk2"/>
                </a:solidFill>
                <a:latin typeface="Roboto"/>
                <a:ea typeface="Roboto"/>
                <a:cs typeface="Roboto"/>
                <a:sym typeface="Roboto"/>
              </a:defRPr>
            </a:lvl9pPr>
          </a:lstStyle>
          <a:p>
            <a:fld id="{00000000-1234-1234-1234-123412341234}" type="slidenum">
              <a:rPr lang="en" smtClean="0">
                <a:solidFill>
                  <a:schemeClr val="dk1"/>
                </a:solidFill>
              </a:rPr>
              <a:pPr/>
              <a:t>2</a:t>
            </a:fld>
            <a:endParaRPr lang="en" dirty="0">
              <a:solidFill>
                <a:schemeClr val="dk1"/>
              </a:solidFill>
            </a:endParaRPr>
          </a:p>
        </p:txBody>
      </p:sp>
      <p:sp>
        <p:nvSpPr>
          <p:cNvPr id="8"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01333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0"/>
          <p:cNvSpPr txBox="1">
            <a:spLocks noGrp="1"/>
          </p:cNvSpPr>
          <p:nvPr>
            <p:ph type="title"/>
          </p:nvPr>
        </p:nvSpPr>
        <p:spPr>
          <a:xfrm>
            <a:off x="244250" y="99391"/>
            <a:ext cx="5778863" cy="97403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Study-7</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Taxation of Branch Activities of Foreign Shipping Company in India</a:t>
            </a:r>
            <a:endParaRPr dirty="0">
              <a:solidFill>
                <a:schemeClr val="dk1"/>
              </a:solidFill>
              <a:latin typeface="+mn-lt"/>
            </a:endParaRPr>
          </a:p>
        </p:txBody>
      </p:sp>
      <p:sp>
        <p:nvSpPr>
          <p:cNvPr id="233" name="Google Shape;233;p30"/>
          <p:cNvSpPr txBox="1">
            <a:spLocks noGrp="1"/>
          </p:cNvSpPr>
          <p:nvPr>
            <p:ph type="body" idx="1"/>
          </p:nvPr>
        </p:nvSpPr>
        <p:spPr>
          <a:xfrm>
            <a:off x="149099" y="1011925"/>
            <a:ext cx="5943587"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a:solidFill>
                  <a:srgbClr val="FFFFFF"/>
                </a:solidFill>
                <a:latin typeface="+mn-lt"/>
                <a:ea typeface="Times New Roman"/>
                <a:cs typeface="Times New Roman"/>
                <a:sym typeface="Times New Roman"/>
              </a:rPr>
              <a:t>A UAE based shipping company opened a branch office in India in the year </a:t>
            </a:r>
            <a:r>
              <a:rPr lang="en" sz="1400" dirty="0" smtClean="0">
                <a:solidFill>
                  <a:srgbClr val="FFFFFF"/>
                </a:solidFill>
                <a:latin typeface="+mn-lt"/>
                <a:ea typeface="Times New Roman"/>
                <a:cs typeface="Times New Roman"/>
                <a:sym typeface="Times New Roman"/>
              </a:rPr>
              <a:t>2015.</a:t>
            </a:r>
          </a:p>
          <a:p>
            <a:pPr marL="457200" lvl="0" indent="-317500" algn="just" rtl="0">
              <a:lnSpc>
                <a:spcPct val="115000"/>
              </a:lnSpc>
              <a:spcBef>
                <a:spcPts val="0"/>
              </a:spcBef>
              <a:spcAft>
                <a:spcPts val="0"/>
              </a:spcAft>
              <a:buClr>
                <a:schemeClr val="dk1"/>
              </a:buClr>
              <a:buSzPts val="1400"/>
              <a:buFont typeface="Times New Roman"/>
              <a:buAutoNum type="arabicPeriod"/>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The </a:t>
            </a:r>
            <a:r>
              <a:rPr lang="en" sz="1400" dirty="0">
                <a:solidFill>
                  <a:srgbClr val="FFFFFF"/>
                </a:solidFill>
                <a:latin typeface="+mn-lt"/>
                <a:ea typeface="Times New Roman"/>
                <a:cs typeface="Times New Roman"/>
                <a:sym typeface="Times New Roman"/>
              </a:rPr>
              <a:t>shipping company owns several vessels that can transport dry bulk cargo from India to destinations in </a:t>
            </a:r>
            <a:r>
              <a:rPr lang="en" sz="1400" dirty="0" smtClean="0">
                <a:solidFill>
                  <a:srgbClr val="FFFFFF"/>
                </a:solidFill>
                <a:latin typeface="+mn-lt"/>
                <a:ea typeface="Times New Roman"/>
                <a:cs typeface="Times New Roman"/>
                <a:sym typeface="Times New Roman"/>
              </a:rPr>
              <a:t>Europe.</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The </a:t>
            </a:r>
            <a:r>
              <a:rPr lang="en" sz="1400" dirty="0">
                <a:solidFill>
                  <a:srgbClr val="FFFFFF"/>
                </a:solidFill>
                <a:latin typeface="+mn-lt"/>
                <a:ea typeface="Times New Roman"/>
                <a:cs typeface="Times New Roman"/>
                <a:sym typeface="Times New Roman"/>
              </a:rPr>
              <a:t>branch in India presently conducts the following activities for and on behalf of its head office:</a:t>
            </a:r>
            <a:endParaRPr sz="1400" dirty="0">
              <a:solidFill>
                <a:srgbClr val="FFFFFF"/>
              </a:solidFill>
              <a:latin typeface="+mn-lt"/>
              <a:ea typeface="Times New Roman"/>
              <a:cs typeface="Times New Roman"/>
              <a:sym typeface="Times New Roman"/>
            </a:endParaRPr>
          </a:p>
          <a:p>
            <a:pPr marL="914400" lvl="0" indent="-311150" algn="just" rtl="0">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Booking cargo on its vessels;</a:t>
            </a:r>
            <a:endParaRPr sz="1300" dirty="0">
              <a:solidFill>
                <a:srgbClr val="FFFFFF"/>
              </a:solidFill>
              <a:latin typeface="+mn-lt"/>
              <a:ea typeface="Times New Roman"/>
              <a:cs typeface="Times New Roman"/>
              <a:sym typeface="Times New Roman"/>
            </a:endParaRPr>
          </a:p>
          <a:p>
            <a:pPr marL="914400" lvl="0" indent="-311150" algn="just" rtl="0">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Undertaking marketing operations in India for the head office;</a:t>
            </a:r>
            <a:endParaRPr sz="1300" dirty="0">
              <a:solidFill>
                <a:srgbClr val="FFFFFF"/>
              </a:solidFill>
              <a:latin typeface="+mn-lt"/>
              <a:ea typeface="Arial"/>
              <a:cs typeface="Arial"/>
              <a:sym typeface="Arial"/>
            </a:endParaRPr>
          </a:p>
          <a:p>
            <a:pPr marL="914400" lvl="0" indent="-311150" algn="just" rtl="0">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Conducting depot audits and review of container damage reports;</a:t>
            </a:r>
            <a:endParaRPr sz="1300" dirty="0">
              <a:solidFill>
                <a:srgbClr val="FFFFFF"/>
              </a:solidFill>
              <a:latin typeface="+mn-lt"/>
              <a:ea typeface="Arial"/>
              <a:cs typeface="Arial"/>
              <a:sym typeface="Arial"/>
            </a:endParaRPr>
          </a:p>
          <a:p>
            <a:pPr marL="914400" lvl="0" indent="-311150" algn="just" rtl="0">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Receivables management for head office receivables and deposit into HO bank accounts in India;</a:t>
            </a:r>
            <a:endParaRPr sz="1300" dirty="0">
              <a:solidFill>
                <a:srgbClr val="FFFFFF"/>
              </a:solidFill>
              <a:latin typeface="+mn-lt"/>
              <a:ea typeface="Times New Roman"/>
              <a:cs typeface="Times New Roman"/>
              <a:sym typeface="Times New Roman"/>
            </a:endParaRPr>
          </a:p>
          <a:p>
            <a:pPr marL="914400" lvl="0" indent="-311150" algn="just" rtl="0">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Arrange for inland and inter-modal transportation as and when required.</a:t>
            </a:r>
            <a:endParaRPr sz="1300" dirty="0">
              <a:solidFill>
                <a:schemeClr val="dk1"/>
              </a:solidFill>
              <a:latin typeface="+mn-lt"/>
              <a:ea typeface="Times New Roman"/>
              <a:cs typeface="Times New Roman"/>
              <a:sym typeface="Times New Roman"/>
            </a:endParaRPr>
          </a:p>
        </p:txBody>
      </p:sp>
      <p:sp>
        <p:nvSpPr>
          <p:cNvPr id="234" name="Google Shape;234;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20</a:t>
            </a:fld>
            <a:endParaRPr>
              <a:solidFill>
                <a:schemeClr val="dk1"/>
              </a:solidFill>
            </a:endParaRPr>
          </a:p>
        </p:txBody>
      </p:sp>
      <p:cxnSp>
        <p:nvCxnSpPr>
          <p:cNvPr id="235" name="Google Shape;235;p30"/>
          <p:cNvCxnSpPr/>
          <p:nvPr/>
        </p:nvCxnSpPr>
        <p:spPr>
          <a:xfrm rot="10800000" flipH="1">
            <a:off x="6220800" y="2637876"/>
            <a:ext cx="2578200" cy="10200"/>
          </a:xfrm>
          <a:prstGeom prst="straightConnector1">
            <a:avLst/>
          </a:prstGeom>
          <a:noFill/>
          <a:ln w="9525" cap="flat" cmpd="sng">
            <a:solidFill>
              <a:srgbClr val="FF0000"/>
            </a:solidFill>
            <a:prstDash val="dash"/>
            <a:round/>
            <a:headEnd type="none" w="med" len="med"/>
            <a:tailEnd type="none" w="med" len="med"/>
          </a:ln>
        </p:spPr>
      </p:cxnSp>
      <p:sp>
        <p:nvSpPr>
          <p:cNvPr id="236" name="Google Shape;236;p30"/>
          <p:cNvSpPr/>
          <p:nvPr/>
        </p:nvSpPr>
        <p:spPr>
          <a:xfrm>
            <a:off x="6257100" y="2919391"/>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dk1"/>
                </a:solidFill>
              </a:rPr>
              <a:t>India</a:t>
            </a:r>
            <a:endParaRPr b="1">
              <a:solidFill>
                <a:schemeClr val="dk1"/>
              </a:solidFill>
            </a:endParaRPr>
          </a:p>
        </p:txBody>
      </p:sp>
      <p:sp>
        <p:nvSpPr>
          <p:cNvPr id="237" name="Google Shape;237;p30"/>
          <p:cNvSpPr/>
          <p:nvPr/>
        </p:nvSpPr>
        <p:spPr>
          <a:xfrm>
            <a:off x="6220800" y="1634713"/>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UAE</a:t>
            </a:r>
            <a:endParaRPr b="1"/>
          </a:p>
        </p:txBody>
      </p:sp>
      <p:sp>
        <p:nvSpPr>
          <p:cNvPr id="238" name="Google Shape;238;p30"/>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239" name="Google Shape;239;p30"/>
          <p:cNvCxnSpPr/>
          <p:nvPr/>
        </p:nvCxnSpPr>
        <p:spPr>
          <a:xfrm>
            <a:off x="7420350" y="1269356"/>
            <a:ext cx="12600" cy="2538041"/>
          </a:xfrm>
          <a:prstGeom prst="straightConnector1">
            <a:avLst/>
          </a:prstGeom>
          <a:noFill/>
          <a:ln w="9525" cap="flat" cmpd="sng">
            <a:solidFill>
              <a:schemeClr val="dk1"/>
            </a:solidFill>
            <a:prstDash val="solid"/>
            <a:round/>
            <a:headEnd type="none" w="med" len="med"/>
            <a:tailEnd type="triangle" w="med" len="med"/>
          </a:ln>
        </p:spPr>
      </p:cxnSp>
      <p:sp>
        <p:nvSpPr>
          <p:cNvPr id="240" name="Google Shape;240;p30"/>
          <p:cNvSpPr/>
          <p:nvPr/>
        </p:nvSpPr>
        <p:spPr>
          <a:xfrm>
            <a:off x="6975750" y="801206"/>
            <a:ext cx="914400" cy="393600"/>
          </a:xfrm>
          <a:prstGeom prst="rect">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 b="1"/>
              <a:t>H.O.</a:t>
            </a:r>
            <a:endParaRPr b="1"/>
          </a:p>
        </p:txBody>
      </p:sp>
      <p:sp>
        <p:nvSpPr>
          <p:cNvPr id="241" name="Google Shape;241;p30"/>
          <p:cNvSpPr/>
          <p:nvPr/>
        </p:nvSpPr>
        <p:spPr>
          <a:xfrm>
            <a:off x="696945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ln w="18415" cmpd="sng">
                  <a:solidFill>
                    <a:srgbClr val="FFFFFF"/>
                  </a:solidFill>
                  <a:prstDash val="solid"/>
                </a:ln>
                <a:solidFill>
                  <a:srgbClr val="FFFFFF"/>
                </a:solidFill>
                <a:effectLst>
                  <a:outerShdw blurRad="63500" dir="3600000" algn="tl" rotWithShape="0">
                    <a:srgbClr val="000000">
                      <a:alpha val="70000"/>
                    </a:srgbClr>
                  </a:outerShdw>
                </a:effectLst>
              </a:rPr>
              <a:t>B.O.</a:t>
            </a:r>
            <a:endParaRP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Waseem\Desktop\Shipping.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959" y="1273556"/>
            <a:ext cx="1277041" cy="806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0"/>
          <p:cNvSpPr txBox="1">
            <a:spLocks noGrp="1"/>
          </p:cNvSpPr>
          <p:nvPr>
            <p:ph type="title"/>
          </p:nvPr>
        </p:nvSpPr>
        <p:spPr>
          <a:xfrm>
            <a:off x="244250" y="99391"/>
            <a:ext cx="5778863" cy="97403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7 (contd.)</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Taxation of Branch Activities of Foreign Shipping Company in India</a:t>
            </a:r>
            <a:endParaRPr dirty="0">
              <a:solidFill>
                <a:schemeClr val="dk1"/>
              </a:solidFill>
              <a:latin typeface="+mn-lt"/>
            </a:endParaRPr>
          </a:p>
        </p:txBody>
      </p:sp>
      <p:sp>
        <p:nvSpPr>
          <p:cNvPr id="234" name="Google Shape;234;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21</a:t>
            </a:fld>
            <a:endParaRPr>
              <a:solidFill>
                <a:schemeClr val="dk1"/>
              </a:solidFill>
            </a:endParaRPr>
          </a:p>
        </p:txBody>
      </p:sp>
      <p:cxnSp>
        <p:nvCxnSpPr>
          <p:cNvPr id="235" name="Google Shape;235;p30"/>
          <p:cNvCxnSpPr/>
          <p:nvPr/>
        </p:nvCxnSpPr>
        <p:spPr>
          <a:xfrm rot="10800000" flipH="1">
            <a:off x="6220800" y="2637876"/>
            <a:ext cx="2578200" cy="10200"/>
          </a:xfrm>
          <a:prstGeom prst="straightConnector1">
            <a:avLst/>
          </a:prstGeom>
          <a:noFill/>
          <a:ln w="9525" cap="flat" cmpd="sng">
            <a:solidFill>
              <a:srgbClr val="FF0000"/>
            </a:solidFill>
            <a:prstDash val="dash"/>
            <a:round/>
            <a:headEnd type="none" w="med" len="med"/>
            <a:tailEnd type="none" w="med" len="med"/>
          </a:ln>
        </p:spPr>
      </p:cxnSp>
      <p:sp>
        <p:nvSpPr>
          <p:cNvPr id="236" name="Google Shape;236;p30"/>
          <p:cNvSpPr/>
          <p:nvPr/>
        </p:nvSpPr>
        <p:spPr>
          <a:xfrm>
            <a:off x="6257100" y="2919391"/>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dk1"/>
                </a:solidFill>
              </a:rPr>
              <a:t>India</a:t>
            </a:r>
            <a:endParaRPr b="1">
              <a:solidFill>
                <a:schemeClr val="dk1"/>
              </a:solidFill>
            </a:endParaRPr>
          </a:p>
        </p:txBody>
      </p:sp>
      <p:sp>
        <p:nvSpPr>
          <p:cNvPr id="237" name="Google Shape;237;p30"/>
          <p:cNvSpPr/>
          <p:nvPr/>
        </p:nvSpPr>
        <p:spPr>
          <a:xfrm>
            <a:off x="6220800" y="1634713"/>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UAE</a:t>
            </a:r>
            <a:endParaRPr b="1"/>
          </a:p>
        </p:txBody>
      </p:sp>
      <p:sp>
        <p:nvSpPr>
          <p:cNvPr id="238" name="Google Shape;238;p30"/>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239" name="Google Shape;239;p30"/>
          <p:cNvCxnSpPr/>
          <p:nvPr/>
        </p:nvCxnSpPr>
        <p:spPr>
          <a:xfrm>
            <a:off x="7420350" y="1269356"/>
            <a:ext cx="12600" cy="2538041"/>
          </a:xfrm>
          <a:prstGeom prst="straightConnector1">
            <a:avLst/>
          </a:prstGeom>
          <a:noFill/>
          <a:ln w="9525" cap="flat" cmpd="sng">
            <a:solidFill>
              <a:schemeClr val="dk1"/>
            </a:solidFill>
            <a:prstDash val="solid"/>
            <a:round/>
            <a:headEnd type="none" w="med" len="med"/>
            <a:tailEnd type="triangle" w="med" len="med"/>
          </a:ln>
        </p:spPr>
      </p:cxnSp>
      <p:sp>
        <p:nvSpPr>
          <p:cNvPr id="240" name="Google Shape;240;p30"/>
          <p:cNvSpPr/>
          <p:nvPr/>
        </p:nvSpPr>
        <p:spPr>
          <a:xfrm>
            <a:off x="6975750" y="801206"/>
            <a:ext cx="914400" cy="393600"/>
          </a:xfrm>
          <a:prstGeom prst="rect">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 b="1"/>
              <a:t>H.O.</a:t>
            </a:r>
            <a:endParaRPr b="1"/>
          </a:p>
        </p:txBody>
      </p:sp>
      <p:sp>
        <p:nvSpPr>
          <p:cNvPr id="241" name="Google Shape;241;p30"/>
          <p:cNvSpPr/>
          <p:nvPr/>
        </p:nvSpPr>
        <p:spPr>
          <a:xfrm>
            <a:off x="696945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ln w="18415" cmpd="sng">
                  <a:solidFill>
                    <a:srgbClr val="FFFFFF"/>
                  </a:solidFill>
                  <a:prstDash val="solid"/>
                </a:ln>
                <a:solidFill>
                  <a:srgbClr val="FFFFFF"/>
                </a:solidFill>
                <a:effectLst>
                  <a:outerShdw blurRad="63500" dir="3600000" algn="tl" rotWithShape="0">
                    <a:srgbClr val="000000">
                      <a:alpha val="70000"/>
                    </a:srgbClr>
                  </a:outerShdw>
                </a:effectLst>
              </a:rPr>
              <a:t>B.O.</a:t>
            </a:r>
            <a:endParaRP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Waseem\Desktop\Shipping.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959" y="1273556"/>
            <a:ext cx="1277041" cy="806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Google Shape;247;p31"/>
          <p:cNvSpPr txBox="1">
            <a:spLocks noGrp="1"/>
          </p:cNvSpPr>
          <p:nvPr>
            <p:ph type="body" idx="1"/>
          </p:nvPr>
        </p:nvSpPr>
        <p:spPr>
          <a:xfrm>
            <a:off x="149100" y="1011925"/>
            <a:ext cx="531780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rgbClr val="FFFFFF"/>
              </a:buClr>
              <a:buSzPts val="1400"/>
              <a:buFont typeface="Times New Roman"/>
              <a:buAutoNum type="arabicPeriod" startAt="4"/>
            </a:pPr>
            <a:r>
              <a:rPr lang="en" sz="1400" dirty="0">
                <a:solidFill>
                  <a:srgbClr val="FFFFFF"/>
                </a:solidFill>
                <a:latin typeface="+mn-lt"/>
                <a:ea typeface="Times New Roman"/>
                <a:cs typeface="Times New Roman"/>
                <a:sym typeface="Times New Roman"/>
              </a:rPr>
              <a:t>Presently, the shipping company avails exemption on profits earned from India under Article 8 of the India-UAE </a:t>
            </a:r>
            <a:r>
              <a:rPr lang="en" sz="1400" dirty="0" smtClean="0">
                <a:solidFill>
                  <a:srgbClr val="FFFFFF"/>
                </a:solidFill>
                <a:latin typeface="+mn-lt"/>
                <a:ea typeface="Times New Roman"/>
                <a:cs typeface="Times New Roman"/>
                <a:sym typeface="Times New Roman"/>
              </a:rPr>
              <a:t>DTAA.</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4"/>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4"/>
            </a:pPr>
            <a:r>
              <a:rPr lang="en" sz="1400" dirty="0" smtClean="0">
                <a:solidFill>
                  <a:srgbClr val="FFFFFF"/>
                </a:solidFill>
                <a:latin typeface="+mn-lt"/>
                <a:ea typeface="Times New Roman"/>
                <a:cs typeface="Times New Roman"/>
                <a:sym typeface="Times New Roman"/>
              </a:rPr>
              <a:t>There </a:t>
            </a:r>
            <a:r>
              <a:rPr lang="en" sz="1400" dirty="0">
                <a:solidFill>
                  <a:srgbClr val="FFFFFF"/>
                </a:solidFill>
                <a:latin typeface="+mn-lt"/>
                <a:ea typeface="Times New Roman"/>
                <a:cs typeface="Times New Roman"/>
                <a:sym typeface="Times New Roman"/>
              </a:rPr>
              <a:t>are several other group companies based out of UAE catering to different categories of </a:t>
            </a:r>
            <a:r>
              <a:rPr lang="en" sz="1400" dirty="0" smtClean="0">
                <a:solidFill>
                  <a:srgbClr val="FFFFFF"/>
                </a:solidFill>
                <a:latin typeface="+mn-lt"/>
                <a:ea typeface="Times New Roman"/>
                <a:cs typeface="Times New Roman"/>
                <a:sym typeface="Times New Roman"/>
              </a:rPr>
              <a:t>cargo.</a:t>
            </a: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4"/>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4"/>
            </a:pPr>
            <a:r>
              <a:rPr lang="en" sz="1400" dirty="0" smtClean="0">
                <a:solidFill>
                  <a:srgbClr val="FFFFFF"/>
                </a:solidFill>
                <a:latin typeface="+mn-lt"/>
                <a:ea typeface="Times New Roman"/>
                <a:cs typeface="Times New Roman"/>
                <a:sym typeface="Times New Roman"/>
              </a:rPr>
              <a:t>Additionally</a:t>
            </a:r>
            <a:r>
              <a:rPr lang="en" sz="1400" dirty="0">
                <a:solidFill>
                  <a:srgbClr val="FFFFFF"/>
                </a:solidFill>
                <a:latin typeface="+mn-lt"/>
                <a:ea typeface="Times New Roman"/>
                <a:cs typeface="Times New Roman"/>
                <a:sym typeface="Times New Roman"/>
              </a:rPr>
              <a:t>, there is a service group company which provides ship management services to all other group companies for vessels owned by respective companies</a:t>
            </a:r>
            <a:endParaRPr sz="1400" dirty="0">
              <a:solidFill>
                <a:srgbClr val="FFFFFF"/>
              </a:solidFill>
              <a:latin typeface="+mn-lt"/>
              <a:ea typeface="Times New Roman"/>
              <a:cs typeface="Times New Roman"/>
              <a:sym typeface="Times New Roman"/>
            </a:endParaRPr>
          </a:p>
        </p:txBody>
      </p:sp>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3198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0"/>
          <p:cNvSpPr txBox="1">
            <a:spLocks noGrp="1"/>
          </p:cNvSpPr>
          <p:nvPr>
            <p:ph type="title"/>
          </p:nvPr>
        </p:nvSpPr>
        <p:spPr>
          <a:xfrm>
            <a:off x="244250" y="99391"/>
            <a:ext cx="5778863" cy="97403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7 (contd.)</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Taxation of Branch Activities of Foreign Shipping Company in India</a:t>
            </a:r>
            <a:endParaRPr dirty="0">
              <a:solidFill>
                <a:schemeClr val="dk1"/>
              </a:solidFill>
              <a:latin typeface="+mn-lt"/>
            </a:endParaRPr>
          </a:p>
        </p:txBody>
      </p:sp>
      <p:sp>
        <p:nvSpPr>
          <p:cNvPr id="234" name="Google Shape;234;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22</a:t>
            </a:fld>
            <a:endParaRPr>
              <a:solidFill>
                <a:schemeClr val="dk1"/>
              </a:solidFill>
            </a:endParaRPr>
          </a:p>
        </p:txBody>
      </p:sp>
      <p:cxnSp>
        <p:nvCxnSpPr>
          <p:cNvPr id="235" name="Google Shape;235;p30"/>
          <p:cNvCxnSpPr/>
          <p:nvPr/>
        </p:nvCxnSpPr>
        <p:spPr>
          <a:xfrm>
            <a:off x="6686550" y="2637876"/>
            <a:ext cx="2112450" cy="0"/>
          </a:xfrm>
          <a:prstGeom prst="straightConnector1">
            <a:avLst/>
          </a:prstGeom>
          <a:noFill/>
          <a:ln w="9525" cap="flat" cmpd="sng">
            <a:solidFill>
              <a:srgbClr val="FF0000"/>
            </a:solidFill>
            <a:prstDash val="dash"/>
            <a:round/>
            <a:headEnd type="none" w="med" len="med"/>
            <a:tailEnd type="none" w="med" len="med"/>
          </a:ln>
        </p:spPr>
      </p:cxnSp>
      <p:sp>
        <p:nvSpPr>
          <p:cNvPr id="236" name="Google Shape;236;p30"/>
          <p:cNvSpPr/>
          <p:nvPr/>
        </p:nvSpPr>
        <p:spPr>
          <a:xfrm>
            <a:off x="7598882" y="3141841"/>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dk1"/>
                </a:solidFill>
              </a:rPr>
              <a:t>India</a:t>
            </a:r>
            <a:endParaRPr b="1" dirty="0">
              <a:solidFill>
                <a:schemeClr val="dk1"/>
              </a:solidFill>
            </a:endParaRPr>
          </a:p>
        </p:txBody>
      </p:sp>
      <p:sp>
        <p:nvSpPr>
          <p:cNvPr id="237" name="Google Shape;237;p30"/>
          <p:cNvSpPr/>
          <p:nvPr/>
        </p:nvSpPr>
        <p:spPr>
          <a:xfrm>
            <a:off x="7562582" y="2079613"/>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t>UAE</a:t>
            </a:r>
            <a:endParaRPr b="1" dirty="0"/>
          </a:p>
        </p:txBody>
      </p:sp>
      <p:sp>
        <p:nvSpPr>
          <p:cNvPr id="238" name="Google Shape;238;p30"/>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239" name="Google Shape;239;p30"/>
          <p:cNvCxnSpPr/>
          <p:nvPr/>
        </p:nvCxnSpPr>
        <p:spPr>
          <a:xfrm>
            <a:off x="7420350" y="1269356"/>
            <a:ext cx="12600" cy="2538041"/>
          </a:xfrm>
          <a:prstGeom prst="straightConnector1">
            <a:avLst/>
          </a:prstGeom>
          <a:noFill/>
          <a:ln w="9525" cap="flat" cmpd="sng">
            <a:solidFill>
              <a:schemeClr val="dk1"/>
            </a:solidFill>
            <a:prstDash val="solid"/>
            <a:round/>
            <a:headEnd type="none" w="med" len="med"/>
            <a:tailEnd type="triangle" w="med" len="med"/>
          </a:ln>
        </p:spPr>
      </p:cxnSp>
      <p:sp>
        <p:nvSpPr>
          <p:cNvPr id="240" name="Google Shape;240;p30"/>
          <p:cNvSpPr/>
          <p:nvPr/>
        </p:nvSpPr>
        <p:spPr>
          <a:xfrm>
            <a:off x="6975750" y="801206"/>
            <a:ext cx="914400" cy="393600"/>
          </a:xfrm>
          <a:prstGeom prst="rect">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 b="1"/>
              <a:t>H.O.</a:t>
            </a:r>
            <a:endParaRPr b="1"/>
          </a:p>
        </p:txBody>
      </p:sp>
      <p:sp>
        <p:nvSpPr>
          <p:cNvPr id="241" name="Google Shape;241;p30"/>
          <p:cNvSpPr/>
          <p:nvPr/>
        </p:nvSpPr>
        <p:spPr>
          <a:xfrm>
            <a:off x="696945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ln w="18415" cmpd="sng">
                  <a:solidFill>
                    <a:srgbClr val="FFFFFF"/>
                  </a:solidFill>
                  <a:prstDash val="solid"/>
                </a:ln>
                <a:solidFill>
                  <a:srgbClr val="FFFFFF"/>
                </a:solidFill>
                <a:effectLst>
                  <a:outerShdw blurRad="63500" dir="3600000" algn="tl" rotWithShape="0">
                    <a:srgbClr val="000000">
                      <a:alpha val="70000"/>
                    </a:srgbClr>
                  </a:outerShdw>
                </a:effectLst>
              </a:rPr>
              <a:t>B.O.</a:t>
            </a:r>
            <a:endParaRP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Waseem\Desktop\Shipping.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959" y="1273556"/>
            <a:ext cx="1277041" cy="806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 name="Google Shape;261;p32"/>
          <p:cNvSpPr txBox="1">
            <a:spLocks noGrp="1"/>
          </p:cNvSpPr>
          <p:nvPr>
            <p:ph type="body" idx="1"/>
          </p:nvPr>
        </p:nvSpPr>
        <p:spPr>
          <a:xfrm>
            <a:off x="149100" y="1011925"/>
            <a:ext cx="5928678"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rgbClr val="FFFFFF"/>
              </a:buClr>
              <a:buSzPts val="1400"/>
              <a:buFont typeface="Times New Roman"/>
              <a:buAutoNum type="arabicPeriod" startAt="7"/>
            </a:pPr>
            <a:r>
              <a:rPr lang="en" sz="1400" dirty="0">
                <a:solidFill>
                  <a:srgbClr val="FFFFFF"/>
                </a:solidFill>
                <a:latin typeface="+mn-lt"/>
                <a:ea typeface="Times New Roman"/>
                <a:cs typeface="Times New Roman"/>
                <a:sym typeface="Times New Roman"/>
              </a:rPr>
              <a:t>The ship-management company provides the following services to the group companies:</a:t>
            </a: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914400" lvl="0" indent="-311150" algn="just" rtl="0">
              <a:lnSpc>
                <a:spcPct val="115000"/>
              </a:lnSpc>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Crew management;</a:t>
            </a:r>
            <a:endParaRPr sz="1300" dirty="0">
              <a:solidFill>
                <a:srgbClr val="FFFFFF"/>
              </a:solidFill>
              <a:latin typeface="+mn-lt"/>
              <a:ea typeface="Times New Roman"/>
              <a:cs typeface="Times New Roman"/>
              <a:sym typeface="Times New Roman"/>
            </a:endParaRPr>
          </a:p>
          <a:p>
            <a:pPr marL="914400" lvl="0" indent="-311150" algn="just" rtl="0">
              <a:lnSpc>
                <a:spcPct val="115000"/>
              </a:lnSpc>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Technical advice;</a:t>
            </a:r>
            <a:endParaRPr sz="1300" dirty="0">
              <a:solidFill>
                <a:srgbClr val="FFFFFF"/>
              </a:solidFill>
              <a:latin typeface="+mn-lt"/>
              <a:ea typeface="Arial"/>
              <a:cs typeface="Arial"/>
              <a:sym typeface="Arial"/>
            </a:endParaRPr>
          </a:p>
          <a:p>
            <a:pPr marL="914400" lvl="0" indent="-311150" algn="just" rtl="0">
              <a:lnSpc>
                <a:spcPct val="115000"/>
              </a:lnSpc>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Insurance claims handling and processing;</a:t>
            </a:r>
            <a:endParaRPr sz="1300" dirty="0">
              <a:solidFill>
                <a:srgbClr val="FFFFFF"/>
              </a:solidFill>
              <a:latin typeface="+mn-lt"/>
              <a:ea typeface="Times New Roman"/>
              <a:cs typeface="Times New Roman"/>
              <a:sym typeface="Times New Roman"/>
            </a:endParaRPr>
          </a:p>
          <a:p>
            <a:pPr marL="914400" lvl="0" indent="-311150" algn="just" rtl="0">
              <a:lnSpc>
                <a:spcPct val="115000"/>
              </a:lnSpc>
              <a:spcBef>
                <a:spcPts val="0"/>
              </a:spcBef>
              <a:spcAft>
                <a:spcPts val="0"/>
              </a:spcAft>
              <a:buClr>
                <a:srgbClr val="FFFFFF"/>
              </a:buClr>
              <a:buSzPts val="1300"/>
              <a:buFont typeface="Times New Roman"/>
              <a:buChar char="●"/>
            </a:pPr>
            <a:r>
              <a:rPr lang="en" sz="1300" dirty="0">
                <a:solidFill>
                  <a:srgbClr val="FFFFFF"/>
                </a:solidFill>
                <a:latin typeface="+mn-lt"/>
                <a:ea typeface="Times New Roman"/>
                <a:cs typeface="Times New Roman"/>
                <a:sym typeface="Times New Roman"/>
              </a:rPr>
              <a:t>Security services.</a:t>
            </a:r>
            <a:endParaRPr sz="1300" dirty="0">
              <a:solidFill>
                <a:srgbClr val="FFFFFF"/>
              </a:solidFill>
              <a:latin typeface="+mn-lt"/>
              <a:ea typeface="Times New Roman"/>
              <a:cs typeface="Times New Roman"/>
              <a:sym typeface="Times New Roman"/>
            </a:endParaRPr>
          </a:p>
          <a:p>
            <a:pPr marL="13716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8"/>
            </a:pPr>
            <a:r>
              <a:rPr lang="en" sz="1400" dirty="0">
                <a:solidFill>
                  <a:srgbClr val="FFFFFF"/>
                </a:solidFill>
                <a:latin typeface="+mn-lt"/>
                <a:ea typeface="Times New Roman"/>
                <a:cs typeface="Times New Roman"/>
                <a:sym typeface="Times New Roman"/>
              </a:rPr>
              <a:t>Due to volatile political scenario in Middle East, service group company intends to shift its personnel to the branch office of shipping company in </a:t>
            </a:r>
            <a:r>
              <a:rPr lang="en" sz="1400" dirty="0" smtClean="0">
                <a:solidFill>
                  <a:srgbClr val="FFFFFF"/>
                </a:solidFill>
                <a:latin typeface="+mn-lt"/>
                <a:ea typeface="Times New Roman"/>
                <a:cs typeface="Times New Roman"/>
                <a:sym typeface="Times New Roman"/>
              </a:rPr>
              <a:t>India.</a:t>
            </a:r>
          </a:p>
          <a:p>
            <a:pPr marL="457200" lvl="0" indent="-317500" algn="just" rtl="0">
              <a:lnSpc>
                <a:spcPct val="115000"/>
              </a:lnSpc>
              <a:spcBef>
                <a:spcPts val="0"/>
              </a:spcBef>
              <a:spcAft>
                <a:spcPts val="0"/>
              </a:spcAft>
              <a:buClr>
                <a:srgbClr val="FFFFFF"/>
              </a:buClr>
              <a:buSzPts val="1400"/>
              <a:buFont typeface="Times New Roman"/>
              <a:buAutoNum type="arabicPeriod" startAt="8"/>
            </a:pPr>
            <a:endParaRPr lang="en" sz="1400" dirty="0">
              <a:solidFill>
                <a:srgbClr val="FFFFFF"/>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rgbClr val="FFFFFF"/>
              </a:buClr>
              <a:buSzPts val="1400"/>
              <a:buFont typeface="Times New Roman"/>
              <a:buAutoNum type="arabicPeriod" startAt="8"/>
            </a:pPr>
            <a:r>
              <a:rPr lang="en" sz="1400" dirty="0" smtClean="0">
                <a:solidFill>
                  <a:srgbClr val="FFFFFF"/>
                </a:solidFill>
                <a:latin typeface="+mn-lt"/>
                <a:ea typeface="Times New Roman"/>
                <a:cs typeface="Times New Roman"/>
                <a:sym typeface="Times New Roman"/>
              </a:rPr>
              <a:t>Thereby</a:t>
            </a:r>
            <a:r>
              <a:rPr lang="en" sz="1400" dirty="0">
                <a:solidFill>
                  <a:srgbClr val="FFFFFF"/>
                </a:solidFill>
                <a:latin typeface="+mn-lt"/>
                <a:ea typeface="Times New Roman"/>
                <a:cs typeface="Times New Roman"/>
                <a:sym typeface="Times New Roman"/>
              </a:rPr>
              <a:t>, such personnel would become employees of branch office in India and the branch would thereafter provide these services to the head office as also other group companies.</a:t>
            </a: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p:txBody>
      </p:sp>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0988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0"/>
          <p:cNvSpPr txBox="1">
            <a:spLocks noGrp="1"/>
          </p:cNvSpPr>
          <p:nvPr>
            <p:ph type="title"/>
          </p:nvPr>
        </p:nvSpPr>
        <p:spPr>
          <a:xfrm>
            <a:off x="244250" y="99391"/>
            <a:ext cx="5778863" cy="97403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7 (contd.)</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Taxation of Branch Activities of Foreign Shipping Company in India</a:t>
            </a:r>
            <a:endParaRPr dirty="0">
              <a:solidFill>
                <a:schemeClr val="dk1"/>
              </a:solidFill>
              <a:latin typeface="+mn-lt"/>
            </a:endParaRPr>
          </a:p>
        </p:txBody>
      </p:sp>
      <p:sp>
        <p:nvSpPr>
          <p:cNvPr id="234" name="Google Shape;234;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23</a:t>
            </a:fld>
            <a:endParaRPr>
              <a:solidFill>
                <a:schemeClr val="dk1"/>
              </a:solidFill>
            </a:endParaRPr>
          </a:p>
        </p:txBody>
      </p:sp>
      <p:cxnSp>
        <p:nvCxnSpPr>
          <p:cNvPr id="235" name="Google Shape;235;p30"/>
          <p:cNvCxnSpPr/>
          <p:nvPr/>
        </p:nvCxnSpPr>
        <p:spPr>
          <a:xfrm>
            <a:off x="6686550" y="2637876"/>
            <a:ext cx="1749809" cy="40720"/>
          </a:xfrm>
          <a:prstGeom prst="straightConnector1">
            <a:avLst/>
          </a:prstGeom>
          <a:noFill/>
          <a:ln w="9525" cap="flat" cmpd="sng">
            <a:solidFill>
              <a:srgbClr val="FF0000"/>
            </a:solidFill>
            <a:prstDash val="dash"/>
            <a:round/>
            <a:headEnd type="none" w="med" len="med"/>
            <a:tailEnd type="none" w="med" len="med"/>
          </a:ln>
        </p:spPr>
      </p:cxnSp>
      <p:sp>
        <p:nvSpPr>
          <p:cNvPr id="236" name="Google Shape;236;p30"/>
          <p:cNvSpPr/>
          <p:nvPr/>
        </p:nvSpPr>
        <p:spPr>
          <a:xfrm>
            <a:off x="7553896" y="3141841"/>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chemeClr val="dk1"/>
                </a:solidFill>
              </a:rPr>
              <a:t>India</a:t>
            </a:r>
            <a:endParaRPr b="1" dirty="0">
              <a:solidFill>
                <a:schemeClr val="dk1"/>
              </a:solidFill>
            </a:endParaRPr>
          </a:p>
        </p:txBody>
      </p:sp>
      <p:sp>
        <p:nvSpPr>
          <p:cNvPr id="237" name="Google Shape;237;p30"/>
          <p:cNvSpPr/>
          <p:nvPr/>
        </p:nvSpPr>
        <p:spPr>
          <a:xfrm>
            <a:off x="7521959" y="2059461"/>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t>UAE</a:t>
            </a:r>
            <a:endParaRPr b="1" dirty="0"/>
          </a:p>
        </p:txBody>
      </p:sp>
      <p:sp>
        <p:nvSpPr>
          <p:cNvPr id="238" name="Google Shape;238;p30"/>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239" name="Google Shape;239;p30"/>
          <p:cNvCxnSpPr/>
          <p:nvPr/>
        </p:nvCxnSpPr>
        <p:spPr>
          <a:xfrm>
            <a:off x="7420350" y="1269356"/>
            <a:ext cx="12600" cy="2538041"/>
          </a:xfrm>
          <a:prstGeom prst="straightConnector1">
            <a:avLst/>
          </a:prstGeom>
          <a:noFill/>
          <a:ln w="9525" cap="flat" cmpd="sng">
            <a:solidFill>
              <a:schemeClr val="dk1"/>
            </a:solidFill>
            <a:prstDash val="solid"/>
            <a:round/>
            <a:headEnd type="none" w="med" len="med"/>
            <a:tailEnd type="triangle" w="med" len="med"/>
          </a:ln>
        </p:spPr>
      </p:cxnSp>
      <p:sp>
        <p:nvSpPr>
          <p:cNvPr id="240" name="Google Shape;240;p30"/>
          <p:cNvSpPr/>
          <p:nvPr/>
        </p:nvSpPr>
        <p:spPr>
          <a:xfrm>
            <a:off x="6975750" y="801206"/>
            <a:ext cx="914400" cy="393600"/>
          </a:xfrm>
          <a:prstGeom prst="rect">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 b="1"/>
              <a:t>H.O.</a:t>
            </a:r>
            <a:endParaRPr b="1"/>
          </a:p>
        </p:txBody>
      </p:sp>
      <p:sp>
        <p:nvSpPr>
          <p:cNvPr id="241" name="Google Shape;241;p30"/>
          <p:cNvSpPr/>
          <p:nvPr/>
        </p:nvSpPr>
        <p:spPr>
          <a:xfrm>
            <a:off x="6969450" y="3827275"/>
            <a:ext cx="914400" cy="393600"/>
          </a:xfrm>
          <a:prstGeom prst="rect">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dirty="0">
                <a:ln w="18415" cmpd="sng">
                  <a:solidFill>
                    <a:srgbClr val="FFFFFF"/>
                  </a:solidFill>
                  <a:prstDash val="solid"/>
                </a:ln>
                <a:solidFill>
                  <a:srgbClr val="FFFFFF"/>
                </a:solidFill>
                <a:effectLst>
                  <a:outerShdw blurRad="63500" dir="3600000" algn="tl" rotWithShape="0">
                    <a:srgbClr val="000000">
                      <a:alpha val="70000"/>
                    </a:srgbClr>
                  </a:outerShdw>
                </a:effectLst>
              </a:rPr>
              <a:t>B.O.</a:t>
            </a:r>
            <a:endParaRP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Waseem\Desktop\Shipping.jf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959" y="1273556"/>
            <a:ext cx="1277041" cy="80605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4" name="Google Shape;275;p33"/>
          <p:cNvSpPr txBox="1">
            <a:spLocks noGrp="1"/>
          </p:cNvSpPr>
          <p:nvPr>
            <p:ph type="body" idx="1"/>
          </p:nvPr>
        </p:nvSpPr>
        <p:spPr>
          <a:xfrm>
            <a:off x="149100" y="1011925"/>
            <a:ext cx="6385878"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57200" lvl="0" indent="-317500" algn="just" rtl="0">
              <a:lnSpc>
                <a:spcPct val="115000"/>
              </a:lnSpc>
              <a:spcBef>
                <a:spcPts val="0"/>
              </a:spcBef>
              <a:spcAft>
                <a:spcPts val="0"/>
              </a:spcAft>
              <a:buClr>
                <a:srgbClr val="FFFFFF"/>
              </a:buClr>
              <a:buSzPts val="1400"/>
              <a:buFont typeface="Times New Roman"/>
              <a:buAutoNum type="arabicPeriod" startAt="10"/>
            </a:pPr>
            <a:r>
              <a:rPr lang="en" sz="1400" dirty="0">
                <a:solidFill>
                  <a:srgbClr val="FFFFFF"/>
                </a:solidFill>
                <a:latin typeface="+mn-lt"/>
                <a:ea typeface="Times New Roman"/>
                <a:cs typeface="Times New Roman"/>
                <a:sym typeface="Times New Roman"/>
              </a:rPr>
              <a:t>Accordingly, branch office which was acting primarily as a booking agent for the head office would now also render ship-management services to head office and other group </a:t>
            </a:r>
            <a:r>
              <a:rPr lang="en" sz="1400" dirty="0" smtClean="0">
                <a:solidFill>
                  <a:srgbClr val="FFFFFF"/>
                </a:solidFill>
                <a:latin typeface="+mn-lt"/>
                <a:ea typeface="Times New Roman"/>
                <a:cs typeface="Times New Roman"/>
                <a:sym typeface="Times New Roman"/>
              </a:rPr>
              <a:t>companies.</a:t>
            </a:r>
          </a:p>
          <a:p>
            <a:pPr marL="457200" lvl="0" indent="-317500" algn="just" rtl="0">
              <a:lnSpc>
                <a:spcPct val="115000"/>
              </a:lnSpc>
              <a:spcBef>
                <a:spcPts val="0"/>
              </a:spcBef>
              <a:spcAft>
                <a:spcPts val="0"/>
              </a:spcAft>
              <a:buClr>
                <a:srgbClr val="FFFFFF"/>
              </a:buClr>
              <a:buSzPts val="1400"/>
              <a:buFont typeface="Times New Roman"/>
              <a:buAutoNum type="arabicPeriod" startAt="10"/>
            </a:pPr>
            <a:endParaRPr lang="en" sz="1400" dirty="0" smtClean="0">
              <a:solidFill>
                <a:srgbClr val="FFFFFF"/>
              </a:solidFill>
              <a:latin typeface="+mn-lt"/>
              <a:ea typeface="Times New Roman"/>
              <a:cs typeface="Times New Roman"/>
              <a:sym typeface="Times New Roman"/>
            </a:endParaRPr>
          </a:p>
          <a:p>
            <a:pPr marL="139700" lvl="0" indent="0" algn="just" rtl="0">
              <a:lnSpc>
                <a:spcPct val="115000"/>
              </a:lnSpc>
              <a:spcBef>
                <a:spcPts val="0"/>
              </a:spcBef>
              <a:spcAft>
                <a:spcPts val="0"/>
              </a:spcAft>
              <a:buClr>
                <a:srgbClr val="FFFFFF"/>
              </a:buClr>
              <a:buSzPts val="1400"/>
              <a:buNone/>
            </a:pPr>
            <a:r>
              <a:rPr lang="en" sz="1400" b="1" u="sng" dirty="0" smtClean="0">
                <a:solidFill>
                  <a:srgbClr val="FFFFFF"/>
                </a:solidFill>
                <a:latin typeface="+mn-lt"/>
                <a:ea typeface="Times New Roman"/>
                <a:cs typeface="Times New Roman"/>
                <a:sym typeface="Times New Roman"/>
              </a:rPr>
              <a:t>Questions:</a:t>
            </a:r>
            <a:endParaRPr lang="en-GB" sz="1200" b="1" u="sng" dirty="0" smtClean="0">
              <a:solidFill>
                <a:srgbClr val="FFFFFF"/>
              </a:solidFill>
              <a:latin typeface="+mn-lt"/>
              <a:ea typeface="Times New Roman"/>
              <a:cs typeface="Times New Roman"/>
              <a:sym typeface="Times New Roman"/>
            </a:endParaRPr>
          </a:p>
          <a:p>
            <a:pPr marL="914400" lvl="0" indent="-361950" algn="just">
              <a:spcBef>
                <a:spcPts val="1600"/>
              </a:spcBef>
              <a:buClr>
                <a:schemeClr val="dk1"/>
              </a:buClr>
              <a:buSzPts val="2100"/>
              <a:buChar char="➢"/>
            </a:pPr>
            <a:r>
              <a:rPr lang="en" sz="1200" dirty="0">
                <a:solidFill>
                  <a:srgbClr val="FFFFFF"/>
                </a:solidFill>
              </a:rPr>
              <a:t>Would ship-management services to group entities qualify as activities directly connected or ancillary to operation of ships in international traffic? Or would they constitute activities pertaining to separate business ?</a:t>
            </a:r>
          </a:p>
          <a:p>
            <a:pPr marL="914400" lvl="0" indent="-361950" algn="just">
              <a:spcBef>
                <a:spcPts val="1600"/>
              </a:spcBef>
              <a:buClr>
                <a:schemeClr val="dk1"/>
              </a:buClr>
              <a:buSzPts val="2100"/>
              <a:buChar char="➢"/>
            </a:pPr>
            <a:r>
              <a:rPr lang="en-GB" sz="1200" dirty="0">
                <a:solidFill>
                  <a:srgbClr val="FFFFFF"/>
                </a:solidFill>
              </a:rPr>
              <a:t>Would it affect exemption under Article 8 of India-UAE DTAA?</a:t>
            </a:r>
          </a:p>
          <a:p>
            <a:pPr marL="552450" lvl="0" indent="0" algn="just">
              <a:spcBef>
                <a:spcPts val="1600"/>
              </a:spcBef>
              <a:buClr>
                <a:schemeClr val="dk1"/>
              </a:buClr>
              <a:buSzPts val="2100"/>
              <a:buNone/>
            </a:pPr>
            <a:endParaRPr lang="en-GB" sz="1200" dirty="0">
              <a:solidFill>
                <a:srgbClr val="FFFFFF"/>
              </a:solidFill>
            </a:endParaRPr>
          </a:p>
          <a:p>
            <a:pPr marL="914400" lvl="0" indent="-361950" algn="just">
              <a:buClr>
                <a:schemeClr val="dk1"/>
              </a:buClr>
              <a:buSzPts val="2100"/>
              <a:buChar char="➢"/>
            </a:pPr>
            <a:r>
              <a:rPr lang="en-GB" sz="1200" dirty="0">
                <a:solidFill>
                  <a:srgbClr val="FFFFFF"/>
                </a:solidFill>
              </a:rPr>
              <a:t>If yes, could segregation be made between profits exempt from operation of ships and profits relating to ship-management services and only profits attributable to ship-management services be offered to tax in India? </a:t>
            </a: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p:txBody>
      </p:sp>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66420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9"/>
          <p:cNvSpPr txBox="1">
            <a:spLocks noGrp="1"/>
          </p:cNvSpPr>
          <p:nvPr>
            <p:ph type="title"/>
          </p:nvPr>
        </p:nvSpPr>
        <p:spPr>
          <a:xfrm>
            <a:off x="244250" y="351171"/>
            <a:ext cx="6146611" cy="74213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dirty="0">
                <a:solidFill>
                  <a:schemeClr val="dk1"/>
                </a:solidFill>
                <a:latin typeface="+mn-lt"/>
              </a:rPr>
              <a:t>Case </a:t>
            </a:r>
            <a:r>
              <a:rPr lang="en" sz="2100" dirty="0" smtClean="0">
                <a:solidFill>
                  <a:schemeClr val="dk1"/>
                </a:solidFill>
                <a:latin typeface="+mn-lt"/>
              </a:rPr>
              <a:t>Study-8</a:t>
            </a:r>
            <a:endParaRPr sz="2100" dirty="0">
              <a:solidFill>
                <a:schemeClr val="dk1"/>
              </a:solidFill>
              <a:latin typeface="+mn-lt"/>
            </a:endParaRPr>
          </a:p>
          <a:p>
            <a:pPr marL="0" lvl="0" indent="0" algn="ctr" rtl="0">
              <a:spcBef>
                <a:spcPts val="0"/>
              </a:spcBef>
              <a:spcAft>
                <a:spcPts val="0"/>
              </a:spcAft>
              <a:buNone/>
            </a:pPr>
            <a:r>
              <a:rPr lang="en" sz="1800" dirty="0">
                <a:solidFill>
                  <a:srgbClr val="FFFFFF"/>
                </a:solidFill>
                <a:latin typeface="+mn-lt"/>
              </a:rPr>
              <a:t>Permanent Establishment implications post MLI’s entry into force and the </a:t>
            </a:r>
            <a:r>
              <a:rPr lang="en" sz="1800" dirty="0" smtClean="0">
                <a:solidFill>
                  <a:srgbClr val="FFFFFF"/>
                </a:solidFill>
                <a:latin typeface="+mn-lt"/>
              </a:rPr>
              <a:t>Formula </a:t>
            </a:r>
            <a:r>
              <a:rPr lang="en" sz="1800" dirty="0">
                <a:solidFill>
                  <a:srgbClr val="FFFFFF"/>
                </a:solidFill>
                <a:latin typeface="+mn-lt"/>
              </a:rPr>
              <a:t>One decision</a:t>
            </a:r>
            <a:endParaRPr dirty="0">
              <a:solidFill>
                <a:schemeClr val="dk1"/>
              </a:solidFill>
              <a:latin typeface="+mn-lt"/>
            </a:endParaRPr>
          </a:p>
        </p:txBody>
      </p:sp>
      <p:sp>
        <p:nvSpPr>
          <p:cNvPr id="338" name="Google Shape;338;p39"/>
          <p:cNvSpPr txBox="1">
            <a:spLocks noGrp="1"/>
          </p:cNvSpPr>
          <p:nvPr>
            <p:ph type="body" idx="1"/>
          </p:nvPr>
        </p:nvSpPr>
        <p:spPr>
          <a:xfrm>
            <a:off x="149100" y="1011925"/>
            <a:ext cx="6072796" cy="3973200"/>
          </a:xfrm>
          <a:prstGeom prst="rect">
            <a:avLst/>
          </a:prstGeom>
        </p:spPr>
        <p:txBody>
          <a:bodyPr spcFirstLastPara="1" wrap="square" lIns="91425" tIns="91425" rIns="91425" bIns="91425" anchor="t" anchorCtr="0">
            <a:noAutofit/>
          </a:bodyPr>
          <a:lstStyle/>
          <a:p>
            <a:pPr marL="457200" lvl="0" indent="-317500" algn="just" rtl="0">
              <a:lnSpc>
                <a:spcPct val="100000"/>
              </a:lnSpc>
              <a:spcBef>
                <a:spcPts val="1200"/>
              </a:spcBef>
              <a:spcAft>
                <a:spcPts val="0"/>
              </a:spcAft>
              <a:buClr>
                <a:srgbClr val="FFFFFF"/>
              </a:buClr>
              <a:buSzPts val="1400"/>
              <a:buFont typeface="Times New Roman"/>
              <a:buAutoNum type="arabicPeriod"/>
            </a:pPr>
            <a:r>
              <a:rPr lang="en" sz="1400" dirty="0">
                <a:solidFill>
                  <a:srgbClr val="FFFFFF"/>
                </a:solidFill>
                <a:latin typeface="+mn-lt"/>
                <a:ea typeface="Times New Roman"/>
                <a:cs typeface="Times New Roman"/>
                <a:sym typeface="Times New Roman"/>
              </a:rPr>
              <a:t>ANX Global Corp, a Japanese company, is engaged in the business of manufacturing motorcars</a:t>
            </a:r>
            <a:r>
              <a:rPr lang="en" sz="1400" dirty="0" smtClean="0">
                <a:solidFill>
                  <a:srgbClr val="FFFFFF"/>
                </a:solidFill>
                <a:latin typeface="+mn-lt"/>
                <a:ea typeface="Times New Roman"/>
                <a:cs typeface="Times New Roman"/>
                <a:sym typeface="Times New Roman"/>
              </a:rPr>
              <a:t>.</a:t>
            </a:r>
            <a:endParaRPr sz="1400" dirty="0">
              <a:solidFill>
                <a:srgbClr val="FFFFFF"/>
              </a:solidFill>
              <a:latin typeface="+mn-lt"/>
              <a:ea typeface="Times New Roman"/>
              <a:cs typeface="Times New Roman"/>
              <a:sym typeface="Times New Roman"/>
            </a:endParaRPr>
          </a:p>
          <a:p>
            <a:pPr marL="457200" lvl="0" indent="-317500" algn="just" rtl="0">
              <a:lnSpc>
                <a:spcPct val="115000"/>
              </a:lnSpc>
              <a:spcBef>
                <a:spcPts val="1200"/>
              </a:spcBef>
              <a:spcAft>
                <a:spcPts val="0"/>
              </a:spcAft>
              <a:buClr>
                <a:srgbClr val="FFFFFF"/>
              </a:buClr>
              <a:buSzPts val="1400"/>
              <a:buFont typeface="Times New Roman"/>
              <a:buAutoNum type="arabicPeriod"/>
            </a:pPr>
            <a:r>
              <a:rPr lang="en" sz="1400" dirty="0">
                <a:solidFill>
                  <a:srgbClr val="FFFFFF"/>
                </a:solidFill>
                <a:latin typeface="+mn-lt"/>
                <a:ea typeface="Times New Roman"/>
                <a:cs typeface="Times New Roman"/>
                <a:sym typeface="Times New Roman"/>
              </a:rPr>
              <a:t>The company frequently conducts exhibition for launching and showcasing (viz. displaying) concept cars (developed &amp; manufactured in Japan) in BKC, Mumbai.</a:t>
            </a:r>
            <a:endParaRPr sz="1400" dirty="0">
              <a:solidFill>
                <a:srgbClr val="FFFFFF"/>
              </a:solidFill>
              <a:latin typeface="+mn-lt"/>
              <a:ea typeface="Times New Roman"/>
              <a:cs typeface="Times New Roman"/>
              <a:sym typeface="Times New Roman"/>
            </a:endParaRPr>
          </a:p>
          <a:p>
            <a:pPr marL="457200" lvl="0" indent="-317500" algn="just" rtl="0">
              <a:lnSpc>
                <a:spcPct val="115000"/>
              </a:lnSpc>
              <a:spcBef>
                <a:spcPts val="1200"/>
              </a:spcBef>
              <a:spcAft>
                <a:spcPts val="0"/>
              </a:spcAft>
              <a:buClr>
                <a:srgbClr val="FFFFFF"/>
              </a:buClr>
              <a:buSzPts val="1400"/>
              <a:buFont typeface="Times New Roman"/>
              <a:buAutoNum type="arabicPeriod"/>
            </a:pPr>
            <a:r>
              <a:rPr lang="en" sz="1400" dirty="0" smtClean="0">
                <a:solidFill>
                  <a:srgbClr val="FFFFFF"/>
                </a:solidFill>
                <a:latin typeface="+mn-lt"/>
                <a:ea typeface="Times New Roman"/>
                <a:cs typeface="Times New Roman"/>
                <a:sym typeface="Times New Roman"/>
              </a:rPr>
              <a:t>Concept </a:t>
            </a:r>
            <a:r>
              <a:rPr lang="en" sz="1400" dirty="0">
                <a:solidFill>
                  <a:srgbClr val="FFFFFF"/>
                </a:solidFill>
                <a:latin typeface="+mn-lt"/>
                <a:ea typeface="Times New Roman"/>
                <a:cs typeface="Times New Roman"/>
                <a:sym typeface="Times New Roman"/>
              </a:rPr>
              <a:t>cars are not ready to produce cars but prototypes to gauge customer interest for possible future </a:t>
            </a:r>
            <a:r>
              <a:rPr lang="en" sz="1400" dirty="0" smtClean="0">
                <a:solidFill>
                  <a:srgbClr val="FFFFFF"/>
                </a:solidFill>
                <a:latin typeface="+mn-lt"/>
                <a:ea typeface="Times New Roman"/>
                <a:cs typeface="Times New Roman"/>
                <a:sym typeface="Times New Roman"/>
              </a:rPr>
              <a:t>production.</a:t>
            </a:r>
          </a:p>
          <a:p>
            <a:pPr lvl="0" indent="-317500" algn="just">
              <a:spcBef>
                <a:spcPts val="1200"/>
              </a:spcBef>
              <a:buClr>
                <a:srgbClr val="FFFFFF"/>
              </a:buClr>
              <a:buSzPts val="1400"/>
              <a:buFont typeface="Times New Roman"/>
              <a:buAutoNum type="arabicPeriod"/>
            </a:pPr>
            <a:r>
              <a:rPr lang="en-IN" sz="1400" dirty="0">
                <a:solidFill>
                  <a:srgbClr val="FFFFFF"/>
                </a:solidFill>
                <a:latin typeface="+mn-lt"/>
                <a:ea typeface="Times New Roman"/>
                <a:cs typeface="Times New Roman"/>
                <a:sym typeface="Times New Roman"/>
              </a:rPr>
              <a:t>Their 2020 exhibition in India is due to take place in the month of June 2020. </a:t>
            </a:r>
          </a:p>
          <a:p>
            <a:pPr lvl="0" indent="-317500" algn="just">
              <a:spcBef>
                <a:spcPts val="1200"/>
              </a:spcBef>
              <a:buClr>
                <a:srgbClr val="FFFFFF"/>
              </a:buClr>
              <a:buSzPts val="1400"/>
              <a:buFont typeface="Times New Roman"/>
              <a:buAutoNum type="arabicPeriod"/>
            </a:pPr>
            <a:r>
              <a:rPr lang="en-IN" sz="1400" dirty="0">
                <a:solidFill>
                  <a:srgbClr val="FFFFFF"/>
                </a:solidFill>
                <a:latin typeface="+mn-lt"/>
                <a:ea typeface="Times New Roman"/>
                <a:cs typeface="Times New Roman"/>
                <a:sym typeface="Times New Roman"/>
              </a:rPr>
              <a:t>The entire exhibition is conducted exclusively by ANX Global Corp</a:t>
            </a:r>
          </a:p>
          <a:p>
            <a:pPr marL="139700" lvl="0" indent="0" algn="just" rtl="0">
              <a:lnSpc>
                <a:spcPct val="115000"/>
              </a:lnSpc>
              <a:spcBef>
                <a:spcPts val="1200"/>
              </a:spcBef>
              <a:spcAft>
                <a:spcPts val="0"/>
              </a:spcAft>
              <a:buClr>
                <a:srgbClr val="FFFFFF"/>
              </a:buClr>
              <a:buSzPts val="1400"/>
              <a:buNone/>
            </a:pPr>
            <a:endParaRPr lang="en" sz="1400" dirty="0" smtClean="0">
              <a:solidFill>
                <a:srgbClr val="FFFFFF"/>
              </a:solidFill>
              <a:latin typeface="+mn-lt"/>
              <a:ea typeface="Times New Roman"/>
              <a:cs typeface="Times New Roman"/>
              <a:sym typeface="Times New Roman"/>
            </a:endParaRPr>
          </a:p>
          <a:p>
            <a:pPr marL="139700" lvl="0" indent="0" algn="just" rtl="0">
              <a:lnSpc>
                <a:spcPct val="115000"/>
              </a:lnSpc>
              <a:spcBef>
                <a:spcPts val="1200"/>
              </a:spcBef>
              <a:spcAft>
                <a:spcPts val="0"/>
              </a:spcAft>
              <a:buClr>
                <a:srgbClr val="FFFFFF"/>
              </a:buClr>
              <a:buSzPts val="1400"/>
              <a:buFont typeface="Times New Roman"/>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400" dirty="0">
              <a:solidFill>
                <a:srgbClr val="FFFFFF"/>
              </a:solidFill>
              <a:latin typeface="+mn-lt"/>
              <a:ea typeface="Times New Roman"/>
              <a:cs typeface="Times New Roman"/>
              <a:sym typeface="Times New Roman"/>
            </a:endParaRPr>
          </a:p>
          <a:p>
            <a:pPr marL="457200" lvl="0" indent="0" algn="just" rtl="0">
              <a:lnSpc>
                <a:spcPct val="115000"/>
              </a:lnSpc>
              <a:spcBef>
                <a:spcPts val="0"/>
              </a:spcBef>
              <a:spcAft>
                <a:spcPts val="0"/>
              </a:spcAft>
              <a:buNone/>
            </a:pPr>
            <a:endParaRPr sz="1300" dirty="0">
              <a:solidFill>
                <a:srgbClr val="FFFFFF"/>
              </a:solidFill>
              <a:latin typeface="+mn-lt"/>
              <a:ea typeface="Times New Roman"/>
              <a:cs typeface="Times New Roman"/>
              <a:sym typeface="Times New Roman"/>
            </a:endParaRPr>
          </a:p>
        </p:txBody>
      </p:sp>
      <p:sp>
        <p:nvSpPr>
          <p:cNvPr id="339" name="Google Shape;339;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24</a:t>
            </a:fld>
            <a:endParaRPr>
              <a:solidFill>
                <a:schemeClr val="dk1"/>
              </a:solidFill>
            </a:endParaRPr>
          </a:p>
        </p:txBody>
      </p:sp>
      <p:cxnSp>
        <p:nvCxnSpPr>
          <p:cNvPr id="340" name="Google Shape;340;p39"/>
          <p:cNvCxnSpPr/>
          <p:nvPr/>
        </p:nvCxnSpPr>
        <p:spPr>
          <a:xfrm flipV="1">
            <a:off x="6564796" y="2594113"/>
            <a:ext cx="2430117" cy="20353"/>
          </a:xfrm>
          <a:prstGeom prst="straightConnector1">
            <a:avLst/>
          </a:prstGeom>
          <a:noFill/>
          <a:ln w="9525" cap="flat" cmpd="sng">
            <a:solidFill>
              <a:schemeClr val="tx2"/>
            </a:solidFill>
            <a:prstDash val="dash"/>
            <a:round/>
            <a:headEnd type="none" w="med" len="med"/>
            <a:tailEnd type="none" w="med" len="med"/>
          </a:ln>
        </p:spPr>
      </p:cxnSp>
      <p:sp>
        <p:nvSpPr>
          <p:cNvPr id="341" name="Google Shape;341;p39"/>
          <p:cNvSpPr/>
          <p:nvPr/>
        </p:nvSpPr>
        <p:spPr>
          <a:xfrm>
            <a:off x="7784485" y="3200938"/>
            <a:ext cx="878100" cy="444900"/>
          </a:xfrm>
          <a:prstGeom prst="roundRect">
            <a:avLst>
              <a:gd name="adj" fmla="val 16667"/>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smtClean="0">
                <a:solidFill>
                  <a:schemeClr val="dk1"/>
                </a:solidFill>
              </a:rPr>
              <a:t>Mumbai</a:t>
            </a:r>
            <a:endParaRPr sz="1200" b="1" dirty="0">
              <a:solidFill>
                <a:schemeClr val="dk1"/>
              </a:solidFill>
            </a:endParaRPr>
          </a:p>
        </p:txBody>
      </p:sp>
      <p:sp>
        <p:nvSpPr>
          <p:cNvPr id="342" name="Google Shape;342;p39"/>
          <p:cNvSpPr/>
          <p:nvPr/>
        </p:nvSpPr>
        <p:spPr>
          <a:xfrm>
            <a:off x="7686816" y="1455809"/>
            <a:ext cx="914400" cy="444900"/>
          </a:xfrm>
          <a:prstGeom prst="roundRect">
            <a:avLst>
              <a:gd name="adj" fmla="val 16667"/>
            </a:avLst>
          </a:prstGeom>
          <a:solidFill>
            <a:srgbClr val="B6D7A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Japan</a:t>
            </a:r>
            <a:endParaRPr b="1" dirty="0"/>
          </a:p>
        </p:txBody>
      </p:sp>
      <p:sp>
        <p:nvSpPr>
          <p:cNvPr id="343" name="Google Shape;343;p39"/>
          <p:cNvSpPr txBox="1"/>
          <p:nvPr/>
        </p:nvSpPr>
        <p:spPr>
          <a:xfrm>
            <a:off x="6686550" y="4767150"/>
            <a:ext cx="1492800" cy="22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cxnSp>
        <p:nvCxnSpPr>
          <p:cNvPr id="344" name="Google Shape;344;p39"/>
          <p:cNvCxnSpPr/>
          <p:nvPr/>
        </p:nvCxnSpPr>
        <p:spPr>
          <a:xfrm>
            <a:off x="7573500" y="1402774"/>
            <a:ext cx="25200" cy="2364651"/>
          </a:xfrm>
          <a:prstGeom prst="straightConnector1">
            <a:avLst/>
          </a:prstGeom>
          <a:noFill/>
          <a:ln w="9525" cap="flat" cmpd="sng">
            <a:solidFill>
              <a:schemeClr val="dk1"/>
            </a:solidFill>
            <a:prstDash val="solid"/>
            <a:round/>
            <a:headEnd type="none" w="med" len="med"/>
            <a:tailEnd type="triangle" w="med" len="med"/>
          </a:ln>
        </p:spPr>
      </p:cxnSp>
      <p:sp>
        <p:nvSpPr>
          <p:cNvPr id="2" name="Rectangle 1"/>
          <p:cNvSpPr/>
          <p:nvPr/>
        </p:nvSpPr>
        <p:spPr>
          <a:xfrm>
            <a:off x="7009603" y="1125775"/>
            <a:ext cx="1000594" cy="276999"/>
          </a:xfrm>
          <a:prstGeom prst="rect">
            <a:avLst/>
          </a:prstGeom>
        </p:spPr>
        <p:txBody>
          <a:bodyPr wrap="none">
            <a:spAutoFit/>
          </a:bodyPr>
          <a:lstStyle/>
          <a:p>
            <a:pPr lvl="0" algn="ctr"/>
            <a:r>
              <a:rPr lang="en-IN" sz="1200" b="1" dirty="0">
                <a:solidFill>
                  <a:schemeClr val="tx1"/>
                </a:solidFill>
                <a:latin typeface="Times New Roman" panose="02020603050405020304" pitchFamily="18" charset="0"/>
                <a:cs typeface="Times New Roman" panose="02020603050405020304" pitchFamily="18" charset="0"/>
              </a:rPr>
              <a:t>ANX Global</a:t>
            </a:r>
          </a:p>
        </p:txBody>
      </p:sp>
      <p:pic>
        <p:nvPicPr>
          <p:cNvPr id="2051" name="Picture 3" descr="C:\Users\Waseem\Desktop\Hyundai_45_EV_Concept__5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9603" y="3846443"/>
            <a:ext cx="1354426" cy="683263"/>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8750" y="394200"/>
            <a:ext cx="6886500" cy="535109"/>
          </a:xfrm>
        </p:spPr>
        <p:txBody>
          <a:bodyPr/>
          <a:lstStyle/>
          <a:p>
            <a:r>
              <a:rPr lang="en" dirty="0" smtClean="0">
                <a:solidFill>
                  <a:schemeClr val="dk1"/>
                </a:solidFill>
                <a:latin typeface="+mn-lt"/>
              </a:rPr>
              <a:t>Question</a:t>
            </a:r>
            <a:r>
              <a:rPr lang="en-IN" dirty="0" smtClean="0">
                <a:solidFill>
                  <a:schemeClr val="dk1"/>
                </a:solidFill>
                <a:latin typeface="+mn-lt"/>
              </a:rPr>
              <a:t>s</a:t>
            </a:r>
            <a:endParaRPr lang="en-GB" dirty="0"/>
          </a:p>
        </p:txBody>
      </p:sp>
      <p:sp>
        <p:nvSpPr>
          <p:cNvPr id="3" name="Text Placeholder 2"/>
          <p:cNvSpPr>
            <a:spLocks noGrp="1"/>
          </p:cNvSpPr>
          <p:nvPr>
            <p:ph type="body" idx="1"/>
          </p:nvPr>
        </p:nvSpPr>
        <p:spPr>
          <a:xfrm>
            <a:off x="208722" y="919370"/>
            <a:ext cx="8542682" cy="3503293"/>
          </a:xfrm>
        </p:spPr>
        <p:txBody>
          <a:bodyPr/>
          <a:lstStyle/>
          <a:p>
            <a:pPr marL="914400" lvl="0" indent="-342900" algn="just">
              <a:spcBef>
                <a:spcPts val="1600"/>
              </a:spcBef>
              <a:buClr>
                <a:schemeClr val="dk1"/>
              </a:buClr>
              <a:buSzPts val="1800"/>
              <a:buChar char="➢"/>
            </a:pPr>
            <a:r>
              <a:rPr lang="en-IN" dirty="0" smtClean="0">
                <a:solidFill>
                  <a:schemeClr val="dk1"/>
                </a:solidFill>
                <a:latin typeface="+mn-lt"/>
                <a:ea typeface="Times New Roman"/>
                <a:cs typeface="Times New Roman"/>
                <a:sym typeface="Times New Roman"/>
              </a:rPr>
              <a:t>Whether the exhibition premises could constitute fixed place PE in India?</a:t>
            </a:r>
          </a:p>
          <a:p>
            <a:pPr marL="914400" lvl="0" indent="-342900" algn="just">
              <a:spcBef>
                <a:spcPts val="1600"/>
              </a:spcBef>
              <a:buClr>
                <a:schemeClr val="dk1"/>
              </a:buClr>
              <a:buSzPts val="1800"/>
              <a:buChar char="➢"/>
            </a:pPr>
            <a:r>
              <a:rPr lang="en-IN" dirty="0" smtClean="0">
                <a:solidFill>
                  <a:schemeClr val="dk1"/>
                </a:solidFill>
                <a:latin typeface="+mn-lt"/>
                <a:cs typeface="Times New Roman"/>
              </a:rPr>
              <a:t>Would it make any difference if ANX Global Corp were to showcase its prototypes at Annual Motorcar Expo in BKC as one of the many automobile companies launching their products at the Expo? In this case, it would only get free access to a limited designated area at the Expo.</a:t>
            </a:r>
            <a:r>
              <a:rPr lang="en-GB" sz="1400" dirty="0" smtClean="0">
                <a:solidFill>
                  <a:schemeClr val="dk1"/>
                </a:solidFill>
                <a:latin typeface="+mn-lt"/>
                <a:ea typeface="Times New Roman"/>
                <a:cs typeface="Times New Roman"/>
                <a:sym typeface="Times New Roman"/>
              </a:rPr>
              <a:t> </a:t>
            </a:r>
          </a:p>
          <a:p>
            <a:pPr marL="914400" lvl="0" indent="-342900" algn="just">
              <a:spcBef>
                <a:spcPts val="1600"/>
              </a:spcBef>
              <a:buClr>
                <a:schemeClr val="dk1"/>
              </a:buClr>
              <a:buSzPts val="1800"/>
              <a:buChar char="➢"/>
            </a:pPr>
            <a:r>
              <a:rPr lang="en-GB" sz="1400" dirty="0" smtClean="0">
                <a:solidFill>
                  <a:schemeClr val="dk1"/>
                </a:solidFill>
                <a:latin typeface="+mn-lt"/>
                <a:ea typeface="Times New Roman"/>
                <a:cs typeface="Times New Roman"/>
                <a:sym typeface="Times New Roman"/>
              </a:rPr>
              <a:t>What if a HNI Indian customer has made booking for made-to-order limited edition car at the foreign showroom of ANX Global Corp while on travel abroad but ANX Global Corp delivers the car in the exhibition premises?</a:t>
            </a:r>
          </a:p>
          <a:p>
            <a:pPr marL="914400" lvl="0" indent="-342900" algn="just">
              <a:spcBef>
                <a:spcPts val="1600"/>
              </a:spcBef>
              <a:buClr>
                <a:schemeClr val="dk1"/>
              </a:buClr>
              <a:buSzPts val="1800"/>
              <a:buChar char="➢"/>
            </a:pPr>
            <a:r>
              <a:rPr lang="en-GB" sz="1400" dirty="0" smtClean="0">
                <a:solidFill>
                  <a:schemeClr val="dk1"/>
                </a:solidFill>
                <a:latin typeface="+mn-lt"/>
                <a:cs typeface="Times New Roman"/>
              </a:rPr>
              <a:t>What if car bookings (along with payment of initial deposit) for prototype model (to be manufactured in Japan) are accepted at the exhibition premises as well as online from Indian customers immediately after the launch?</a:t>
            </a:r>
          </a:p>
          <a:p>
            <a:pPr marL="914400" lvl="0" indent="-342900" algn="just">
              <a:spcBef>
                <a:spcPts val="1600"/>
              </a:spcBef>
              <a:buClr>
                <a:schemeClr val="dk1"/>
              </a:buClr>
              <a:buSzPts val="1800"/>
              <a:buChar char="➢"/>
            </a:pPr>
            <a:endParaRPr lang="en-GB" dirty="0"/>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spTree>
    <p:extLst>
      <p:ext uri="{BB962C8B-B14F-4D97-AF65-F5344CB8AC3E}">
        <p14:creationId xmlns:p14="http://schemas.microsoft.com/office/powerpoint/2010/main" val="1558211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244250" y="310764"/>
            <a:ext cx="5286974" cy="462600"/>
          </a:xfrm>
          <a:prstGeom prst="rect">
            <a:avLst/>
          </a:prstGeom>
        </p:spPr>
        <p:txBody>
          <a:bodyPr spcFirstLastPara="1" wrap="square" lIns="91425" tIns="91425" rIns="91425" bIns="91425" anchor="b" anchorCtr="0">
            <a:noAutofit/>
          </a:bodyPr>
          <a:lstStyle/>
          <a:p>
            <a:pPr lvl="0" algn="ctr"/>
            <a:r>
              <a:rPr lang="en-IN" sz="1800" b="1" dirty="0">
                <a:solidFill>
                  <a:schemeClr val="dk1"/>
                </a:solidFill>
                <a:latin typeface="+mn-lt"/>
              </a:rPr>
              <a:t>Case Study – </a:t>
            </a:r>
            <a:r>
              <a:rPr lang="en-IN" sz="1800" dirty="0" smtClean="0">
                <a:solidFill>
                  <a:schemeClr val="dk1"/>
                </a:solidFill>
                <a:latin typeface="+mn-lt"/>
              </a:rPr>
              <a:t>9</a:t>
            </a:r>
            <a:r>
              <a:rPr lang="en-IN" sz="1800" b="1" dirty="0">
                <a:solidFill>
                  <a:schemeClr val="dk1"/>
                </a:solidFill>
                <a:latin typeface="+mn-lt"/>
              </a:rPr>
              <a:t/>
            </a:r>
            <a:br>
              <a:rPr lang="en-IN" sz="1800" b="1" dirty="0">
                <a:solidFill>
                  <a:schemeClr val="dk1"/>
                </a:solidFill>
                <a:latin typeface="+mn-lt"/>
              </a:rPr>
            </a:br>
            <a:r>
              <a:rPr lang="en-IN" sz="1800" dirty="0">
                <a:solidFill>
                  <a:schemeClr val="dk1"/>
                </a:solidFill>
                <a:latin typeface="+mn-lt"/>
              </a:rPr>
              <a:t>Foreign Tax </a:t>
            </a:r>
            <a:r>
              <a:rPr lang="en-IN" sz="1800" dirty="0" smtClean="0">
                <a:solidFill>
                  <a:schemeClr val="dk1"/>
                </a:solidFill>
                <a:latin typeface="+mn-lt"/>
              </a:rPr>
              <a:t>Credit</a:t>
            </a:r>
            <a:endParaRPr sz="1800" dirty="0">
              <a:solidFill>
                <a:schemeClr val="dk1"/>
              </a:solidFill>
              <a:latin typeface="+mn-lt"/>
            </a:endParaRPr>
          </a:p>
        </p:txBody>
      </p:sp>
      <p:sp>
        <p:nvSpPr>
          <p:cNvPr id="126" name="Google Shape;126;p21"/>
          <p:cNvSpPr txBox="1">
            <a:spLocks noGrp="1"/>
          </p:cNvSpPr>
          <p:nvPr>
            <p:ph type="body" idx="1"/>
          </p:nvPr>
        </p:nvSpPr>
        <p:spPr>
          <a:xfrm>
            <a:off x="149100" y="859536"/>
            <a:ext cx="481350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An Indian company H Ltd has a Singaporean WOS, Sing Co since April 2013.</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Sing Co had earned profits during FY 2013-14 till FY 2017-18 and paid taxes as follows:</a:t>
            </a: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26</a:t>
            </a:fld>
            <a:endParaRPr>
              <a:solidFill>
                <a:schemeClr val="dk1"/>
              </a:solidFill>
            </a:endParaRPr>
          </a:p>
        </p:txBody>
      </p:sp>
      <p:sp>
        <p:nvSpPr>
          <p:cNvPr id="128" name="Google Shape;128;p21"/>
          <p:cNvSpPr/>
          <p:nvPr/>
        </p:nvSpPr>
        <p:spPr>
          <a:xfrm>
            <a:off x="6895075" y="469550"/>
            <a:ext cx="1577400" cy="803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IN" b="1" dirty="0" smtClean="0"/>
              <a:t>H Ltd.</a:t>
            </a:r>
            <a:endParaRPr dirty="0"/>
          </a:p>
        </p:txBody>
      </p:sp>
      <p:cxnSp>
        <p:nvCxnSpPr>
          <p:cNvPr id="129" name="Google Shape;129;p21"/>
          <p:cNvCxnSpPr>
            <a:stCxn id="128" idx="2"/>
          </p:cNvCxnSpPr>
          <p:nvPr/>
        </p:nvCxnSpPr>
        <p:spPr>
          <a:xfrm>
            <a:off x="7683775" y="1272650"/>
            <a:ext cx="0" cy="2543976"/>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867044"/>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IN" dirty="0" smtClean="0"/>
              <a:t>Sing Co.</a:t>
            </a:r>
          </a:p>
          <a:p>
            <a:pPr marL="0" lvl="0" indent="0" algn="ctr" rtl="0">
              <a:lnSpc>
                <a:spcPct val="115000"/>
              </a:lnSpc>
              <a:spcBef>
                <a:spcPts val="0"/>
              </a:spcBef>
              <a:spcAft>
                <a:spcPts val="0"/>
              </a:spcAft>
              <a:buNone/>
            </a:pPr>
            <a:r>
              <a:rPr lang="en-IN" dirty="0" smtClean="0"/>
              <a:t>(WOS)</a:t>
            </a:r>
            <a:endParaRPr dirty="0"/>
          </a:p>
        </p:txBody>
      </p:sp>
      <p:cxnSp>
        <p:nvCxnSpPr>
          <p:cNvPr id="131" name="Google Shape;131;p21"/>
          <p:cNvCxnSpPr/>
          <p:nvPr/>
        </p:nvCxnSpPr>
        <p:spPr>
          <a:xfrm rot="10800000" flipH="1">
            <a:off x="6190725" y="2583625"/>
            <a:ext cx="2830500" cy="36000"/>
          </a:xfrm>
          <a:prstGeom prst="straightConnector1">
            <a:avLst/>
          </a:prstGeom>
          <a:noFill/>
          <a:ln w="9525" cap="flat" cmpd="sng">
            <a:solidFill>
              <a:schemeClr val="tx1"/>
            </a:solidFill>
            <a:prstDash val="dash"/>
            <a:round/>
            <a:headEnd type="none" w="med" len="med"/>
            <a:tailEnd type="none" w="med" len="med"/>
          </a:ln>
        </p:spPr>
      </p:cxnSp>
      <p:sp>
        <p:nvSpPr>
          <p:cNvPr id="132" name="Google Shape;132;p21"/>
          <p:cNvSpPr/>
          <p:nvPr/>
        </p:nvSpPr>
        <p:spPr>
          <a:xfrm>
            <a:off x="7825948" y="1581675"/>
            <a:ext cx="1195275" cy="444900"/>
          </a:xfrm>
          <a:prstGeom prst="roundRect">
            <a:avLst>
              <a:gd name="adj" fmla="val 16667"/>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India</a:t>
            </a:r>
            <a:endParaRPr b="1" dirty="0"/>
          </a:p>
        </p:txBody>
      </p:sp>
      <p:sp>
        <p:nvSpPr>
          <p:cNvPr id="133" name="Google Shape;133;p21"/>
          <p:cNvSpPr/>
          <p:nvPr/>
        </p:nvSpPr>
        <p:spPr>
          <a:xfrm>
            <a:off x="7825949" y="3040763"/>
            <a:ext cx="1195275" cy="4449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smtClean="0"/>
              <a:t>Singapore</a:t>
            </a:r>
            <a:endParaRPr b="1" dirty="0"/>
          </a:p>
        </p:txBody>
      </p:sp>
      <p:graphicFrame>
        <p:nvGraphicFramePr>
          <p:cNvPr id="4" name="Table 3">
            <a:extLst>
              <a:ext uri="{FF2B5EF4-FFF2-40B4-BE49-F238E27FC236}">
                <a16:creationId xmlns:a16="http://schemas.microsoft.com/office/drawing/2014/main" xmlns="" id="{6080AD62-11AB-4749-9198-AACF9F295346}"/>
              </a:ext>
            </a:extLst>
          </p:cNvPr>
          <p:cNvGraphicFramePr>
            <a:graphicFrameLocks noGrp="1"/>
          </p:cNvGraphicFramePr>
          <p:nvPr>
            <p:extLst>
              <p:ext uri="{D42A27DB-BD31-4B8C-83A1-F6EECF244321}">
                <p14:modId xmlns:p14="http://schemas.microsoft.com/office/powerpoint/2010/main" val="3036484084"/>
              </p:ext>
            </p:extLst>
          </p:nvPr>
        </p:nvGraphicFramePr>
        <p:xfrm>
          <a:off x="290097" y="2365778"/>
          <a:ext cx="5166488" cy="2287850"/>
        </p:xfrm>
        <a:graphic>
          <a:graphicData uri="http://schemas.openxmlformats.org/drawingml/2006/table">
            <a:tbl>
              <a:tblPr firstRow="1" firstCol="1" bandRow="1">
                <a:tableStyleId>{7E9639D4-E3E2-4D34-9284-5A2195B3D0D7}</a:tableStyleId>
              </a:tblPr>
              <a:tblGrid>
                <a:gridCol w="656695">
                  <a:extLst>
                    <a:ext uri="{9D8B030D-6E8A-4147-A177-3AD203B41FA5}">
                      <a16:colId xmlns:a16="http://schemas.microsoft.com/office/drawing/2014/main" xmlns="" val="1633718249"/>
                    </a:ext>
                  </a:extLst>
                </a:gridCol>
                <a:gridCol w="808145">
                  <a:extLst>
                    <a:ext uri="{9D8B030D-6E8A-4147-A177-3AD203B41FA5}">
                      <a16:colId xmlns:a16="http://schemas.microsoft.com/office/drawing/2014/main" xmlns="" val="1019388110"/>
                    </a:ext>
                  </a:extLst>
                </a:gridCol>
                <a:gridCol w="762771">
                  <a:extLst>
                    <a:ext uri="{9D8B030D-6E8A-4147-A177-3AD203B41FA5}">
                      <a16:colId xmlns:a16="http://schemas.microsoft.com/office/drawing/2014/main" xmlns="" val="666475267"/>
                    </a:ext>
                  </a:extLst>
                </a:gridCol>
                <a:gridCol w="597831">
                  <a:extLst>
                    <a:ext uri="{9D8B030D-6E8A-4147-A177-3AD203B41FA5}">
                      <a16:colId xmlns:a16="http://schemas.microsoft.com/office/drawing/2014/main" xmlns="" val="2228850701"/>
                    </a:ext>
                  </a:extLst>
                </a:gridCol>
                <a:gridCol w="649950">
                  <a:extLst>
                    <a:ext uri="{9D8B030D-6E8A-4147-A177-3AD203B41FA5}">
                      <a16:colId xmlns:a16="http://schemas.microsoft.com/office/drawing/2014/main" xmlns="" val="3804554793"/>
                    </a:ext>
                  </a:extLst>
                </a:gridCol>
                <a:gridCol w="882951">
                  <a:extLst>
                    <a:ext uri="{9D8B030D-6E8A-4147-A177-3AD203B41FA5}">
                      <a16:colId xmlns:a16="http://schemas.microsoft.com/office/drawing/2014/main" xmlns="" val="415319941"/>
                    </a:ext>
                  </a:extLst>
                </a:gridCol>
                <a:gridCol w="808145">
                  <a:extLst>
                    <a:ext uri="{9D8B030D-6E8A-4147-A177-3AD203B41FA5}">
                      <a16:colId xmlns:a16="http://schemas.microsoft.com/office/drawing/2014/main" xmlns="" val="1865411229"/>
                    </a:ext>
                  </a:extLst>
                </a:gridCol>
              </a:tblGrid>
              <a:tr h="635839">
                <a:tc>
                  <a:txBody>
                    <a:bodyPr/>
                    <a:lstStyle/>
                    <a:p>
                      <a:pPr algn="just">
                        <a:lnSpc>
                          <a:spcPct val="115000"/>
                        </a:lnSpc>
                        <a:spcBef>
                          <a:spcPts val="1200"/>
                        </a:spcBef>
                        <a:spcAft>
                          <a:spcPts val="800"/>
                        </a:spcAft>
                      </a:pPr>
                      <a:r>
                        <a:rPr lang="en-IN" sz="1100" dirty="0">
                          <a:effectLst/>
                        </a:rPr>
                        <a:t>Year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Bef>
                          <a:spcPts val="1200"/>
                        </a:spcBef>
                        <a:spcAft>
                          <a:spcPts val="800"/>
                        </a:spcAft>
                      </a:pPr>
                      <a:r>
                        <a:rPr lang="en-IN" sz="1100" dirty="0">
                          <a:effectLst/>
                        </a:rPr>
                        <a:t>Income</a:t>
                      </a:r>
                    </a:p>
                    <a:p>
                      <a:pPr algn="just">
                        <a:lnSpc>
                          <a:spcPct val="100000"/>
                        </a:lnSpc>
                        <a:spcBef>
                          <a:spcPts val="1200"/>
                        </a:spcBef>
                        <a:spcAft>
                          <a:spcPts val="800"/>
                        </a:spcAft>
                      </a:pPr>
                      <a:r>
                        <a:rPr lang="en-IN" sz="1100" dirty="0">
                          <a:effectLst/>
                        </a:rPr>
                        <a:t>(SGD)</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Tax Paid</a:t>
                      </a:r>
                    </a:p>
                    <a:p>
                      <a:pPr algn="just">
                        <a:lnSpc>
                          <a:spcPct val="115000"/>
                        </a:lnSpc>
                        <a:spcBef>
                          <a:spcPts val="1200"/>
                        </a:spcBef>
                        <a:spcAft>
                          <a:spcPts val="800"/>
                        </a:spcAft>
                      </a:pPr>
                      <a:r>
                        <a:rPr lang="en-IN" sz="1100" dirty="0">
                          <a:effectLst/>
                        </a:rPr>
                        <a:t>(SGD)</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 Tax</a:t>
                      </a:r>
                    </a:p>
                    <a:p>
                      <a:pPr algn="just">
                        <a:lnSpc>
                          <a:spcPct val="115000"/>
                        </a:lnSpc>
                        <a:spcBef>
                          <a:spcPts val="1200"/>
                        </a:spcBef>
                        <a:spcAft>
                          <a:spcPts val="800"/>
                        </a:spcAft>
                      </a:pPr>
                      <a:r>
                        <a:rPr lang="en-IN" sz="1100" dirty="0">
                          <a:effectLst/>
                        </a:rPr>
                        <a:t>Paid</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1 SGD </a:t>
                      </a:r>
                    </a:p>
                    <a:p>
                      <a:pPr algn="just">
                        <a:lnSpc>
                          <a:spcPct val="115000"/>
                        </a:lnSpc>
                        <a:spcBef>
                          <a:spcPts val="1200"/>
                        </a:spcBef>
                        <a:spcAft>
                          <a:spcPts val="800"/>
                        </a:spcAft>
                      </a:pPr>
                      <a:r>
                        <a:rPr lang="en-IN" sz="1100" dirty="0">
                          <a:effectLst/>
                        </a:rPr>
                        <a:t>= INR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Income </a:t>
                      </a:r>
                    </a:p>
                    <a:p>
                      <a:pPr algn="just">
                        <a:lnSpc>
                          <a:spcPct val="115000"/>
                        </a:lnSpc>
                        <a:spcBef>
                          <a:spcPts val="1200"/>
                        </a:spcBef>
                        <a:spcAft>
                          <a:spcPts val="800"/>
                        </a:spcAft>
                      </a:pPr>
                      <a:r>
                        <a:rPr lang="en-IN" sz="1100" dirty="0">
                          <a:effectLst/>
                        </a:rPr>
                        <a:t>(INR)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Tax Paid </a:t>
                      </a:r>
                    </a:p>
                    <a:p>
                      <a:pPr algn="just">
                        <a:lnSpc>
                          <a:spcPct val="115000"/>
                        </a:lnSpc>
                        <a:spcBef>
                          <a:spcPts val="1200"/>
                        </a:spcBef>
                        <a:spcAft>
                          <a:spcPts val="800"/>
                        </a:spcAft>
                      </a:pPr>
                      <a:r>
                        <a:rPr lang="en-IN" sz="1100" dirty="0">
                          <a:effectLst/>
                        </a:rPr>
                        <a:t>(INR)</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2247888"/>
                  </a:ext>
                </a:extLst>
              </a:tr>
              <a:tr h="225608">
                <a:tc>
                  <a:txBody>
                    <a:bodyPr/>
                    <a:lstStyle/>
                    <a:p>
                      <a:pPr algn="just">
                        <a:lnSpc>
                          <a:spcPct val="115000"/>
                        </a:lnSpc>
                        <a:spcBef>
                          <a:spcPts val="1200"/>
                        </a:spcBef>
                        <a:spcAft>
                          <a:spcPts val="800"/>
                        </a:spcAft>
                      </a:pPr>
                      <a:r>
                        <a:rPr lang="en-IN" sz="1100">
                          <a:effectLst/>
                        </a:rPr>
                        <a:t>2013</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550,000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47,000</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8.55</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47.220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25,971,000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2,219,340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89616605"/>
                  </a:ext>
                </a:extLst>
              </a:tr>
              <a:tr h="225608">
                <a:tc>
                  <a:txBody>
                    <a:bodyPr/>
                    <a:lstStyle/>
                    <a:p>
                      <a:pPr algn="just">
                        <a:lnSpc>
                          <a:spcPct val="115000"/>
                        </a:lnSpc>
                        <a:spcBef>
                          <a:spcPts val="1200"/>
                        </a:spcBef>
                        <a:spcAft>
                          <a:spcPts val="800"/>
                        </a:spcAft>
                      </a:pPr>
                      <a:r>
                        <a:rPr lang="en-IN" sz="1100">
                          <a:effectLst/>
                        </a:rPr>
                        <a:t>2014</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330,000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17,000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5.15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45.398</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14,981,340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771,766</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138697090"/>
                  </a:ext>
                </a:extLst>
              </a:tr>
              <a:tr h="225608">
                <a:tc>
                  <a:txBody>
                    <a:bodyPr/>
                    <a:lstStyle/>
                    <a:p>
                      <a:pPr algn="just">
                        <a:lnSpc>
                          <a:spcPct val="115000"/>
                        </a:lnSpc>
                        <a:spcBef>
                          <a:spcPts val="1200"/>
                        </a:spcBef>
                        <a:spcAft>
                          <a:spcPts val="800"/>
                        </a:spcAft>
                      </a:pPr>
                      <a:r>
                        <a:rPr lang="en-IN" sz="1100">
                          <a:effectLst/>
                        </a:rPr>
                        <a:t>2015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300,000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12,000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49.132</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14,739,600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589,584</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276564986"/>
                  </a:ext>
                </a:extLst>
              </a:tr>
              <a:tr h="225608">
                <a:tc>
                  <a:txBody>
                    <a:bodyPr/>
                    <a:lstStyle/>
                    <a:p>
                      <a:pPr algn="just">
                        <a:lnSpc>
                          <a:spcPct val="115000"/>
                        </a:lnSpc>
                        <a:spcBef>
                          <a:spcPts val="1200"/>
                        </a:spcBef>
                        <a:spcAft>
                          <a:spcPts val="800"/>
                        </a:spcAft>
                      </a:pPr>
                      <a:r>
                        <a:rPr lang="en-IN" sz="1100">
                          <a:effectLst/>
                        </a:rPr>
                        <a:t>2016</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90,000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3,500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3.89</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46.418</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4,177,620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162,463</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715648513"/>
                  </a:ext>
                </a:extLst>
              </a:tr>
              <a:tr h="225608">
                <a:tc>
                  <a:txBody>
                    <a:bodyPr/>
                    <a:lstStyle/>
                    <a:p>
                      <a:pPr algn="just">
                        <a:lnSpc>
                          <a:spcPct val="115000"/>
                        </a:lnSpc>
                        <a:spcBef>
                          <a:spcPts val="1200"/>
                        </a:spcBef>
                        <a:spcAft>
                          <a:spcPts val="800"/>
                        </a:spcAft>
                      </a:pPr>
                      <a:r>
                        <a:rPr lang="en-IN" sz="1100">
                          <a:effectLst/>
                        </a:rPr>
                        <a:t>2017</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230,000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11,500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5.00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49.625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11,413,750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570,688</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483770879"/>
                  </a:ext>
                </a:extLst>
              </a:tr>
              <a:tr h="225608">
                <a:tc>
                  <a:txBody>
                    <a:bodyPr/>
                    <a:lstStyle/>
                    <a:p>
                      <a:pPr algn="just">
                        <a:lnSpc>
                          <a:spcPct val="115000"/>
                        </a:lnSpc>
                        <a:spcBef>
                          <a:spcPts val="1200"/>
                        </a:spcBef>
                        <a:spcAft>
                          <a:spcPts val="800"/>
                        </a:spcAft>
                      </a:pPr>
                      <a:r>
                        <a:rPr lang="en-IN" sz="1100">
                          <a:effectLst/>
                        </a:rPr>
                        <a:t>2018</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200,000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13,500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6.75</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51.031</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10,206,200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a:effectLst/>
                        </a:rPr>
                        <a:t>688,919</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45620371"/>
                  </a:ext>
                </a:extLst>
              </a:tr>
              <a:tr h="294630">
                <a:tc>
                  <a:txBody>
                    <a:bodyPr/>
                    <a:lstStyle/>
                    <a:p>
                      <a:pPr algn="just">
                        <a:lnSpc>
                          <a:spcPct val="115000"/>
                        </a:lnSpc>
                        <a:spcBef>
                          <a:spcPts val="1200"/>
                        </a:spcBef>
                        <a:spcAft>
                          <a:spcPts val="800"/>
                        </a:spcAft>
                      </a:pPr>
                      <a:r>
                        <a:rPr lang="en-IN" sz="1100">
                          <a:effectLst/>
                        </a:rPr>
                        <a:t>Total</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1,700,000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1,04,500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6.15</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dirty="0">
                          <a:effectLst/>
                        </a:rPr>
                        <a:t> </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Bef>
                          <a:spcPts val="1200"/>
                        </a:spcBef>
                        <a:spcAft>
                          <a:spcPts val="800"/>
                        </a:spcAft>
                      </a:pPr>
                      <a:r>
                        <a:rPr lang="en-IN" sz="1100">
                          <a:effectLst/>
                        </a:rPr>
                        <a:t>81,489,510</a:t>
                      </a:r>
                      <a:endParaRPr lang="en-IN"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Bef>
                          <a:spcPts val="1200"/>
                        </a:spcBef>
                        <a:spcAft>
                          <a:spcPts val="800"/>
                        </a:spcAft>
                      </a:pPr>
                      <a:r>
                        <a:rPr lang="en-IN" sz="1100" dirty="0">
                          <a:effectLst/>
                        </a:rPr>
                        <a:t>5,002,759</a:t>
                      </a:r>
                      <a:endParaRPr lang="en-IN"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37687622"/>
                  </a:ext>
                </a:extLst>
              </a:tr>
            </a:tbl>
          </a:graphicData>
        </a:graphic>
      </p:graphicFrame>
      <p:sp>
        <p:nvSpPr>
          <p:cNvPr id="15" name="TextBox 14"/>
          <p:cNvSpPr txBox="1"/>
          <p:nvPr/>
        </p:nvSpPr>
        <p:spPr>
          <a:xfrm>
            <a:off x="7160555" y="1500808"/>
            <a:ext cx="353943" cy="1769165"/>
          </a:xfrm>
          <a:prstGeom prst="rect">
            <a:avLst/>
          </a:prstGeom>
          <a:noFill/>
        </p:spPr>
        <p:txBody>
          <a:bodyPr vert="vert270" wrap="square" rtlCol="0">
            <a:spAutoFit/>
          </a:bodyPr>
          <a:lstStyle/>
          <a:p>
            <a:pPr algn="just"/>
            <a:r>
              <a:rPr lang="en-IN" sz="1100" dirty="0" smtClean="0">
                <a:solidFill>
                  <a:schemeClr val="tx1"/>
                </a:solidFill>
                <a:latin typeface="Times New Roman" panose="02020603050405020304" pitchFamily="18" charset="0"/>
                <a:cs typeface="Times New Roman" panose="02020603050405020304" pitchFamily="18" charset="0"/>
              </a:rPr>
              <a:t>Dividend = SGD </a:t>
            </a:r>
            <a:r>
              <a:rPr lang="en-IN" sz="1100" dirty="0">
                <a:solidFill>
                  <a:schemeClr val="tx1"/>
                </a:solidFill>
                <a:latin typeface="Times New Roman" panose="02020603050405020304" pitchFamily="18" charset="0"/>
                <a:cs typeface="Times New Roman" panose="02020603050405020304" pitchFamily="18" charset="0"/>
              </a:rPr>
              <a:t>1,000,000  </a:t>
            </a:r>
          </a:p>
        </p:txBody>
      </p:sp>
      <p:sp>
        <p:nvSpPr>
          <p:cNvPr id="13"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38052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271144" y="310764"/>
            <a:ext cx="4813500" cy="462600"/>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9 (contd.)</a:t>
            </a:r>
            <a:r>
              <a:rPr lang="en-IN" sz="1800" dirty="0">
                <a:solidFill>
                  <a:schemeClr val="dk1"/>
                </a:solidFill>
                <a:latin typeface="+mn-lt"/>
              </a:rPr>
              <a:t/>
            </a:r>
            <a:br>
              <a:rPr lang="en-IN" sz="1800" dirty="0">
                <a:solidFill>
                  <a:schemeClr val="dk1"/>
                </a:solidFill>
                <a:latin typeface="+mn-lt"/>
              </a:rPr>
            </a:br>
            <a:r>
              <a:rPr lang="en-IN" sz="1800" dirty="0">
                <a:solidFill>
                  <a:schemeClr val="dk1"/>
                </a:solidFill>
                <a:latin typeface="+mn-lt"/>
              </a:rPr>
              <a:t>Foreign Tax </a:t>
            </a:r>
            <a:r>
              <a:rPr lang="en-IN" sz="1800" dirty="0" smtClean="0">
                <a:solidFill>
                  <a:schemeClr val="dk1"/>
                </a:solidFill>
                <a:latin typeface="+mn-lt"/>
              </a:rPr>
              <a:t>Credit</a:t>
            </a:r>
            <a:endParaRPr sz="2100" dirty="0">
              <a:solidFill>
                <a:schemeClr val="dk1"/>
              </a:solidFill>
              <a:latin typeface="+mn-lt"/>
            </a:endParaRPr>
          </a:p>
        </p:txBody>
      </p:sp>
      <p:sp>
        <p:nvSpPr>
          <p:cNvPr id="126" name="Google Shape;126;p21"/>
          <p:cNvSpPr txBox="1">
            <a:spLocks noGrp="1"/>
          </p:cNvSpPr>
          <p:nvPr>
            <p:ph type="body" idx="1"/>
          </p:nvPr>
        </p:nvSpPr>
        <p:spPr>
          <a:xfrm>
            <a:off x="149100" y="859536"/>
            <a:ext cx="481350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startAt="3"/>
            </a:pPr>
            <a:r>
              <a:rPr lang="en-IN" sz="1400" dirty="0">
                <a:solidFill>
                  <a:schemeClr val="dk1"/>
                </a:solidFill>
                <a:latin typeface="+mn-lt"/>
                <a:ea typeface="Times New Roman"/>
                <a:cs typeface="Times New Roman"/>
                <a:sym typeface="Times New Roman"/>
              </a:rPr>
              <a:t>Sing Co declared dividend for the first time in Sept 2019, and distributed SGD 1,000,000 by way of dividends to H Ltd. Assume exchange rate in 2019 is 1 SGD = INR 51.300. </a:t>
            </a:r>
          </a:p>
          <a:p>
            <a:pPr marL="482600" lvl="0" indent="-342900" algn="just">
              <a:buClr>
                <a:schemeClr val="dk1"/>
              </a:buClr>
              <a:buSzPts val="1400"/>
              <a:buFont typeface="+mj-lt"/>
              <a:buAutoNum type="arabicPeriod" startAt="3"/>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r>
              <a:rPr lang="en-IN" sz="1400" dirty="0">
                <a:solidFill>
                  <a:schemeClr val="dk1"/>
                </a:solidFill>
                <a:latin typeface="+mn-lt"/>
                <a:ea typeface="Times New Roman"/>
                <a:cs typeface="Times New Roman"/>
                <a:sym typeface="Times New Roman"/>
              </a:rPr>
              <a:t>The dividend is taxable in India u/s 115BBD @ 15%.</a:t>
            </a:r>
          </a:p>
          <a:p>
            <a:pPr marL="482600" lvl="0" indent="-342900" algn="just">
              <a:buClr>
                <a:schemeClr val="dk1"/>
              </a:buClr>
              <a:buSzPts val="1400"/>
              <a:buFont typeface="+mj-lt"/>
              <a:buAutoNum type="arabicPeriod" startAt="3"/>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r>
              <a:rPr lang="en-IN" sz="1400" dirty="0">
                <a:solidFill>
                  <a:schemeClr val="dk1"/>
                </a:solidFill>
                <a:latin typeface="+mn-lt"/>
                <a:ea typeface="Times New Roman"/>
                <a:cs typeface="Times New Roman"/>
                <a:sym typeface="Times New Roman"/>
              </a:rPr>
              <a:t>As per the India-Singapore DTAA, H Ltd is eligible to set off as foreign tax credit the underlying corporate taxes paid by Sing Co against the tax on dividend payable by it in India.</a:t>
            </a: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27</a:t>
            </a:fld>
            <a:endParaRPr>
              <a:solidFill>
                <a:schemeClr val="dk1"/>
              </a:solidFill>
            </a:endParaRPr>
          </a:p>
        </p:txBody>
      </p:sp>
      <p:sp>
        <p:nvSpPr>
          <p:cNvPr id="128" name="Google Shape;128;p21"/>
          <p:cNvSpPr/>
          <p:nvPr/>
        </p:nvSpPr>
        <p:spPr>
          <a:xfrm>
            <a:off x="6895075" y="469550"/>
            <a:ext cx="1577400" cy="803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lvl="0" algn="ctr">
              <a:lnSpc>
                <a:spcPct val="115000"/>
              </a:lnSpc>
            </a:pPr>
            <a:r>
              <a:rPr lang="en-IN" b="1" dirty="0"/>
              <a:t>H Ltd.</a:t>
            </a:r>
            <a:endParaRPr lang="en-IN" dirty="0"/>
          </a:p>
        </p:txBody>
      </p:sp>
      <p:cxnSp>
        <p:nvCxnSpPr>
          <p:cNvPr id="129" name="Google Shape;129;p21"/>
          <p:cNvCxnSpPr>
            <a:endCxn id="128" idx="2"/>
          </p:cNvCxnSpPr>
          <p:nvPr/>
        </p:nvCxnSpPr>
        <p:spPr>
          <a:xfrm flipH="1" flipV="1">
            <a:off x="7683775" y="1272650"/>
            <a:ext cx="7275" cy="2245802"/>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539052"/>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lvl="0" algn="ctr">
              <a:lnSpc>
                <a:spcPct val="115000"/>
              </a:lnSpc>
            </a:pPr>
            <a:r>
              <a:rPr lang="en-IN" dirty="0"/>
              <a:t>Sing Co.</a:t>
            </a:r>
          </a:p>
          <a:p>
            <a:pPr lvl="0" algn="ctr">
              <a:lnSpc>
                <a:spcPct val="115000"/>
              </a:lnSpc>
            </a:pPr>
            <a:r>
              <a:rPr lang="en-IN" dirty="0"/>
              <a:t>(WOS)</a:t>
            </a:r>
          </a:p>
        </p:txBody>
      </p:sp>
      <p:cxnSp>
        <p:nvCxnSpPr>
          <p:cNvPr id="131" name="Google Shape;131;p21"/>
          <p:cNvCxnSpPr/>
          <p:nvPr/>
        </p:nvCxnSpPr>
        <p:spPr>
          <a:xfrm rot="10800000" flipH="1">
            <a:off x="6190725" y="2583625"/>
            <a:ext cx="2830500" cy="36000"/>
          </a:xfrm>
          <a:prstGeom prst="straightConnector1">
            <a:avLst/>
          </a:prstGeom>
          <a:noFill/>
          <a:ln w="9525" cap="flat" cmpd="sng">
            <a:solidFill>
              <a:schemeClr val="tx1"/>
            </a:solidFill>
            <a:prstDash val="dash"/>
            <a:round/>
            <a:headEnd type="none" w="med" len="med"/>
            <a:tailEnd type="none" w="med" len="med"/>
          </a:ln>
        </p:spPr>
      </p:cxnSp>
      <p:sp>
        <p:nvSpPr>
          <p:cNvPr id="11" name="Google Shape;132;p21"/>
          <p:cNvSpPr/>
          <p:nvPr/>
        </p:nvSpPr>
        <p:spPr>
          <a:xfrm>
            <a:off x="7825948" y="1581675"/>
            <a:ext cx="1195275" cy="444900"/>
          </a:xfrm>
          <a:prstGeom prst="roundRect">
            <a:avLst>
              <a:gd name="adj" fmla="val 16667"/>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smtClean="0"/>
              <a:t>India</a:t>
            </a:r>
            <a:endParaRPr b="1" dirty="0"/>
          </a:p>
        </p:txBody>
      </p:sp>
      <p:sp>
        <p:nvSpPr>
          <p:cNvPr id="13" name="Google Shape;133;p21"/>
          <p:cNvSpPr/>
          <p:nvPr/>
        </p:nvSpPr>
        <p:spPr>
          <a:xfrm>
            <a:off x="7825949" y="2931433"/>
            <a:ext cx="1195275" cy="4449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smtClean="0"/>
              <a:t>Singapore</a:t>
            </a:r>
            <a:endParaRPr b="1" dirty="0"/>
          </a:p>
        </p:txBody>
      </p:sp>
      <p:sp>
        <p:nvSpPr>
          <p:cNvPr id="3" name="TextBox 2"/>
          <p:cNvSpPr txBox="1"/>
          <p:nvPr/>
        </p:nvSpPr>
        <p:spPr>
          <a:xfrm>
            <a:off x="7160555" y="1500808"/>
            <a:ext cx="353943" cy="1769165"/>
          </a:xfrm>
          <a:prstGeom prst="rect">
            <a:avLst/>
          </a:prstGeom>
          <a:noFill/>
        </p:spPr>
        <p:txBody>
          <a:bodyPr vert="vert270" wrap="square" rtlCol="0">
            <a:spAutoFit/>
          </a:bodyPr>
          <a:lstStyle/>
          <a:p>
            <a:pPr algn="just"/>
            <a:r>
              <a:rPr lang="en-IN" sz="1100" dirty="0" smtClean="0">
                <a:solidFill>
                  <a:schemeClr val="tx1"/>
                </a:solidFill>
                <a:latin typeface="Times New Roman" panose="02020603050405020304" pitchFamily="18" charset="0"/>
                <a:cs typeface="Times New Roman" panose="02020603050405020304" pitchFamily="18" charset="0"/>
              </a:rPr>
              <a:t>Dividend = SGD </a:t>
            </a:r>
            <a:r>
              <a:rPr lang="en-IN" sz="1100" dirty="0">
                <a:solidFill>
                  <a:schemeClr val="tx1"/>
                </a:solidFill>
                <a:latin typeface="Times New Roman" panose="02020603050405020304" pitchFamily="18" charset="0"/>
                <a:cs typeface="Times New Roman" panose="02020603050405020304" pitchFamily="18" charset="0"/>
              </a:rPr>
              <a:t>1,000,000  </a:t>
            </a:r>
          </a:p>
        </p:txBody>
      </p:sp>
      <p:sp>
        <p:nvSpPr>
          <p:cNvPr id="12"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15279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394200"/>
            <a:ext cx="6886500" cy="66431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dk1"/>
                </a:solidFill>
                <a:latin typeface="+mn-lt"/>
              </a:rPr>
              <a:t>Question</a:t>
            </a:r>
            <a:endParaRPr dirty="0">
              <a:solidFill>
                <a:schemeClr val="dk1"/>
              </a:solidFill>
              <a:latin typeface="+mn-lt"/>
            </a:endParaRPr>
          </a:p>
        </p:txBody>
      </p:sp>
      <p:sp>
        <p:nvSpPr>
          <p:cNvPr id="152" name="Google Shape;152;p23"/>
          <p:cNvSpPr txBox="1">
            <a:spLocks noGrp="1"/>
          </p:cNvSpPr>
          <p:nvPr>
            <p:ph type="body" idx="1"/>
          </p:nvPr>
        </p:nvSpPr>
        <p:spPr>
          <a:xfrm>
            <a:off x="1030138" y="1113183"/>
            <a:ext cx="6886500" cy="2890317"/>
          </a:xfrm>
          <a:prstGeom prst="rect">
            <a:avLst/>
          </a:prstGeom>
        </p:spPr>
        <p:txBody>
          <a:bodyPr spcFirstLastPara="1" wrap="square" lIns="91425" tIns="91425" rIns="91425" bIns="91425" anchor="t" anchorCtr="0">
            <a:noAutofit/>
          </a:bodyPr>
          <a:lstStyle/>
          <a:p>
            <a:pPr marL="914400" lvl="0" indent="-342900" algn="just">
              <a:spcBef>
                <a:spcPts val="1600"/>
              </a:spcBef>
              <a:buClr>
                <a:schemeClr val="dk1"/>
              </a:buClr>
              <a:buSzPts val="1800"/>
              <a:buChar char="➢"/>
            </a:pPr>
            <a:r>
              <a:rPr lang="en-IN" dirty="0">
                <a:solidFill>
                  <a:schemeClr val="dk1"/>
                </a:solidFill>
                <a:latin typeface="+mn-lt"/>
                <a:ea typeface="Times New Roman"/>
                <a:cs typeface="Times New Roman"/>
                <a:sym typeface="Times New Roman"/>
              </a:rPr>
              <a:t>For determining tax credit, will the translation of income &amp; taxes be done based on prevailing exchange rate for the year when income was earned, </a:t>
            </a:r>
            <a:r>
              <a:rPr lang="en-IN" dirty="0" smtClean="0">
                <a:solidFill>
                  <a:schemeClr val="dk1"/>
                </a:solidFill>
                <a:latin typeface="+mn-lt"/>
                <a:ea typeface="Times New Roman"/>
                <a:cs typeface="Times New Roman"/>
                <a:sym typeface="Times New Roman"/>
              </a:rPr>
              <a:t>or </a:t>
            </a:r>
            <a:r>
              <a:rPr lang="en-IN" dirty="0">
                <a:solidFill>
                  <a:schemeClr val="dk1"/>
                </a:solidFill>
                <a:latin typeface="+mn-lt"/>
                <a:ea typeface="Times New Roman"/>
                <a:cs typeface="Times New Roman"/>
                <a:sym typeface="Times New Roman"/>
              </a:rPr>
              <a:t>prevailing when dividend was distributed? Alternatively, should rate of taxes paid on the income be considered instead?</a:t>
            </a:r>
          </a:p>
          <a:p>
            <a:pPr marL="914400" lvl="0" indent="-342900" algn="just">
              <a:spcBef>
                <a:spcPts val="1600"/>
              </a:spcBef>
              <a:buClr>
                <a:schemeClr val="dk1"/>
              </a:buClr>
              <a:buSzPts val="1800"/>
              <a:buChar char="➢"/>
            </a:pPr>
            <a:r>
              <a:rPr lang="en-IN" dirty="0">
                <a:solidFill>
                  <a:schemeClr val="dk1"/>
                </a:solidFill>
                <a:latin typeface="+mn-lt"/>
                <a:ea typeface="Times New Roman"/>
                <a:cs typeface="Times New Roman"/>
                <a:sym typeface="Times New Roman"/>
              </a:rPr>
              <a:t>For the purposes of determining tax credit, would it be assumed that income is distributed on LIFO basis, FIFO basis, or weighted average basis?</a:t>
            </a:r>
          </a:p>
          <a:p>
            <a:pPr marL="914400" lvl="0" indent="-342900" algn="just">
              <a:spcBef>
                <a:spcPts val="1600"/>
              </a:spcBef>
              <a:buClr>
                <a:schemeClr val="dk1"/>
              </a:buClr>
              <a:buSzPts val="1800"/>
              <a:buChar char="➢"/>
            </a:pPr>
            <a:endParaRPr lang="en-IN" sz="1800" dirty="0">
              <a:solidFill>
                <a:schemeClr val="dk1"/>
              </a:solidFill>
              <a:latin typeface="+mn-lt"/>
              <a:ea typeface="Times New Roman"/>
              <a:cs typeface="Times New Roman"/>
              <a:sym typeface="Times New Roman"/>
            </a:endParaRPr>
          </a:p>
          <a:p>
            <a:pPr marL="914400" lvl="0" indent="0" algn="just" rtl="0">
              <a:spcBef>
                <a:spcPts val="1600"/>
              </a:spcBef>
              <a:spcAft>
                <a:spcPts val="1600"/>
              </a:spcAft>
              <a:buNone/>
            </a:pPr>
            <a:endParaRPr sz="1400" dirty="0">
              <a:solidFill>
                <a:schemeClr val="dk1"/>
              </a:solidFill>
              <a:latin typeface="+mn-lt"/>
            </a:endParaRP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28</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99664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149099" y="853882"/>
            <a:ext cx="5327361" cy="3812539"/>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a:pPr>
            <a:r>
              <a:rPr lang="en-IN" sz="1400" dirty="0" smtClean="0">
                <a:solidFill>
                  <a:schemeClr val="dk1"/>
                </a:solidFill>
                <a:latin typeface="+mn-lt"/>
                <a:ea typeface="Times New Roman"/>
                <a:cs typeface="Times New Roman"/>
                <a:sym typeface="Times New Roman"/>
              </a:rPr>
              <a:t>S </a:t>
            </a:r>
            <a:r>
              <a:rPr lang="en-IN" sz="1400" dirty="0">
                <a:solidFill>
                  <a:schemeClr val="dk1"/>
                </a:solidFill>
                <a:latin typeface="+mn-lt"/>
                <a:ea typeface="Times New Roman"/>
                <a:cs typeface="Times New Roman"/>
                <a:sym typeface="Times New Roman"/>
              </a:rPr>
              <a:t>Co Pte Ltd is a Singaporean investment company. </a:t>
            </a: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2"/>
            </a:pPr>
            <a:r>
              <a:rPr lang="en-IN" sz="1400" dirty="0">
                <a:solidFill>
                  <a:schemeClr val="dk1"/>
                </a:solidFill>
                <a:latin typeface="+mn-lt"/>
                <a:ea typeface="Times New Roman"/>
                <a:cs typeface="Times New Roman"/>
                <a:sym typeface="Times New Roman"/>
              </a:rPr>
              <a:t>It has a Mauritian WOS, M Co Ltd. M Co Ltd has undertaken investment in three private Indian companies, namely A Pvt Ltd, B Pvt Ltd and C Pvt Ltd</a:t>
            </a:r>
            <a:r>
              <a:rPr lang="en-IN" sz="1400" dirty="0" smtClean="0">
                <a:solidFill>
                  <a:schemeClr val="dk1"/>
                </a:solidFill>
                <a:latin typeface="+mn-lt"/>
                <a:ea typeface="Times New Roman"/>
                <a:cs typeface="Times New Roman"/>
                <a:sym typeface="Times New Roman"/>
              </a:rPr>
              <a:t>.</a:t>
            </a:r>
          </a:p>
          <a:p>
            <a:pPr marL="139700" lvl="0" indent="0" algn="just">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r>
              <a:rPr lang="en-IN" sz="1400" dirty="0">
                <a:solidFill>
                  <a:schemeClr val="dk1"/>
                </a:solidFill>
                <a:latin typeface="+mn-lt"/>
                <a:ea typeface="Times New Roman"/>
                <a:cs typeface="Times New Roman"/>
                <a:sym typeface="Times New Roman"/>
              </a:rPr>
              <a:t>M Co does not own any assets other than shares of A, B &amp; C and it had acquired all such shares prior to 1st April, 2017</a:t>
            </a:r>
            <a:r>
              <a:rPr lang="en-IN" sz="1400" dirty="0" smtClean="0">
                <a:solidFill>
                  <a:schemeClr val="dk1"/>
                </a:solidFill>
                <a:latin typeface="+mn-lt"/>
                <a:ea typeface="Times New Roman"/>
                <a:cs typeface="Times New Roman"/>
                <a:sym typeface="Times New Roman"/>
              </a:rPr>
              <a:t>.</a:t>
            </a:r>
          </a:p>
          <a:p>
            <a:pPr marL="482600" lvl="0" indent="-342900" algn="just">
              <a:buClr>
                <a:schemeClr val="dk1"/>
              </a:buClr>
              <a:buSzPts val="1400"/>
              <a:buFont typeface="+mj-lt"/>
              <a:buAutoNum type="arabicPeriod" startAt="3"/>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4"/>
            </a:pPr>
            <a:r>
              <a:rPr lang="en-IN" sz="1400" dirty="0">
                <a:solidFill>
                  <a:schemeClr val="dk1"/>
                </a:solidFill>
                <a:latin typeface="+mn-lt"/>
                <a:ea typeface="Times New Roman"/>
                <a:cs typeface="Times New Roman"/>
                <a:sym typeface="Times New Roman"/>
              </a:rPr>
              <a:t>During FY 2019-20, M Co divests certain portion of its shareholding in B and C. </a:t>
            </a: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4"/>
            </a:pPr>
            <a:endParaRPr lang="en-IN" sz="1400" dirty="0" smtClean="0">
              <a:solidFill>
                <a:schemeClr val="dk1"/>
              </a:solidFill>
              <a:latin typeface="+mn-lt"/>
              <a:ea typeface="Times New Roman"/>
              <a:cs typeface="Times New Roman"/>
              <a:sym typeface="Times New Roman"/>
            </a:endParaRPr>
          </a:p>
          <a:p>
            <a:pPr marL="482600" indent="-342900" algn="just">
              <a:buClr>
                <a:schemeClr val="dk1"/>
              </a:buClr>
              <a:buSzPts val="1400"/>
              <a:buFont typeface="+mj-lt"/>
              <a:buAutoNum type="arabicPeriod" startAt="4"/>
            </a:pPr>
            <a:r>
              <a:rPr lang="en-IN" sz="1400" dirty="0">
                <a:solidFill>
                  <a:schemeClr val="dk1"/>
                </a:solidFill>
                <a:latin typeface="+mn-lt"/>
                <a:ea typeface="Times New Roman"/>
                <a:cs typeface="Times New Roman"/>
                <a:sym typeface="Times New Roman"/>
              </a:rPr>
              <a:t>Subsequently, it buys-back its shares from S Co utilizing the proceeds from sale of shares of B and C.</a:t>
            </a: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2"/>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29</a:t>
            </a:fld>
            <a:endParaRPr>
              <a:solidFill>
                <a:schemeClr val="dk1"/>
              </a:solidFill>
            </a:endParaRPr>
          </a:p>
        </p:txBody>
      </p:sp>
      <p:cxnSp>
        <p:nvCxnSpPr>
          <p:cNvPr id="129" name="Google Shape;129;p21"/>
          <p:cNvCxnSpPr>
            <a:stCxn id="5" idx="3"/>
            <a:endCxn id="18" idx="1"/>
          </p:cNvCxnSpPr>
          <p:nvPr/>
        </p:nvCxnSpPr>
        <p:spPr>
          <a:xfrm>
            <a:off x="6509601" y="957125"/>
            <a:ext cx="1393967" cy="727755"/>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5615608" y="3906800"/>
            <a:ext cx="893993" cy="496235"/>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IN" sz="1200" dirty="0" smtClean="0">
                <a:latin typeface="Times New Roman" panose="02020603050405020304" pitchFamily="18" charset="0"/>
                <a:cs typeface="Times New Roman" panose="02020603050405020304" pitchFamily="18" charset="0"/>
              </a:rPr>
              <a:t>A Pvt Ltd.</a:t>
            </a:r>
            <a:endParaRPr sz="1200" dirty="0">
              <a:latin typeface="Times New Roman" panose="02020603050405020304" pitchFamily="18" charset="0"/>
              <a:cs typeface="Times New Roman" panose="02020603050405020304" pitchFamily="18" charset="0"/>
            </a:endParaRPr>
          </a:p>
        </p:txBody>
      </p:sp>
      <p:cxnSp>
        <p:nvCxnSpPr>
          <p:cNvPr id="131" name="Google Shape;131;p21"/>
          <p:cNvCxnSpPr/>
          <p:nvPr/>
        </p:nvCxnSpPr>
        <p:spPr>
          <a:xfrm flipV="1">
            <a:off x="5695122" y="2583625"/>
            <a:ext cx="3326103" cy="18000"/>
          </a:xfrm>
          <a:prstGeom prst="straightConnector1">
            <a:avLst/>
          </a:prstGeom>
          <a:noFill/>
          <a:ln w="9525" cap="flat" cmpd="sng">
            <a:solidFill>
              <a:srgbClr val="6AA84F"/>
            </a:solidFill>
            <a:prstDash val="dash"/>
            <a:round/>
            <a:headEnd type="none" w="med" len="med"/>
            <a:tailEnd type="none" w="med" len="med"/>
          </a:ln>
        </p:spPr>
      </p:cxnSp>
      <p:sp>
        <p:nvSpPr>
          <p:cNvPr id="133" name="Google Shape;133;p21"/>
          <p:cNvSpPr/>
          <p:nvPr/>
        </p:nvSpPr>
        <p:spPr>
          <a:xfrm>
            <a:off x="5626636" y="2846812"/>
            <a:ext cx="992346" cy="387901"/>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latin typeface="Times New Roman" panose="02020603050405020304" pitchFamily="18" charset="0"/>
                <a:cs typeface="Times New Roman" panose="02020603050405020304" pitchFamily="18" charset="0"/>
              </a:rPr>
              <a:t>India</a:t>
            </a:r>
            <a:endParaRPr b="1" dirty="0">
              <a:latin typeface="Times New Roman" panose="02020603050405020304" pitchFamily="18" charset="0"/>
              <a:cs typeface="Times New Roman" panose="02020603050405020304" pitchFamily="18" charset="0"/>
            </a:endParaRPr>
          </a:p>
        </p:txBody>
      </p:sp>
      <p:sp>
        <p:nvSpPr>
          <p:cNvPr id="12" name="Google Shape;337;p39"/>
          <p:cNvSpPr txBox="1">
            <a:spLocks/>
          </p:cNvSpPr>
          <p:nvPr/>
        </p:nvSpPr>
        <p:spPr>
          <a:xfrm>
            <a:off x="224372" y="311415"/>
            <a:ext cx="5252089" cy="44395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9pPr>
          </a:lstStyle>
          <a:p>
            <a:pPr algn="ctr"/>
            <a:r>
              <a:rPr lang="en-IN" sz="2100" dirty="0" smtClean="0">
                <a:solidFill>
                  <a:schemeClr val="dk1"/>
                </a:solidFill>
              </a:rPr>
              <a:t>Case Study-10</a:t>
            </a:r>
          </a:p>
          <a:p>
            <a:pPr algn="ctr"/>
            <a:r>
              <a:rPr lang="en-IN" sz="1800" dirty="0" smtClean="0">
                <a:solidFill>
                  <a:srgbClr val="FFFFFF"/>
                </a:solidFill>
              </a:rPr>
              <a:t>Indirect Transfer</a:t>
            </a:r>
            <a:endParaRPr lang="en-IN" dirty="0">
              <a:solidFill>
                <a:schemeClr val="dk1"/>
              </a:solidFill>
            </a:endParaRPr>
          </a:p>
        </p:txBody>
      </p:sp>
      <p:sp>
        <p:nvSpPr>
          <p:cNvPr id="5" name="Rectangle 4"/>
          <p:cNvSpPr/>
          <p:nvPr/>
        </p:nvSpPr>
        <p:spPr>
          <a:xfrm>
            <a:off x="5537860" y="797626"/>
            <a:ext cx="971741" cy="318998"/>
          </a:xfrm>
          <a:prstGeom prst="rect">
            <a:avLst/>
          </a:prstGeom>
        </p:spPr>
        <p:style>
          <a:lnRef idx="0">
            <a:scrgbClr r="0" g="0" b="0"/>
          </a:lnRef>
          <a:fillRef idx="1003">
            <a:schemeClr val="dk2"/>
          </a:fillRef>
          <a:effectRef idx="0">
            <a:scrgbClr r="0" g="0" b="0"/>
          </a:effectRef>
          <a:fontRef idx="major"/>
        </p:style>
        <p:txBody>
          <a:bodyPr wrap="none">
            <a:spAutoFit/>
          </a:bodyPr>
          <a:lstStyle/>
          <a:p>
            <a:pPr lvl="0" algn="ctr">
              <a:lnSpc>
                <a:spcPct val="115000"/>
              </a:lnSpc>
            </a:pPr>
            <a:r>
              <a:rPr lang="en-IN" b="1" dirty="0">
                <a:solidFill>
                  <a:schemeClr val="tx1"/>
                </a:solidFill>
              </a:rPr>
              <a:t>S Co. Pte</a:t>
            </a:r>
          </a:p>
        </p:txBody>
      </p:sp>
      <p:sp>
        <p:nvSpPr>
          <p:cNvPr id="6" name="Rectangle 5"/>
          <p:cNvSpPr/>
          <p:nvPr/>
        </p:nvSpPr>
        <p:spPr>
          <a:xfrm>
            <a:off x="5537860" y="1110251"/>
            <a:ext cx="1050688" cy="276999"/>
          </a:xfrm>
          <a:prstGeom prst="rect">
            <a:avLst/>
          </a:prstGeom>
        </p:spPr>
        <p:txBody>
          <a:bodyPr wrap="square">
            <a:spAutoFit/>
          </a:bodyPr>
          <a:lstStyle/>
          <a:p>
            <a:pPr lvl="0" algn="ctr"/>
            <a:r>
              <a:rPr lang="en-IN" sz="1200" b="1" dirty="0" smtClean="0">
                <a:solidFill>
                  <a:schemeClr val="accent6">
                    <a:lumMod val="60000"/>
                    <a:lumOff val="40000"/>
                  </a:schemeClr>
                </a:solidFill>
              </a:rPr>
              <a:t>Singapore</a:t>
            </a:r>
            <a:endParaRPr lang="en-IN" sz="1200" b="1" dirty="0">
              <a:solidFill>
                <a:schemeClr val="accent6">
                  <a:lumMod val="60000"/>
                  <a:lumOff val="40000"/>
                </a:schemeClr>
              </a:solidFill>
            </a:endParaRPr>
          </a:p>
        </p:txBody>
      </p:sp>
      <p:sp>
        <p:nvSpPr>
          <p:cNvPr id="18" name="Google Shape;128;p21"/>
          <p:cNvSpPr/>
          <p:nvPr/>
        </p:nvSpPr>
        <p:spPr>
          <a:xfrm>
            <a:off x="7903568" y="1499201"/>
            <a:ext cx="1009000" cy="371357"/>
          </a:xfrm>
          <a:prstGeom prst="rect">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spcFirstLastPara="1" wrap="square" lIns="91425" tIns="91425" rIns="91425" bIns="91425" anchor="ctr" anchorCtr="0">
            <a:noAutofit/>
          </a:bodyPr>
          <a:lstStyle/>
          <a:p>
            <a:pPr lvl="0" algn="ctr">
              <a:lnSpc>
                <a:spcPct val="115000"/>
              </a:lnSpc>
            </a:pPr>
            <a:r>
              <a:rPr lang="en-IN" sz="1100" b="1" dirty="0" smtClean="0">
                <a:latin typeface="Times New Roman" panose="02020603050405020304" pitchFamily="18" charset="0"/>
                <a:cs typeface="Times New Roman" panose="02020603050405020304" pitchFamily="18" charset="0"/>
              </a:rPr>
              <a:t>M Co. </a:t>
            </a:r>
            <a:r>
              <a:rPr lang="en-IN" sz="1100" b="1" dirty="0">
                <a:latin typeface="Times New Roman" panose="02020603050405020304" pitchFamily="18" charset="0"/>
                <a:cs typeface="Times New Roman" panose="02020603050405020304" pitchFamily="18" charset="0"/>
              </a:rPr>
              <a:t>Ltd.</a:t>
            </a:r>
          </a:p>
          <a:p>
            <a:pPr lvl="0" algn="ctr">
              <a:lnSpc>
                <a:spcPct val="115000"/>
              </a:lnSpc>
            </a:pPr>
            <a:r>
              <a:rPr lang="en-IN" sz="1100" b="1" dirty="0" smtClean="0">
                <a:latin typeface="Times New Roman" panose="02020603050405020304" pitchFamily="18" charset="0"/>
                <a:cs typeface="Times New Roman" panose="02020603050405020304" pitchFamily="18" charset="0"/>
              </a:rPr>
              <a:t>(WOS)</a:t>
            </a:r>
            <a:endParaRPr lang="en-IN" sz="1100" dirty="0">
              <a:latin typeface="Times New Roman" panose="02020603050405020304" pitchFamily="18" charset="0"/>
              <a:cs typeface="Times New Roman" panose="02020603050405020304" pitchFamily="18" charset="0"/>
            </a:endParaRPr>
          </a:p>
        </p:txBody>
      </p:sp>
      <p:sp>
        <p:nvSpPr>
          <p:cNvPr id="7" name="Rectangle 6"/>
          <p:cNvSpPr/>
          <p:nvPr/>
        </p:nvSpPr>
        <p:spPr>
          <a:xfrm>
            <a:off x="7920222" y="1161686"/>
            <a:ext cx="1034453" cy="261610"/>
          </a:xfrm>
          <a:prstGeom prst="rect">
            <a:avLst/>
          </a:prstGeom>
        </p:spPr>
        <p:txBody>
          <a:bodyPr wrap="square">
            <a:spAutoFit/>
          </a:bodyPr>
          <a:lstStyle/>
          <a:p>
            <a:r>
              <a:rPr lang="en-IN" sz="1100" b="1" dirty="0" smtClean="0">
                <a:solidFill>
                  <a:srgbClr val="00FF99"/>
                </a:solidFill>
                <a:latin typeface="Times New Roman" panose="02020603050405020304" pitchFamily="18" charset="0"/>
                <a:cs typeface="Times New Roman" panose="02020603050405020304" pitchFamily="18" charset="0"/>
              </a:rPr>
              <a:t>Mauritius</a:t>
            </a:r>
            <a:endParaRPr lang="en-IN" sz="1100" dirty="0">
              <a:solidFill>
                <a:srgbClr val="00FF99"/>
              </a:solidFill>
              <a:latin typeface="Times New Roman" panose="02020603050405020304" pitchFamily="18" charset="0"/>
              <a:cs typeface="Times New Roman" panose="02020603050405020304" pitchFamily="18" charset="0"/>
            </a:endParaRPr>
          </a:p>
        </p:txBody>
      </p:sp>
      <p:cxnSp>
        <p:nvCxnSpPr>
          <p:cNvPr id="21" name="Google Shape;129;p21"/>
          <p:cNvCxnSpPr/>
          <p:nvPr/>
        </p:nvCxnSpPr>
        <p:spPr>
          <a:xfrm flipH="1">
            <a:off x="7439607" y="1948070"/>
            <a:ext cx="690603" cy="1958730"/>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cxnSp>
        <p:nvCxnSpPr>
          <p:cNvPr id="27" name="Google Shape;129;p21"/>
          <p:cNvCxnSpPr/>
          <p:nvPr/>
        </p:nvCxnSpPr>
        <p:spPr>
          <a:xfrm flipH="1">
            <a:off x="6063205" y="1948070"/>
            <a:ext cx="2067004" cy="1958730"/>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35" name="Google Shape;130;p21"/>
          <p:cNvSpPr/>
          <p:nvPr/>
        </p:nvSpPr>
        <p:spPr>
          <a:xfrm>
            <a:off x="6662001" y="3906800"/>
            <a:ext cx="893993" cy="496235"/>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IN" sz="1200" dirty="0">
                <a:latin typeface="Times New Roman" panose="02020603050405020304" pitchFamily="18" charset="0"/>
                <a:cs typeface="Times New Roman" panose="02020603050405020304" pitchFamily="18" charset="0"/>
              </a:rPr>
              <a:t>B</a:t>
            </a:r>
            <a:r>
              <a:rPr lang="en-IN" sz="1200" dirty="0" smtClean="0">
                <a:latin typeface="Times New Roman" panose="02020603050405020304" pitchFamily="18" charset="0"/>
                <a:cs typeface="Times New Roman" panose="02020603050405020304" pitchFamily="18" charset="0"/>
              </a:rPr>
              <a:t> Pvt Ltd.</a:t>
            </a:r>
            <a:endParaRPr sz="1200" dirty="0">
              <a:latin typeface="Times New Roman" panose="02020603050405020304" pitchFamily="18" charset="0"/>
              <a:cs typeface="Times New Roman" panose="02020603050405020304" pitchFamily="18" charset="0"/>
            </a:endParaRPr>
          </a:p>
        </p:txBody>
      </p:sp>
      <p:cxnSp>
        <p:nvCxnSpPr>
          <p:cNvPr id="36" name="Google Shape;129;p21"/>
          <p:cNvCxnSpPr/>
          <p:nvPr/>
        </p:nvCxnSpPr>
        <p:spPr>
          <a:xfrm>
            <a:off x="8130212" y="1969235"/>
            <a:ext cx="387623" cy="1937564"/>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39" name="Google Shape;130;p21"/>
          <p:cNvSpPr/>
          <p:nvPr/>
        </p:nvSpPr>
        <p:spPr>
          <a:xfrm>
            <a:off x="7784908" y="3906799"/>
            <a:ext cx="893993" cy="496235"/>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IN" sz="1200" dirty="0" smtClean="0">
                <a:latin typeface="Times New Roman" panose="02020603050405020304" pitchFamily="18" charset="0"/>
                <a:cs typeface="Times New Roman" panose="02020603050405020304" pitchFamily="18" charset="0"/>
              </a:rPr>
              <a:t>C Pvt Ltd.</a:t>
            </a:r>
            <a:endParaRPr sz="1200" dirty="0">
              <a:latin typeface="Times New Roman" panose="02020603050405020304" pitchFamily="18" charset="0"/>
              <a:cs typeface="Times New Roman" panose="02020603050405020304" pitchFamily="18" charset="0"/>
            </a:endParaRPr>
          </a:p>
        </p:txBody>
      </p:sp>
      <p:sp>
        <p:nvSpPr>
          <p:cNvPr id="19"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9393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1" name="Google Shape;91;p17"/>
          <p:cNvSpPr txBox="1">
            <a:spLocks noGrp="1"/>
          </p:cNvSpPr>
          <p:nvPr>
            <p:ph type="body" idx="1"/>
          </p:nvPr>
        </p:nvSpPr>
        <p:spPr>
          <a:xfrm>
            <a:off x="149100" y="713800"/>
            <a:ext cx="4813500" cy="4116000"/>
          </a:xfrm>
          <a:prstGeom prst="rect">
            <a:avLst/>
          </a:prstGeom>
        </p:spPr>
        <p:txBody>
          <a:bodyPr spcFirstLastPara="1" wrap="square" lIns="91425" tIns="91425" rIns="91425" bIns="91425" anchor="t" anchorCtr="0">
            <a:noAutofit/>
          </a:bodyPr>
          <a:lstStyle/>
          <a:p>
            <a:pPr lvl="0" indent="-317500" algn="just">
              <a:buClr>
                <a:schemeClr val="dk1"/>
              </a:buClr>
              <a:buSzPts val="1400"/>
              <a:buFont typeface="Times New Roman"/>
              <a:buAutoNum type="arabicPeriod" startAt="7"/>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6"/>
            </a:pPr>
            <a:r>
              <a:rPr lang="en-IN" sz="1400" dirty="0">
                <a:solidFill>
                  <a:schemeClr val="dk1"/>
                </a:solidFill>
                <a:latin typeface="+mn-lt"/>
                <a:ea typeface="Times New Roman"/>
                <a:cs typeface="Times New Roman"/>
                <a:sym typeface="Times New Roman"/>
              </a:rPr>
              <a:t>Vipul has an arrangement with his brother that Vipul will retain legal ownership of Property A but that his brother will have the right to stay at Property A through the year.</a:t>
            </a:r>
          </a:p>
          <a:p>
            <a:pPr marL="457200" lvl="0" indent="-317500" algn="just" rtl="0">
              <a:lnSpc>
                <a:spcPct val="115000"/>
              </a:lnSpc>
              <a:spcBef>
                <a:spcPts val="0"/>
              </a:spcBef>
              <a:spcAft>
                <a:spcPts val="0"/>
              </a:spcAft>
              <a:buClr>
                <a:schemeClr val="dk1"/>
              </a:buClr>
              <a:buSzPts val="1400"/>
              <a:buFont typeface="Times New Roman"/>
              <a:buAutoNum type="arabicPeriod" startAt="6"/>
            </a:pPr>
            <a:endParaRPr lang="en" sz="1400" dirty="0" smtClean="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startAt="6"/>
            </a:pPr>
            <a:r>
              <a:rPr lang="en" sz="1400" dirty="0" smtClean="0">
                <a:solidFill>
                  <a:schemeClr val="dk1"/>
                </a:solidFill>
                <a:latin typeface="+mn-lt"/>
                <a:ea typeface="Times New Roman"/>
                <a:cs typeface="Times New Roman"/>
                <a:sym typeface="Times New Roman"/>
              </a:rPr>
              <a:t>Vipul </a:t>
            </a:r>
            <a:r>
              <a:rPr lang="en" sz="1400" dirty="0">
                <a:solidFill>
                  <a:schemeClr val="dk1"/>
                </a:solidFill>
                <a:latin typeface="+mn-lt"/>
                <a:ea typeface="Times New Roman"/>
                <a:cs typeface="Times New Roman"/>
                <a:sym typeface="Times New Roman"/>
              </a:rPr>
              <a:t>has a room available to him at all times within Property A where he can leave his belongings. V</a:t>
            </a:r>
            <a:r>
              <a:rPr lang="en" sz="1400" dirty="0" smtClean="0">
                <a:solidFill>
                  <a:schemeClr val="dk1"/>
                </a:solidFill>
                <a:latin typeface="+mn-lt"/>
                <a:ea typeface="Times New Roman"/>
                <a:cs typeface="Times New Roman"/>
                <a:sym typeface="Times New Roman"/>
              </a:rPr>
              <a:t>ipul </a:t>
            </a:r>
            <a:r>
              <a:rPr lang="en" sz="1400" dirty="0">
                <a:solidFill>
                  <a:schemeClr val="dk1"/>
                </a:solidFill>
                <a:latin typeface="+mn-lt"/>
                <a:ea typeface="Times New Roman"/>
                <a:cs typeface="Times New Roman"/>
                <a:sym typeface="Times New Roman"/>
              </a:rPr>
              <a:t>rents out all his other Country T properties via an estate agency in Country T</a:t>
            </a:r>
            <a:r>
              <a:rPr lang="en" sz="1400" dirty="0" smtClean="0">
                <a:solidFill>
                  <a:schemeClr val="dk1"/>
                </a:solidFill>
                <a:latin typeface="+mn-lt"/>
                <a:ea typeface="Times New Roman"/>
                <a:cs typeface="Times New Roman"/>
                <a:sym typeface="Times New Roman"/>
              </a:rPr>
              <a:t>.</a:t>
            </a:r>
          </a:p>
          <a:p>
            <a:pPr marL="457200" lvl="0" indent="-317500" algn="just" rtl="0">
              <a:lnSpc>
                <a:spcPct val="115000"/>
              </a:lnSpc>
              <a:spcBef>
                <a:spcPts val="0"/>
              </a:spcBef>
              <a:spcAft>
                <a:spcPts val="0"/>
              </a:spcAft>
              <a:buClr>
                <a:schemeClr val="dk1"/>
              </a:buClr>
              <a:buSzPts val="1400"/>
              <a:buFont typeface="Times New Roman"/>
              <a:buAutoNum type="arabicPeriod" startAt="6"/>
            </a:pPr>
            <a:endParaRPr sz="1400" dirty="0">
              <a:solidFill>
                <a:schemeClr val="dk1"/>
              </a:solidFill>
              <a:latin typeface="+mn-lt"/>
              <a:ea typeface="Times New Roman"/>
              <a:cs typeface="Times New Roman"/>
              <a:sym typeface="Times New Roman"/>
            </a:endParaRPr>
          </a:p>
          <a:p>
            <a:pPr marL="457200" lvl="0" indent="-317500" algn="just" rtl="0">
              <a:lnSpc>
                <a:spcPct val="115000"/>
              </a:lnSpc>
              <a:spcBef>
                <a:spcPts val="0"/>
              </a:spcBef>
              <a:spcAft>
                <a:spcPts val="0"/>
              </a:spcAft>
              <a:buClr>
                <a:schemeClr val="dk1"/>
              </a:buClr>
              <a:buSzPts val="1400"/>
              <a:buFont typeface="Times New Roman"/>
              <a:buAutoNum type="arabicPeriod" startAt="6"/>
            </a:pPr>
            <a:r>
              <a:rPr lang="en" sz="1400" dirty="0">
                <a:solidFill>
                  <a:schemeClr val="dk1"/>
                </a:solidFill>
                <a:latin typeface="+mn-lt"/>
                <a:ea typeface="Times New Roman"/>
                <a:cs typeface="Times New Roman"/>
                <a:sym typeface="Times New Roman"/>
              </a:rPr>
              <a:t>Vipul spends his time training in Country S, and competing in tennis tournaments in Country S and a number of other countries including Country T. </a:t>
            </a:r>
            <a:endParaRPr lang="en" sz="1400" dirty="0" smtClean="0">
              <a:solidFill>
                <a:schemeClr val="dk1"/>
              </a:solidFill>
              <a:latin typeface="+mn-lt"/>
              <a:ea typeface="Times New Roman"/>
              <a:cs typeface="Times New Roman"/>
              <a:sym typeface="Times New Roman"/>
            </a:endParaRPr>
          </a:p>
          <a:p>
            <a:pPr marL="0" lvl="0" indent="0" algn="l"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92" name="Google Shape;92;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a:t>
            </a:fld>
            <a:endParaRPr>
              <a:solidFill>
                <a:schemeClr val="dk1"/>
              </a:solidFill>
            </a:endParaRPr>
          </a:p>
        </p:txBody>
      </p:sp>
      <p:sp>
        <p:nvSpPr>
          <p:cNvPr id="12" name="Google Shape;82;p16"/>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Study-1 (contd.)</a:t>
            </a:r>
            <a:endParaRPr sz="2100" dirty="0">
              <a:solidFill>
                <a:schemeClr val="dk1"/>
              </a:solidFill>
              <a:latin typeface="+mn-lt"/>
            </a:endParaRPr>
          </a:p>
        </p:txBody>
      </p:sp>
      <p:pic>
        <p:nvPicPr>
          <p:cNvPr id="13" name="Google Shape;84;p16"/>
          <p:cNvPicPr preferRelativeResize="0"/>
          <p:nvPr/>
        </p:nvPicPr>
        <p:blipFill>
          <a:blip r:embed="rId3">
            <a:alphaModFix/>
          </a:blip>
          <a:stretch>
            <a:fillRect/>
          </a:stretch>
        </p:blipFill>
        <p:spPr>
          <a:xfrm>
            <a:off x="5643125" y="894521"/>
            <a:ext cx="3225626" cy="3320627"/>
          </a:xfrm>
          <a:prstGeom prst="rect">
            <a:avLst/>
          </a:prstGeom>
          <a:noFill/>
          <a:ln>
            <a:noFill/>
          </a:ln>
        </p:spPr>
      </p:pic>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6214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394200"/>
            <a:ext cx="6886500" cy="51026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solidFill>
                  <a:schemeClr val="dk1"/>
                </a:solidFill>
                <a:latin typeface="+mn-lt"/>
              </a:rPr>
              <a:t>Question</a:t>
            </a:r>
            <a:r>
              <a:rPr lang="en-IN" dirty="0" smtClean="0">
                <a:solidFill>
                  <a:schemeClr val="dk1"/>
                </a:solidFill>
                <a:latin typeface="+mn-lt"/>
              </a:rPr>
              <a:t>s</a:t>
            </a:r>
            <a:endParaRPr dirty="0">
              <a:solidFill>
                <a:schemeClr val="dk1"/>
              </a:solidFill>
              <a:latin typeface="+mn-lt"/>
            </a:endParaRPr>
          </a:p>
        </p:txBody>
      </p:sp>
      <p:sp>
        <p:nvSpPr>
          <p:cNvPr id="152" name="Google Shape;152;p23"/>
          <p:cNvSpPr txBox="1">
            <a:spLocks noGrp="1"/>
          </p:cNvSpPr>
          <p:nvPr>
            <p:ph type="body" idx="1"/>
          </p:nvPr>
        </p:nvSpPr>
        <p:spPr>
          <a:xfrm>
            <a:off x="1079054" y="805070"/>
            <a:ext cx="6886500" cy="3357821"/>
          </a:xfrm>
          <a:prstGeom prst="rect">
            <a:avLst/>
          </a:prstGeom>
        </p:spPr>
        <p:txBody>
          <a:bodyPr spcFirstLastPara="1" wrap="square" lIns="91425" tIns="91425" rIns="91425" bIns="91425" anchor="t" anchorCtr="0">
            <a:noAutofit/>
          </a:bodyPr>
          <a:lstStyle/>
          <a:p>
            <a:pPr marL="914400" lvl="0" indent="-342900" algn="just">
              <a:spcBef>
                <a:spcPts val="1600"/>
              </a:spcBef>
              <a:buClr>
                <a:schemeClr val="dk1"/>
              </a:buClr>
              <a:buSzPts val="1800"/>
              <a:buChar char="➢"/>
            </a:pPr>
            <a:r>
              <a:rPr lang="en-IN" sz="1400" dirty="0" smtClean="0">
                <a:solidFill>
                  <a:schemeClr val="dk1"/>
                </a:solidFill>
                <a:latin typeface="+mn-lt"/>
                <a:ea typeface="Times New Roman"/>
                <a:cs typeface="Times New Roman"/>
                <a:sym typeface="Times New Roman"/>
              </a:rPr>
              <a:t>Will buy-back of shares by M Co amount to indirect transfer within the meaning of section 9(1)(</a:t>
            </a:r>
            <a:r>
              <a:rPr lang="en-IN" sz="1400" dirty="0" err="1" smtClean="0">
                <a:solidFill>
                  <a:schemeClr val="dk1"/>
                </a:solidFill>
                <a:latin typeface="+mn-lt"/>
                <a:ea typeface="Times New Roman"/>
                <a:cs typeface="Times New Roman"/>
                <a:sym typeface="Times New Roman"/>
              </a:rPr>
              <a:t>i</a:t>
            </a:r>
            <a:r>
              <a:rPr lang="en-IN" sz="1400" dirty="0" smtClean="0">
                <a:solidFill>
                  <a:schemeClr val="dk1"/>
                </a:solidFill>
                <a:latin typeface="+mn-lt"/>
                <a:ea typeface="Times New Roman"/>
                <a:cs typeface="Times New Roman"/>
                <a:sym typeface="Times New Roman"/>
              </a:rPr>
              <a:t>) of the Income-tax Act, 1961?</a:t>
            </a:r>
          </a:p>
          <a:p>
            <a:pPr marL="914400" lvl="0" indent="-342900" algn="just">
              <a:spcBef>
                <a:spcPts val="1600"/>
              </a:spcBef>
              <a:buClr>
                <a:schemeClr val="dk1"/>
              </a:buClr>
              <a:buSzPts val="1800"/>
              <a:buChar char="➢"/>
            </a:pPr>
            <a:r>
              <a:rPr lang="en-IN" sz="1400" dirty="0" smtClean="0">
                <a:solidFill>
                  <a:schemeClr val="dk1"/>
                </a:solidFill>
                <a:latin typeface="+mn-lt"/>
                <a:cs typeface="Times New Roman"/>
              </a:rPr>
              <a:t>If DTAA is to be applied, which treaty would apply for the purpose of Indian taxation? </a:t>
            </a:r>
          </a:p>
          <a:p>
            <a:pPr marL="914400" lvl="0" indent="-342900" algn="just">
              <a:spcBef>
                <a:spcPts val="1600"/>
              </a:spcBef>
              <a:buClr>
                <a:schemeClr val="dk1"/>
              </a:buClr>
              <a:buSzPts val="1800"/>
              <a:buChar char="➢"/>
            </a:pPr>
            <a:r>
              <a:rPr lang="en-GB" sz="1400" dirty="0" smtClean="0">
                <a:solidFill>
                  <a:schemeClr val="dk1"/>
                </a:solidFill>
                <a:ea typeface="Times New Roman"/>
                <a:cs typeface="Times New Roman"/>
                <a:sym typeface="Times New Roman"/>
              </a:rPr>
              <a:t>Based on the application of the DTAA, would the transaction be taxable in India? If S Co were a Dutch company, would the tax implications change?</a:t>
            </a:r>
          </a:p>
          <a:p>
            <a:pPr marL="914400" lvl="0" indent="-342900" algn="just">
              <a:spcBef>
                <a:spcPts val="1600"/>
              </a:spcBef>
              <a:buClr>
                <a:schemeClr val="dk1"/>
              </a:buClr>
              <a:buSzPts val="1800"/>
              <a:buChar char="➢"/>
            </a:pPr>
            <a:r>
              <a:rPr lang="en-GB" sz="1400" dirty="0" smtClean="0">
                <a:solidFill>
                  <a:schemeClr val="dk1"/>
                </a:solidFill>
                <a:cs typeface="Times New Roman"/>
              </a:rPr>
              <a:t>Assuming the same amounts to an indirect transfer, would the Indian companies be required to furnish information/documents under section 285 of the Income-tax Act, 1961 even if the transaction is exempt from tax in India by virtue of DTAA benefit?</a:t>
            </a:r>
          </a:p>
          <a:p>
            <a:pPr marL="914400" lvl="0" indent="-342900" algn="just">
              <a:spcBef>
                <a:spcPts val="1600"/>
              </a:spcBef>
              <a:buClr>
                <a:schemeClr val="dk1"/>
              </a:buClr>
              <a:buSzPts val="1800"/>
              <a:buChar char="➢"/>
            </a:pPr>
            <a:endParaRPr sz="1800" dirty="0">
              <a:solidFill>
                <a:schemeClr val="dk1"/>
              </a:solidFill>
              <a:latin typeface="+mn-lt"/>
              <a:cs typeface="Times New Roman"/>
            </a:endParaRP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30</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3629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124980" y="450791"/>
            <a:ext cx="5709289" cy="190283"/>
          </a:xfrm>
          <a:prstGeom prst="rect">
            <a:avLst/>
          </a:prstGeom>
        </p:spPr>
        <p:txBody>
          <a:bodyPr spcFirstLastPara="1" wrap="square" lIns="91425" tIns="91425" rIns="91425" bIns="91425" anchor="b" anchorCtr="0">
            <a:noAutofit/>
          </a:bodyPr>
          <a:lstStyle/>
          <a:p>
            <a:pPr lvl="0" algn="ctr"/>
            <a:r>
              <a:rPr lang="en-IN" sz="1800" dirty="0" smtClean="0">
                <a:solidFill>
                  <a:schemeClr val="dk1"/>
                </a:solidFill>
                <a:latin typeface="+mn-lt"/>
              </a:rPr>
              <a:t/>
            </a:r>
            <a:br>
              <a:rPr lang="en-IN" sz="1800" dirty="0" smtClean="0">
                <a:solidFill>
                  <a:schemeClr val="dk1"/>
                </a:solidFill>
                <a:latin typeface="+mn-lt"/>
              </a:rPr>
            </a:br>
            <a:r>
              <a:rPr lang="en-IN" sz="1800" dirty="0">
                <a:solidFill>
                  <a:schemeClr val="dk1"/>
                </a:solidFill>
                <a:latin typeface="+mn-lt"/>
              </a:rPr>
              <a:t/>
            </a:r>
            <a:br>
              <a:rPr lang="en-IN" sz="1800" dirty="0">
                <a:solidFill>
                  <a:schemeClr val="dk1"/>
                </a:solidFill>
                <a:latin typeface="+mn-lt"/>
              </a:rPr>
            </a:br>
            <a:r>
              <a:rPr lang="en-IN" sz="1800" dirty="0" smtClean="0">
                <a:solidFill>
                  <a:schemeClr val="dk1"/>
                </a:solidFill>
                <a:latin typeface="+mn-lt"/>
              </a:rPr>
              <a:t/>
            </a:r>
            <a:br>
              <a:rPr lang="en-IN" sz="1800" dirty="0" smtClean="0">
                <a:solidFill>
                  <a:schemeClr val="dk1"/>
                </a:solidFill>
                <a:latin typeface="+mn-lt"/>
              </a:rPr>
            </a:br>
            <a:r>
              <a:rPr lang="en-IN" sz="1800" dirty="0" smtClean="0">
                <a:solidFill>
                  <a:schemeClr val="dk1"/>
                </a:solidFill>
                <a:latin typeface="+mn-lt"/>
              </a:rPr>
              <a:t/>
            </a:r>
            <a:br>
              <a:rPr lang="en-IN" sz="1800" dirty="0" smtClean="0">
                <a:solidFill>
                  <a:schemeClr val="dk1"/>
                </a:solidFill>
                <a:latin typeface="+mn-lt"/>
              </a:rPr>
            </a:br>
            <a:r>
              <a:rPr lang="en-IN" sz="1800" dirty="0" smtClean="0">
                <a:solidFill>
                  <a:schemeClr val="dk1"/>
                </a:solidFill>
                <a:latin typeface="+mn-lt"/>
              </a:rPr>
              <a:t>Case </a:t>
            </a:r>
            <a:r>
              <a:rPr lang="en-IN" sz="1800" dirty="0">
                <a:solidFill>
                  <a:schemeClr val="dk1"/>
                </a:solidFill>
                <a:latin typeface="+mn-lt"/>
              </a:rPr>
              <a:t>Study – </a:t>
            </a:r>
            <a:r>
              <a:rPr lang="en-IN" sz="1800" dirty="0" smtClean="0">
                <a:solidFill>
                  <a:schemeClr val="dk1"/>
                </a:solidFill>
                <a:latin typeface="+mn-lt"/>
              </a:rPr>
              <a:t>11 (A)</a:t>
            </a:r>
            <a:br>
              <a:rPr lang="en-IN" sz="1800" dirty="0" smtClean="0">
                <a:solidFill>
                  <a:schemeClr val="dk1"/>
                </a:solidFill>
                <a:latin typeface="+mn-lt"/>
              </a:rPr>
            </a:br>
            <a:endParaRPr sz="1800" dirty="0">
              <a:solidFill>
                <a:schemeClr val="dk1"/>
              </a:solidFill>
              <a:latin typeface="+mn-lt"/>
            </a:endParaRPr>
          </a:p>
        </p:txBody>
      </p:sp>
      <p:sp>
        <p:nvSpPr>
          <p:cNvPr id="126" name="Google Shape;126;p21"/>
          <p:cNvSpPr txBox="1">
            <a:spLocks noGrp="1"/>
          </p:cNvSpPr>
          <p:nvPr>
            <p:ph type="body" idx="1"/>
          </p:nvPr>
        </p:nvSpPr>
        <p:spPr>
          <a:xfrm>
            <a:off x="89465" y="327792"/>
            <a:ext cx="6003222" cy="4404198"/>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25450" lvl="0" indent="-285750" algn="just">
              <a:buClr>
                <a:schemeClr val="dk1"/>
              </a:buClr>
              <a:buSzPts val="1400"/>
              <a:buFont typeface="Wingdings" panose="05000000000000000000" pitchFamily="2" charset="2"/>
              <a:buChar char="§"/>
            </a:pPr>
            <a:r>
              <a:rPr lang="en-IN" sz="1400" i="1" dirty="0" smtClean="0">
                <a:solidFill>
                  <a:schemeClr val="dk1"/>
                </a:solidFill>
                <a:latin typeface="+mn-lt"/>
                <a:ea typeface="Times New Roman"/>
                <a:cs typeface="Times New Roman"/>
                <a:sym typeface="Times New Roman"/>
              </a:rPr>
              <a:t>Finance </a:t>
            </a:r>
            <a:r>
              <a:rPr lang="en-IN" sz="1400" i="1" dirty="0">
                <a:solidFill>
                  <a:schemeClr val="dk1"/>
                </a:solidFill>
                <a:latin typeface="+mn-lt"/>
                <a:ea typeface="Times New Roman"/>
                <a:cs typeface="Times New Roman"/>
                <a:sym typeface="Times New Roman"/>
              </a:rPr>
              <a:t>Act 2019 (No 2) has inserted section 9(1)(viii) to the Act for widening the scope of 'income deemed to accrue or arise in India' to include any sum of money or property in India transferred, on or after 5 July 2019 from a resident to a non-resident for inadequate consideration or without consideration</a:t>
            </a:r>
            <a:r>
              <a:rPr lang="en-IN" sz="1400" i="1" dirty="0" smtClean="0">
                <a:solidFill>
                  <a:schemeClr val="dk1"/>
                </a:solidFill>
                <a:latin typeface="+mn-lt"/>
                <a:ea typeface="Times New Roman"/>
                <a:cs typeface="Times New Roman"/>
                <a:sym typeface="Times New Roman"/>
              </a:rPr>
              <a:t>.</a:t>
            </a:r>
          </a:p>
          <a:p>
            <a:pPr marL="139700" lvl="0" indent="0" algn="just">
              <a:buClr>
                <a:schemeClr val="dk1"/>
              </a:buClr>
              <a:buSzPts val="1400"/>
              <a:buNone/>
            </a:pPr>
            <a:endParaRPr lang="en-IN" sz="1400" b="1" dirty="0" smtClean="0">
              <a:solidFill>
                <a:schemeClr val="dk1"/>
              </a:solidFill>
              <a:latin typeface="+mn-lt"/>
              <a:ea typeface="Times New Roman"/>
              <a:cs typeface="Times New Roman"/>
              <a:sym typeface="Times New Roman"/>
            </a:endParaRPr>
          </a:p>
          <a:p>
            <a:pPr marL="139700" indent="0" algn="just">
              <a:buClr>
                <a:schemeClr val="dk1"/>
              </a:buClr>
              <a:buSzPts val="1400"/>
              <a:buNone/>
            </a:pPr>
            <a:r>
              <a:rPr lang="en-IN" sz="1400" dirty="0">
                <a:solidFill>
                  <a:schemeClr val="dk1"/>
                </a:solidFill>
                <a:latin typeface="+mn-lt"/>
                <a:ea typeface="Times New Roman"/>
                <a:cs typeface="Times New Roman"/>
                <a:sym typeface="Times New Roman"/>
              </a:rPr>
              <a:t>Points for </a:t>
            </a:r>
            <a:r>
              <a:rPr lang="en-IN" sz="1400" dirty="0" smtClean="0">
                <a:solidFill>
                  <a:schemeClr val="dk1"/>
                </a:solidFill>
                <a:latin typeface="+mn-lt"/>
                <a:ea typeface="Times New Roman"/>
                <a:cs typeface="Times New Roman"/>
                <a:sym typeface="Times New Roman"/>
              </a:rPr>
              <a:t>consideration</a:t>
            </a:r>
            <a:r>
              <a:rPr lang="en-IN" sz="1400" b="1" dirty="0" smtClean="0">
                <a:solidFill>
                  <a:schemeClr val="dk1"/>
                </a:solidFill>
                <a:latin typeface="+mn-lt"/>
                <a:ea typeface="Times New Roman"/>
                <a:cs typeface="Times New Roman"/>
                <a:sym typeface="Times New Roman"/>
              </a:rPr>
              <a:t>:</a:t>
            </a:r>
          </a:p>
          <a:p>
            <a:pPr marL="139700" indent="0" algn="just">
              <a:buClr>
                <a:schemeClr val="dk1"/>
              </a:buClr>
              <a:buSzPts val="1400"/>
              <a:buNone/>
            </a:pPr>
            <a:r>
              <a:rPr lang="en-IN" sz="1400" b="1" u="sng" dirty="0" smtClean="0">
                <a:solidFill>
                  <a:schemeClr val="dk1"/>
                </a:solidFill>
                <a:latin typeface="+mn-lt"/>
                <a:ea typeface="Times New Roman"/>
                <a:cs typeface="Times New Roman"/>
                <a:sym typeface="Times New Roman"/>
              </a:rPr>
              <a:t>Taxability </a:t>
            </a:r>
            <a:r>
              <a:rPr lang="en-IN" sz="1400" b="1" u="sng" dirty="0">
                <a:solidFill>
                  <a:schemeClr val="dk1"/>
                </a:solidFill>
                <a:latin typeface="+mn-lt"/>
                <a:ea typeface="Times New Roman"/>
                <a:cs typeface="Times New Roman"/>
                <a:sym typeface="Times New Roman"/>
              </a:rPr>
              <a:t>of Gifts by Residents to </a:t>
            </a:r>
            <a:r>
              <a:rPr lang="en-IN" sz="1400" b="1" u="sng" dirty="0" smtClean="0">
                <a:solidFill>
                  <a:schemeClr val="dk1"/>
                </a:solidFill>
                <a:latin typeface="+mn-lt"/>
                <a:ea typeface="Times New Roman"/>
                <a:cs typeface="Times New Roman"/>
                <a:sym typeface="Times New Roman"/>
              </a:rPr>
              <a:t>Non-Residents</a:t>
            </a:r>
          </a:p>
          <a:p>
            <a:pPr marL="139700" indent="0" algn="just">
              <a:buClr>
                <a:schemeClr val="dk1"/>
              </a:buClr>
              <a:buSzPts val="1400"/>
              <a:buNone/>
            </a:pPr>
            <a:endParaRPr lang="en-IN" sz="1400" b="1" u="sng" dirty="0">
              <a:solidFill>
                <a:schemeClr val="dk1"/>
              </a:solidFill>
              <a:latin typeface="+mn-lt"/>
              <a:ea typeface="Times New Roman"/>
              <a:cs typeface="Times New Roman"/>
              <a:sym typeface="Times New Roman"/>
            </a:endParaRPr>
          </a:p>
          <a:p>
            <a:pPr marL="482600" indent="-342900" algn="just">
              <a:buClr>
                <a:schemeClr val="dk1"/>
              </a:buClr>
              <a:buSzPts val="1400"/>
              <a:buFont typeface="+mj-lt"/>
              <a:buAutoNum type="arabicPeriod"/>
            </a:pPr>
            <a:r>
              <a:rPr lang="en-IN" sz="1400" dirty="0" smtClean="0">
                <a:solidFill>
                  <a:schemeClr val="dk1"/>
                </a:solidFill>
                <a:latin typeface="+mn-lt"/>
                <a:ea typeface="Times New Roman"/>
                <a:cs typeface="Times New Roman"/>
                <a:sym typeface="Times New Roman"/>
              </a:rPr>
              <a:t>Gift </a:t>
            </a:r>
            <a:r>
              <a:rPr lang="en-IN" sz="1400" dirty="0">
                <a:solidFill>
                  <a:schemeClr val="dk1"/>
                </a:solidFill>
                <a:latin typeface="+mn-lt"/>
                <a:ea typeface="Times New Roman"/>
                <a:cs typeface="Times New Roman"/>
                <a:sym typeface="Times New Roman"/>
              </a:rPr>
              <a:t>made by Mr. A, a resident of India to his friend, Mr. C, a resident of Australia, who needs some money to start a new business. Mr. A does not want the money back. He is happy to give this as a gift</a:t>
            </a:r>
            <a:r>
              <a:rPr lang="en-IN" sz="1400" dirty="0" smtClean="0">
                <a:solidFill>
                  <a:schemeClr val="dk1"/>
                </a:solidFill>
                <a:latin typeface="+mn-lt"/>
                <a:ea typeface="Times New Roman"/>
                <a:cs typeface="Times New Roman"/>
                <a:sym typeface="Times New Roman"/>
              </a:rPr>
              <a:t>.</a:t>
            </a:r>
          </a:p>
          <a:p>
            <a:pPr marL="139700" indent="0" algn="just">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0" lvl="0" indent="0">
              <a:buNone/>
            </a:pPr>
            <a:r>
              <a:rPr lang="en-GB" sz="1400" b="1" u="sng" dirty="0" smtClean="0">
                <a:solidFill>
                  <a:schemeClr val="dk1"/>
                </a:solidFill>
              </a:rPr>
              <a:t>Question</a:t>
            </a:r>
            <a:endParaRPr lang="en-GB" sz="1400" b="1" u="sng" dirty="0">
              <a:solidFill>
                <a:schemeClr val="dk1"/>
              </a:solidFill>
            </a:endParaRPr>
          </a:p>
          <a:p>
            <a:pPr marL="0" lvl="0" indent="0">
              <a:buNone/>
            </a:pPr>
            <a:endParaRPr lang="en-GB" sz="1400" b="1" u="sng" dirty="0">
              <a:solidFill>
                <a:schemeClr val="dk1"/>
              </a:solidFill>
              <a:ea typeface="Times New Roman"/>
              <a:cs typeface="Times New Roman"/>
              <a:sym typeface="Times New Roman"/>
            </a:endParaRPr>
          </a:p>
          <a:p>
            <a:pPr marL="0" lvl="0" indent="0">
              <a:buNone/>
            </a:pPr>
            <a:r>
              <a:rPr lang="en-GB" sz="1400" dirty="0" smtClean="0">
                <a:solidFill>
                  <a:schemeClr val="dk1"/>
                </a:solidFill>
                <a:ea typeface="Times New Roman"/>
                <a:cs typeface="Times New Roman"/>
                <a:sym typeface="Times New Roman"/>
              </a:rPr>
              <a:t>Examine </a:t>
            </a:r>
            <a:r>
              <a:rPr lang="en-GB" sz="1400" dirty="0">
                <a:solidFill>
                  <a:schemeClr val="dk1"/>
                </a:solidFill>
                <a:ea typeface="Times New Roman"/>
                <a:cs typeface="Times New Roman"/>
                <a:sym typeface="Times New Roman"/>
              </a:rPr>
              <a:t>applicability of section 195 in the given situation.</a:t>
            </a:r>
            <a:endParaRPr lang="en-GB" sz="1400" dirty="0">
              <a:solidFill>
                <a:schemeClr val="dk1"/>
              </a:solidFill>
              <a:cs typeface="Times New Roman"/>
            </a:endParaRPr>
          </a:p>
          <a:p>
            <a:pPr marL="914400" lvl="0" indent="0" algn="just">
              <a:buNone/>
            </a:pPr>
            <a:endParaRPr lang="en-GB" sz="2000" dirty="0">
              <a:solidFill>
                <a:schemeClr val="dk1"/>
              </a:solidFill>
              <a:ea typeface="Times New Roman"/>
              <a:cs typeface="Times New Roman"/>
              <a:sym typeface="Times New Roman"/>
            </a:endParaRPr>
          </a:p>
          <a:p>
            <a:pPr marL="914400" lvl="0" indent="0" algn="just">
              <a:spcBef>
                <a:spcPts val="1600"/>
              </a:spcBef>
              <a:spcAft>
                <a:spcPts val="1600"/>
              </a:spcAft>
              <a:buNone/>
            </a:pPr>
            <a:endParaRPr lang="en-GB" sz="2000" dirty="0">
              <a:solidFill>
                <a:schemeClr val="dk1"/>
              </a:solidFill>
            </a:endParaRPr>
          </a:p>
          <a:p>
            <a:pPr marL="139700" lvl="0" indent="0" algn="just">
              <a:buClr>
                <a:schemeClr val="dk1"/>
              </a:buClr>
              <a:buSzPts val="1400"/>
              <a:buNone/>
            </a:pPr>
            <a:endParaRPr lang="en-IN" sz="1400" i="1"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31</a:t>
            </a:fld>
            <a:endParaRPr>
              <a:solidFill>
                <a:schemeClr val="dk1"/>
              </a:solidFill>
            </a:endParaRPr>
          </a:p>
        </p:txBody>
      </p:sp>
      <p:sp>
        <p:nvSpPr>
          <p:cNvPr id="128" name="Google Shape;128;p21"/>
          <p:cNvSpPr/>
          <p:nvPr/>
        </p:nvSpPr>
        <p:spPr>
          <a:xfrm>
            <a:off x="6895075" y="596348"/>
            <a:ext cx="1577400" cy="676302"/>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lvl="0" algn="ctr">
              <a:lnSpc>
                <a:spcPct val="115000"/>
              </a:lnSpc>
            </a:pPr>
            <a:r>
              <a:rPr lang="en-IN" sz="1200" dirty="0">
                <a:latin typeface="Times New Roman" panose="02020603050405020304" pitchFamily="18" charset="0"/>
                <a:cs typeface="Times New Roman" panose="02020603050405020304" pitchFamily="18" charset="0"/>
              </a:rPr>
              <a:t>Mr. </a:t>
            </a:r>
            <a:r>
              <a:rPr lang="en-IN" sz="1200" dirty="0" smtClean="0">
                <a:latin typeface="Times New Roman" panose="02020603050405020304" pitchFamily="18" charset="0"/>
                <a:cs typeface="Times New Roman" panose="02020603050405020304" pitchFamily="18" charset="0"/>
              </a:rPr>
              <a:t>A</a:t>
            </a:r>
            <a:endParaRPr lang="en-IN" sz="1200" dirty="0">
              <a:latin typeface="Times New Roman" panose="02020603050405020304" pitchFamily="18" charset="0"/>
              <a:cs typeface="Times New Roman" panose="02020603050405020304" pitchFamily="18" charset="0"/>
            </a:endParaRPr>
          </a:p>
          <a:p>
            <a:pPr lvl="0" algn="ctr">
              <a:lnSpc>
                <a:spcPct val="115000"/>
              </a:lnSpc>
            </a:pPr>
            <a:r>
              <a:rPr lang="en-IN" sz="1200" dirty="0" smtClean="0">
                <a:latin typeface="Times New Roman" panose="02020603050405020304" pitchFamily="18" charset="0"/>
                <a:cs typeface="Times New Roman" panose="02020603050405020304" pitchFamily="18" charset="0"/>
              </a:rPr>
              <a:t>(Indian </a:t>
            </a:r>
            <a:r>
              <a:rPr lang="en-IN" sz="1200" dirty="0">
                <a:latin typeface="Times New Roman" panose="02020603050405020304" pitchFamily="18" charset="0"/>
                <a:cs typeface="Times New Roman" panose="02020603050405020304" pitchFamily="18" charset="0"/>
              </a:rPr>
              <a:t>Resident)</a:t>
            </a:r>
          </a:p>
          <a:p>
            <a:pPr marL="0" lvl="0" indent="0" algn="ctr" rtl="0">
              <a:lnSpc>
                <a:spcPct val="115000"/>
              </a:lnSpc>
              <a:spcBef>
                <a:spcPts val="0"/>
              </a:spcBef>
              <a:spcAft>
                <a:spcPts val="0"/>
              </a:spcAft>
              <a:buNone/>
            </a:pPr>
            <a:endParaRPr sz="1200" dirty="0">
              <a:latin typeface="Times New Roman" panose="02020603050405020304" pitchFamily="18" charset="0"/>
              <a:cs typeface="Times New Roman" panose="02020603050405020304" pitchFamily="18" charset="0"/>
            </a:endParaRPr>
          </a:p>
        </p:txBody>
      </p:sp>
      <p:cxnSp>
        <p:nvCxnSpPr>
          <p:cNvPr id="129" name="Google Shape;129;p21"/>
          <p:cNvCxnSpPr/>
          <p:nvPr/>
        </p:nvCxnSpPr>
        <p:spPr>
          <a:xfrm>
            <a:off x="7634080" y="1351723"/>
            <a:ext cx="7275" cy="2485504"/>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906800"/>
            <a:ext cx="1577400" cy="585687"/>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endParaRPr lang="en" sz="1050" b="1" dirty="0" smtClean="0"/>
          </a:p>
          <a:p>
            <a:pPr marL="0" lvl="0" indent="0" algn="ctr" rtl="0">
              <a:lnSpc>
                <a:spcPct val="115000"/>
              </a:lnSpc>
              <a:spcBef>
                <a:spcPts val="0"/>
              </a:spcBef>
              <a:spcAft>
                <a:spcPts val="0"/>
              </a:spcAft>
              <a:buNone/>
            </a:pPr>
            <a:r>
              <a:rPr lang="en" sz="1050" b="1" dirty="0" smtClean="0"/>
              <a:t>Mr. C</a:t>
            </a:r>
          </a:p>
          <a:p>
            <a:pPr marL="0" lvl="0" indent="0" algn="ctr" rtl="0">
              <a:lnSpc>
                <a:spcPct val="115000"/>
              </a:lnSpc>
              <a:spcBef>
                <a:spcPts val="0"/>
              </a:spcBef>
              <a:spcAft>
                <a:spcPts val="0"/>
              </a:spcAft>
              <a:buNone/>
            </a:pPr>
            <a:r>
              <a:rPr lang="en" sz="1050" b="1" dirty="0" smtClean="0"/>
              <a:t>(Australian Resident)</a:t>
            </a:r>
          </a:p>
          <a:p>
            <a:pPr marL="0" lvl="0" indent="0" algn="ctr" rtl="0">
              <a:lnSpc>
                <a:spcPct val="115000"/>
              </a:lnSpc>
              <a:spcBef>
                <a:spcPts val="0"/>
              </a:spcBef>
              <a:spcAft>
                <a:spcPts val="0"/>
              </a:spcAft>
              <a:buNone/>
            </a:pPr>
            <a:endParaRPr dirty="0"/>
          </a:p>
        </p:txBody>
      </p:sp>
      <p:cxnSp>
        <p:nvCxnSpPr>
          <p:cNvPr id="131" name="Google Shape;131;p21"/>
          <p:cNvCxnSpPr/>
          <p:nvPr/>
        </p:nvCxnSpPr>
        <p:spPr>
          <a:xfrm rot="10800000" flipH="1">
            <a:off x="6190725" y="2583625"/>
            <a:ext cx="2830500" cy="36000"/>
          </a:xfrm>
          <a:prstGeom prst="straightConnector1">
            <a:avLst/>
          </a:prstGeom>
          <a:noFill/>
          <a:ln w="9525" cap="flat" cmpd="sng">
            <a:solidFill>
              <a:srgbClr val="6AA84F"/>
            </a:solidFill>
            <a:prstDash val="dash"/>
            <a:round/>
            <a:headEnd type="none" w="med" len="med"/>
            <a:tailEnd type="none" w="med" len="med"/>
          </a:ln>
        </p:spPr>
      </p:cxnSp>
      <p:sp>
        <p:nvSpPr>
          <p:cNvPr id="2" name="Rectangle 1"/>
          <p:cNvSpPr/>
          <p:nvPr/>
        </p:nvSpPr>
        <p:spPr>
          <a:xfrm>
            <a:off x="7871028" y="3212993"/>
            <a:ext cx="750526" cy="276999"/>
          </a:xfrm>
          <a:prstGeom prst="rect">
            <a:avLst/>
          </a:prstGeom>
        </p:spPr>
        <p:txBody>
          <a:bodyPr wrap="none">
            <a:spAutoFit/>
          </a:bodyPr>
          <a:lstStyle/>
          <a:p>
            <a:pPr lvl="0"/>
            <a:r>
              <a:rPr lang="en-IN" sz="1200" dirty="0" smtClean="0">
                <a:solidFill>
                  <a:schemeClr val="tx1"/>
                </a:solidFill>
                <a:latin typeface="Times New Roman" panose="02020603050405020304" pitchFamily="18" charset="0"/>
                <a:cs typeface="Times New Roman" panose="02020603050405020304" pitchFamily="18" charset="0"/>
              </a:rPr>
              <a:t>Australia</a:t>
            </a:r>
            <a:endParaRPr lang="en-IN" sz="1200"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871028" y="1575689"/>
            <a:ext cx="714071" cy="276999"/>
          </a:xfrm>
          <a:prstGeom prst="rect">
            <a:avLst/>
          </a:prstGeom>
        </p:spPr>
        <p:txBody>
          <a:bodyPr wrap="square">
            <a:spAutoFit/>
          </a:bodyPr>
          <a:lstStyle/>
          <a:p>
            <a:pPr algn="ctr"/>
            <a:r>
              <a:rPr lang="en" sz="1200" dirty="0">
                <a:solidFill>
                  <a:schemeClr val="tx1"/>
                </a:solidFill>
                <a:latin typeface="Times New Roman" panose="02020603050405020304" pitchFamily="18" charset="0"/>
                <a:cs typeface="Times New Roman" panose="02020603050405020304" pitchFamily="18" charset="0"/>
              </a:rPr>
              <a:t>India</a:t>
            </a:r>
            <a:endParaRPr lang="en-IN" sz="1200" dirty="0">
              <a:solidFill>
                <a:schemeClr val="tx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7272023" y="2148148"/>
            <a:ext cx="369332" cy="1105249"/>
          </a:xfrm>
          <a:prstGeom prst="rect">
            <a:avLst/>
          </a:prstGeom>
          <a:noFill/>
        </p:spPr>
        <p:txBody>
          <a:bodyPr vert="vert" wrap="square" rtlCol="0" anchor="ctr">
            <a:spAutoFit/>
          </a:bodyPr>
          <a:lstStyle/>
          <a:p>
            <a:r>
              <a:rPr lang="en-IN" sz="1200" dirty="0" smtClean="0">
                <a:solidFill>
                  <a:schemeClr val="tx1"/>
                </a:solidFill>
                <a:latin typeface="Times New Roman" panose="02020603050405020304" pitchFamily="18" charset="0"/>
                <a:cs typeface="Times New Roman" panose="02020603050405020304" pitchFamily="18" charset="0"/>
              </a:rPr>
              <a:t>Gift</a:t>
            </a:r>
            <a:endParaRPr lang="en-IN" sz="1200" dirty="0">
              <a:solidFill>
                <a:schemeClr val="tx1"/>
              </a:solidFill>
              <a:latin typeface="Times New Roman" panose="02020603050405020304" pitchFamily="18" charset="0"/>
              <a:cs typeface="Times New Roman" panose="02020603050405020304" pitchFamily="18" charset="0"/>
            </a:endParaRPr>
          </a:p>
        </p:txBody>
      </p:sp>
      <p:sp>
        <p:nvSpPr>
          <p:cNvPr id="12"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76388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105103" y="380997"/>
            <a:ext cx="5540326" cy="354500"/>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11 (B)</a:t>
            </a:r>
            <a:br>
              <a:rPr lang="en-IN" sz="1800" dirty="0" smtClean="0">
                <a:solidFill>
                  <a:schemeClr val="dk1"/>
                </a:solidFill>
                <a:latin typeface="+mn-lt"/>
              </a:rPr>
            </a:br>
            <a:endParaRPr sz="1800" dirty="0">
              <a:solidFill>
                <a:schemeClr val="dk1"/>
              </a:solidFill>
              <a:latin typeface="+mn-lt"/>
            </a:endParaRPr>
          </a:p>
        </p:txBody>
      </p:sp>
      <p:sp>
        <p:nvSpPr>
          <p:cNvPr id="126" name="Google Shape;126;p21"/>
          <p:cNvSpPr txBox="1">
            <a:spLocks noGrp="1"/>
          </p:cNvSpPr>
          <p:nvPr>
            <p:ph type="body" idx="1"/>
          </p:nvPr>
        </p:nvSpPr>
        <p:spPr>
          <a:xfrm>
            <a:off x="129222" y="432152"/>
            <a:ext cx="6142370" cy="4277747"/>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25450" lvl="0" indent="-285750" algn="just">
              <a:buClr>
                <a:schemeClr val="dk1"/>
              </a:buClr>
              <a:buSzPts val="1400"/>
              <a:buFont typeface="Wingdings" panose="05000000000000000000" pitchFamily="2" charset="2"/>
              <a:buChar char="§"/>
            </a:pPr>
            <a:r>
              <a:rPr lang="en-IN" sz="1400" i="1" dirty="0" smtClean="0">
                <a:solidFill>
                  <a:schemeClr val="dk1"/>
                </a:solidFill>
                <a:latin typeface="+mn-lt"/>
                <a:ea typeface="Times New Roman"/>
                <a:cs typeface="Times New Roman"/>
                <a:sym typeface="Times New Roman"/>
              </a:rPr>
              <a:t>Finance </a:t>
            </a:r>
            <a:r>
              <a:rPr lang="en-IN" sz="1400" i="1" dirty="0">
                <a:solidFill>
                  <a:schemeClr val="dk1"/>
                </a:solidFill>
                <a:latin typeface="+mn-lt"/>
                <a:ea typeface="Times New Roman"/>
                <a:cs typeface="Times New Roman"/>
                <a:sym typeface="Times New Roman"/>
              </a:rPr>
              <a:t>Act 2019 (No 2) has inserted section 9(1)(viii) to the Act for widening the scope of 'income deemed to accrue or arise in India' to include any sum of money or property in India transferred, on or after 5 July 2019 from a resident to a non-resident for inadequate consideration or without consideration</a:t>
            </a:r>
            <a:r>
              <a:rPr lang="en-IN" sz="1400" i="1" dirty="0" smtClean="0">
                <a:solidFill>
                  <a:schemeClr val="dk1"/>
                </a:solidFill>
                <a:latin typeface="+mn-lt"/>
                <a:ea typeface="Times New Roman"/>
                <a:cs typeface="Times New Roman"/>
                <a:sym typeface="Times New Roman"/>
              </a:rPr>
              <a:t>.</a:t>
            </a:r>
          </a:p>
          <a:p>
            <a:pPr marL="139700" indent="0" algn="just">
              <a:buClr>
                <a:schemeClr val="dk1"/>
              </a:buClr>
              <a:buSzPts val="1400"/>
              <a:buNone/>
            </a:pPr>
            <a:endParaRPr lang="en-IN" sz="1400" b="1" dirty="0" smtClean="0">
              <a:solidFill>
                <a:schemeClr val="dk1"/>
              </a:solidFill>
              <a:latin typeface="+mn-lt"/>
              <a:ea typeface="Times New Roman"/>
              <a:cs typeface="Times New Roman"/>
              <a:sym typeface="Times New Roman"/>
            </a:endParaRPr>
          </a:p>
          <a:p>
            <a:pPr marL="139700" lvl="0" indent="0" algn="just">
              <a:buClr>
                <a:schemeClr val="dk1"/>
              </a:buClr>
              <a:buSzPts val="1400"/>
              <a:buNone/>
            </a:pPr>
            <a:r>
              <a:rPr lang="en-IN" sz="1400" dirty="0">
                <a:solidFill>
                  <a:schemeClr val="dk1"/>
                </a:solidFill>
                <a:latin typeface="+mn-lt"/>
                <a:ea typeface="Times New Roman"/>
                <a:cs typeface="Times New Roman"/>
                <a:sym typeface="Times New Roman"/>
              </a:rPr>
              <a:t>Points for </a:t>
            </a:r>
            <a:r>
              <a:rPr lang="en-IN" sz="1400" dirty="0" smtClean="0">
                <a:solidFill>
                  <a:schemeClr val="dk1"/>
                </a:solidFill>
                <a:latin typeface="+mn-lt"/>
                <a:ea typeface="Times New Roman"/>
                <a:cs typeface="Times New Roman"/>
                <a:sym typeface="Times New Roman"/>
              </a:rPr>
              <a:t>consideration </a:t>
            </a:r>
            <a:r>
              <a:rPr lang="en-IN" sz="1400" b="1" dirty="0" smtClean="0">
                <a:solidFill>
                  <a:schemeClr val="dk1"/>
                </a:solidFill>
                <a:latin typeface="+mn-lt"/>
                <a:ea typeface="Times New Roman"/>
                <a:cs typeface="Times New Roman"/>
                <a:sym typeface="Times New Roman"/>
              </a:rPr>
              <a:t>:</a:t>
            </a:r>
            <a:endParaRPr lang="en-IN" sz="1400" i="1" dirty="0" smtClean="0">
              <a:solidFill>
                <a:schemeClr val="dk1"/>
              </a:solidFill>
              <a:latin typeface="+mn-lt"/>
              <a:ea typeface="Times New Roman"/>
              <a:cs typeface="Times New Roman"/>
              <a:sym typeface="Times New Roman"/>
            </a:endParaRPr>
          </a:p>
          <a:p>
            <a:pPr marL="139700" indent="0" algn="just">
              <a:buClr>
                <a:schemeClr val="dk1"/>
              </a:buClr>
              <a:buSzPts val="1400"/>
              <a:buNone/>
            </a:pPr>
            <a:endParaRPr lang="en-IN" sz="1400" b="1" u="sng" dirty="0" smtClean="0">
              <a:solidFill>
                <a:schemeClr val="dk1"/>
              </a:solidFill>
              <a:latin typeface="+mn-lt"/>
              <a:ea typeface="Times New Roman"/>
              <a:cs typeface="Times New Roman"/>
              <a:sym typeface="Times New Roman"/>
            </a:endParaRPr>
          </a:p>
          <a:p>
            <a:pPr marL="139700" indent="0" algn="just">
              <a:buClr>
                <a:schemeClr val="dk1"/>
              </a:buClr>
              <a:buSzPts val="1400"/>
              <a:buNone/>
            </a:pPr>
            <a:r>
              <a:rPr lang="en-IN" sz="1400" b="1" u="sng" dirty="0" smtClean="0">
                <a:solidFill>
                  <a:schemeClr val="dk1"/>
                </a:solidFill>
                <a:latin typeface="+mn-lt"/>
                <a:ea typeface="Times New Roman"/>
                <a:cs typeface="Times New Roman"/>
                <a:sym typeface="Times New Roman"/>
              </a:rPr>
              <a:t>Overseas Donation</a:t>
            </a:r>
          </a:p>
          <a:p>
            <a:pPr marL="139700" indent="0" algn="just">
              <a:buClr>
                <a:schemeClr val="dk1"/>
              </a:buClr>
              <a:buSzPts val="1400"/>
              <a:buNone/>
            </a:pPr>
            <a:endParaRPr lang="en-IN" sz="1400" b="1" u="sng" dirty="0" smtClean="0">
              <a:solidFill>
                <a:schemeClr val="dk1"/>
              </a:solidFill>
              <a:latin typeface="+mn-lt"/>
              <a:ea typeface="Times New Roman"/>
              <a:cs typeface="Times New Roman"/>
              <a:sym typeface="Times New Roman"/>
            </a:endParaRPr>
          </a:p>
          <a:p>
            <a:pPr marL="48260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Generous India Ltd, an Indian Company, is donating USD 1 million to an International charitable organization based out of Saudi </a:t>
            </a:r>
            <a:r>
              <a:rPr lang="en-IN" sz="1400" dirty="0" smtClean="0">
                <a:solidFill>
                  <a:schemeClr val="dk1"/>
                </a:solidFill>
                <a:latin typeface="+mn-lt"/>
                <a:ea typeface="Times New Roman"/>
                <a:cs typeface="Times New Roman"/>
                <a:sym typeface="Times New Roman"/>
              </a:rPr>
              <a:t>Arabia</a:t>
            </a:r>
          </a:p>
          <a:p>
            <a:pPr marL="48260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r>
              <a:rPr lang="en-GB" sz="1400" u="sng" dirty="0" smtClean="0">
                <a:solidFill>
                  <a:schemeClr val="dk1"/>
                </a:solidFill>
                <a:ea typeface="Times New Roman"/>
                <a:cs typeface="Times New Roman"/>
                <a:sym typeface="Times New Roman"/>
              </a:rPr>
              <a:t>Question:</a:t>
            </a:r>
          </a:p>
          <a:p>
            <a:pPr marL="139700" lvl="0" indent="0" algn="just">
              <a:buClr>
                <a:schemeClr val="dk1"/>
              </a:buClr>
              <a:buSzPts val="1400"/>
              <a:buNone/>
            </a:pPr>
            <a:r>
              <a:rPr lang="en-GB" sz="1400" dirty="0" smtClean="0">
                <a:solidFill>
                  <a:schemeClr val="dk1"/>
                </a:solidFill>
                <a:ea typeface="Times New Roman"/>
                <a:cs typeface="Times New Roman"/>
                <a:sym typeface="Times New Roman"/>
              </a:rPr>
              <a:t>Examine </a:t>
            </a:r>
            <a:r>
              <a:rPr lang="en-GB" sz="1400" dirty="0">
                <a:solidFill>
                  <a:schemeClr val="dk1"/>
                </a:solidFill>
                <a:ea typeface="Times New Roman"/>
                <a:cs typeface="Times New Roman"/>
                <a:sym typeface="Times New Roman"/>
              </a:rPr>
              <a:t>the applicability of Section 195 and the duty of a CA who has to provide the certificate in Form 15CB for this transaction.</a:t>
            </a:r>
            <a:endParaRPr lang="en-GB" sz="1400" dirty="0">
              <a:solidFill>
                <a:schemeClr val="dk1"/>
              </a:solidFill>
              <a:cs typeface="Times New Roman"/>
            </a:endParaRPr>
          </a:p>
          <a:p>
            <a:pPr marL="139700" indent="0" algn="just">
              <a:buClr>
                <a:schemeClr val="dk1"/>
              </a:buClr>
              <a:buSzPts val="1400"/>
              <a:buNone/>
            </a:pPr>
            <a:endParaRPr lang="en-IN" sz="1400" dirty="0">
              <a:solidFill>
                <a:schemeClr val="dk1"/>
              </a:solidFill>
              <a:latin typeface="+mn-lt"/>
              <a:ea typeface="Times New Roman"/>
              <a:cs typeface="Times New Roman"/>
            </a:endParaRPr>
          </a:p>
          <a:p>
            <a:pPr marL="139700" lvl="0" indent="0" algn="just">
              <a:buClr>
                <a:schemeClr val="dk1"/>
              </a:buClr>
              <a:buSzPts val="1400"/>
              <a:buNone/>
            </a:pPr>
            <a:endParaRPr lang="en-IN" sz="1400" i="1"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32</a:t>
            </a:fld>
            <a:endParaRPr>
              <a:solidFill>
                <a:schemeClr val="dk1"/>
              </a:solidFill>
            </a:endParaRPr>
          </a:p>
        </p:txBody>
      </p:sp>
      <p:sp>
        <p:nvSpPr>
          <p:cNvPr id="128" name="Google Shape;128;p21"/>
          <p:cNvSpPr/>
          <p:nvPr/>
        </p:nvSpPr>
        <p:spPr>
          <a:xfrm>
            <a:off x="6895075" y="646042"/>
            <a:ext cx="1577400" cy="626607"/>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lvl="0" algn="ctr">
              <a:lnSpc>
                <a:spcPct val="115000"/>
              </a:lnSpc>
            </a:pPr>
            <a:r>
              <a:rPr lang="en-IN" sz="1200" b="1" dirty="0">
                <a:latin typeface="Times New Roman" panose="02020603050405020304" pitchFamily="18" charset="0"/>
                <a:cs typeface="Times New Roman" panose="02020603050405020304" pitchFamily="18" charset="0"/>
              </a:rPr>
              <a:t>Generous India Ltd.</a:t>
            </a:r>
          </a:p>
        </p:txBody>
      </p:sp>
      <p:cxnSp>
        <p:nvCxnSpPr>
          <p:cNvPr id="129" name="Google Shape;129;p21"/>
          <p:cNvCxnSpPr/>
          <p:nvPr/>
        </p:nvCxnSpPr>
        <p:spPr>
          <a:xfrm>
            <a:off x="7648512" y="1336069"/>
            <a:ext cx="0" cy="2490496"/>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906800"/>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lvl="0" algn="ctr">
              <a:lnSpc>
                <a:spcPct val="115000"/>
              </a:lnSpc>
            </a:pPr>
            <a:r>
              <a:rPr lang="en-IN" sz="1050" b="1" dirty="0"/>
              <a:t>International Charitable </a:t>
            </a:r>
            <a:r>
              <a:rPr lang="en-IN" sz="1050" b="1" dirty="0" smtClean="0"/>
              <a:t>Organisation, UAE</a:t>
            </a:r>
            <a:endParaRPr lang="en-IN" sz="1050" b="1" dirty="0"/>
          </a:p>
        </p:txBody>
      </p:sp>
      <p:cxnSp>
        <p:nvCxnSpPr>
          <p:cNvPr id="131" name="Google Shape;131;p21"/>
          <p:cNvCxnSpPr/>
          <p:nvPr/>
        </p:nvCxnSpPr>
        <p:spPr>
          <a:xfrm rot="10800000" flipH="1">
            <a:off x="6190725" y="2583625"/>
            <a:ext cx="2830500" cy="36000"/>
          </a:xfrm>
          <a:prstGeom prst="straightConnector1">
            <a:avLst/>
          </a:prstGeom>
          <a:noFill/>
          <a:ln w="9525" cap="flat" cmpd="sng">
            <a:solidFill>
              <a:srgbClr val="6AA84F"/>
            </a:solidFill>
            <a:prstDash val="dash"/>
            <a:round/>
            <a:headEnd type="none" w="med" len="med"/>
            <a:tailEnd type="none" w="med" len="med"/>
          </a:ln>
        </p:spPr>
      </p:cxnSp>
      <p:sp>
        <p:nvSpPr>
          <p:cNvPr id="10" name="TextBox 9"/>
          <p:cNvSpPr txBox="1"/>
          <p:nvPr/>
        </p:nvSpPr>
        <p:spPr>
          <a:xfrm>
            <a:off x="7325139" y="1927127"/>
            <a:ext cx="280836" cy="1384995"/>
          </a:xfrm>
          <a:prstGeom prst="rect">
            <a:avLst/>
          </a:prstGeom>
          <a:noFill/>
        </p:spPr>
        <p:txBody>
          <a:bodyPr wrap="square" rtlCol="0">
            <a:spAutoFit/>
          </a:bodyPr>
          <a:lstStyle/>
          <a:p>
            <a:r>
              <a:rPr lang="en-IN" sz="1200" dirty="0" smtClean="0">
                <a:latin typeface="Times New Roman" panose="02020603050405020304" pitchFamily="18" charset="0"/>
                <a:cs typeface="Times New Roman" panose="02020603050405020304" pitchFamily="18" charset="0"/>
              </a:rPr>
              <a:t>Donation</a:t>
            </a:r>
            <a:endParaRPr lang="en-IN" sz="1200" dirty="0">
              <a:latin typeface="Times New Roman" panose="02020603050405020304" pitchFamily="18" charset="0"/>
              <a:cs typeface="Times New Roman" panose="02020603050405020304" pitchFamily="18" charset="0"/>
            </a:endParaRPr>
          </a:p>
        </p:txBody>
      </p:sp>
      <p:sp>
        <p:nvSpPr>
          <p:cNvPr id="11"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7453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149100" y="859536"/>
            <a:ext cx="5034158"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X </a:t>
            </a:r>
            <a:r>
              <a:rPr lang="en-IN" sz="1400" dirty="0" err="1">
                <a:solidFill>
                  <a:schemeClr val="dk1"/>
                </a:solidFill>
                <a:latin typeface="+mn-lt"/>
                <a:ea typeface="Times New Roman"/>
                <a:cs typeface="Times New Roman"/>
                <a:sym typeface="Times New Roman"/>
              </a:rPr>
              <a:t>Pte.</a:t>
            </a:r>
            <a:r>
              <a:rPr lang="en-IN" sz="1400" dirty="0">
                <a:solidFill>
                  <a:schemeClr val="dk1"/>
                </a:solidFill>
                <a:latin typeface="+mn-lt"/>
                <a:ea typeface="Times New Roman"/>
                <a:cs typeface="Times New Roman"/>
                <a:sym typeface="Times New Roman"/>
              </a:rPr>
              <a:t> Ltd. (XPL), a Singapore Company is in the business of providing offshore drilling services.</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For the provision of offshore drilling services XPL deploys drilling rigs and human resources under the contract.</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XPL owns 1 drilling rig XD which is currently deployed in Middle East. XPL has been awarded a new contract by an Indian oil and gas company for drilling of oil well situated in Indian Exclusive Economic Zone. </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The duration of the contract is 150 days with the option to extend the contract for 30 days twice.</a:t>
            </a: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33</a:t>
            </a:fld>
            <a:endParaRPr>
              <a:solidFill>
                <a:schemeClr val="dk1"/>
              </a:solidFill>
            </a:endParaRPr>
          </a:p>
        </p:txBody>
      </p:sp>
      <p:cxnSp>
        <p:nvCxnSpPr>
          <p:cNvPr id="129" name="Google Shape;129;p21"/>
          <p:cNvCxnSpPr/>
          <p:nvPr/>
        </p:nvCxnSpPr>
        <p:spPr>
          <a:xfrm flipH="1">
            <a:off x="7491533" y="1870558"/>
            <a:ext cx="802093" cy="2036242"/>
          </a:xfrm>
          <a:prstGeom prst="straightConnector1">
            <a:avLst/>
          </a:prstGeom>
          <a:noFill/>
          <a:ln w="19050"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877880" y="3906800"/>
            <a:ext cx="1337988" cy="526052"/>
          </a:xfrm>
          <a:prstGeom prst="rect">
            <a:avLst/>
          </a:prstGeom>
          <a:solidFill>
            <a:schemeClr val="tx1">
              <a:lumMod val="75000"/>
            </a:schemeClr>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dirty="0" smtClean="0"/>
              <a:t>I CO.</a:t>
            </a:r>
            <a:endParaRPr dirty="0"/>
          </a:p>
        </p:txBody>
      </p:sp>
      <p:cxnSp>
        <p:nvCxnSpPr>
          <p:cNvPr id="131" name="Google Shape;131;p21"/>
          <p:cNvCxnSpPr/>
          <p:nvPr/>
        </p:nvCxnSpPr>
        <p:spPr>
          <a:xfrm flipV="1">
            <a:off x="5506277" y="2427664"/>
            <a:ext cx="3514947" cy="36000"/>
          </a:xfrm>
          <a:prstGeom prst="straightConnector1">
            <a:avLst/>
          </a:prstGeom>
          <a:noFill/>
          <a:ln w="9525" cap="flat" cmpd="sng">
            <a:solidFill>
              <a:schemeClr val="tx1">
                <a:lumMod val="65000"/>
              </a:schemeClr>
            </a:solidFill>
            <a:prstDash val="dash"/>
            <a:round/>
            <a:headEnd type="none" w="med" len="med"/>
            <a:tailEnd type="none" w="med" len="med"/>
          </a:ln>
        </p:spPr>
      </p:cxnSp>
      <p:sp>
        <p:nvSpPr>
          <p:cNvPr id="12" name="Google Shape;125;p21"/>
          <p:cNvSpPr txBox="1">
            <a:spLocks noGrp="1"/>
          </p:cNvSpPr>
          <p:nvPr>
            <p:ph type="title"/>
          </p:nvPr>
        </p:nvSpPr>
        <p:spPr>
          <a:xfrm>
            <a:off x="244250" y="152399"/>
            <a:ext cx="4755134" cy="627529"/>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12</a:t>
            </a:r>
            <a:r>
              <a:rPr lang="en-IN" sz="1600" dirty="0">
                <a:solidFill>
                  <a:schemeClr val="dk1"/>
                </a:solidFill>
                <a:latin typeface="+mn-lt"/>
              </a:rPr>
              <a:t/>
            </a:r>
            <a:br>
              <a:rPr lang="en-IN" sz="1600" dirty="0">
                <a:solidFill>
                  <a:schemeClr val="dk1"/>
                </a:solidFill>
                <a:latin typeface="+mn-lt"/>
              </a:rPr>
            </a:br>
            <a:r>
              <a:rPr lang="en-IN" sz="1800" dirty="0">
                <a:solidFill>
                  <a:schemeClr val="dk1"/>
                </a:solidFill>
                <a:latin typeface="+mn-lt"/>
              </a:rPr>
              <a:t>Bareboat Charter of a Drilling </a:t>
            </a:r>
            <a:r>
              <a:rPr lang="en-IN" sz="1800" dirty="0" smtClean="0">
                <a:solidFill>
                  <a:schemeClr val="dk1"/>
                </a:solidFill>
                <a:latin typeface="+mn-lt"/>
              </a:rPr>
              <a:t>Rig</a:t>
            </a:r>
            <a:endParaRPr sz="1800" dirty="0">
              <a:solidFill>
                <a:schemeClr val="dk1"/>
              </a:solidFill>
              <a:latin typeface="+mn-lt"/>
            </a:endParaRPr>
          </a:p>
        </p:txBody>
      </p:sp>
      <p:sp>
        <p:nvSpPr>
          <p:cNvPr id="15" name="Google Shape;128;p21"/>
          <p:cNvSpPr/>
          <p:nvPr/>
        </p:nvSpPr>
        <p:spPr>
          <a:xfrm>
            <a:off x="6190725" y="433713"/>
            <a:ext cx="1009000" cy="371357"/>
          </a:xfrm>
          <a:prstGeom prst="rect">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lvl="0" algn="ctr">
              <a:lnSpc>
                <a:spcPct val="115000"/>
              </a:lnSpc>
            </a:pPr>
            <a:r>
              <a:rPr lang="en-IN" sz="1100" b="1" dirty="0" smtClean="0">
                <a:latin typeface="Times New Roman" panose="02020603050405020304" pitchFamily="18" charset="0"/>
                <a:cs typeface="Times New Roman" panose="02020603050405020304" pitchFamily="18" charset="0"/>
              </a:rPr>
              <a:t>Y </a:t>
            </a:r>
            <a:r>
              <a:rPr lang="en-IN" sz="1100" b="1" dirty="0" err="1">
                <a:latin typeface="Times New Roman" panose="02020603050405020304" pitchFamily="18" charset="0"/>
                <a:cs typeface="Times New Roman" panose="02020603050405020304" pitchFamily="18" charset="0"/>
              </a:rPr>
              <a:t>Pte.</a:t>
            </a:r>
            <a:r>
              <a:rPr lang="en-IN" sz="1100" b="1" dirty="0">
                <a:latin typeface="Times New Roman" panose="02020603050405020304" pitchFamily="18" charset="0"/>
                <a:cs typeface="Times New Roman" panose="02020603050405020304" pitchFamily="18" charset="0"/>
              </a:rPr>
              <a:t> Ltd.</a:t>
            </a:r>
          </a:p>
          <a:p>
            <a:pPr lvl="0" algn="ctr">
              <a:lnSpc>
                <a:spcPct val="115000"/>
              </a:lnSpc>
            </a:pPr>
            <a:r>
              <a:rPr lang="en-IN" sz="1100" b="1" dirty="0" smtClean="0">
                <a:latin typeface="Times New Roman" panose="02020603050405020304" pitchFamily="18" charset="0"/>
                <a:cs typeface="Times New Roman" panose="02020603050405020304" pitchFamily="18" charset="0"/>
              </a:rPr>
              <a:t>(YPL</a:t>
            </a:r>
            <a:r>
              <a:rPr lang="en-IN" sz="1100" b="1" dirty="0">
                <a:latin typeface="Times New Roman" panose="02020603050405020304" pitchFamily="18" charset="0"/>
                <a:cs typeface="Times New Roman" panose="02020603050405020304" pitchFamily="18" charset="0"/>
              </a:rPr>
              <a:t>)</a:t>
            </a:r>
            <a:endParaRPr lang="en-IN" sz="11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516216" y="1727984"/>
            <a:ext cx="1043610" cy="276999"/>
          </a:xfrm>
          <a:prstGeom prst="rect">
            <a:avLst/>
          </a:prstGeom>
          <a:noFill/>
        </p:spPr>
        <p:txBody>
          <a:bodyPr wrap="square" rtlCol="0">
            <a:spAutoFit/>
          </a:bodyPr>
          <a:lstStyle/>
          <a:p>
            <a:pPr algn="ctr"/>
            <a:r>
              <a:rPr lang="en-IN" sz="1200" b="1" dirty="0" smtClean="0">
                <a:solidFill>
                  <a:schemeClr val="tx1"/>
                </a:solidFill>
              </a:rPr>
              <a:t>Singapore</a:t>
            </a:r>
            <a:endParaRPr lang="en-IN" sz="1200" b="1" dirty="0">
              <a:solidFill>
                <a:schemeClr val="tx1"/>
              </a:solidFill>
            </a:endParaRPr>
          </a:p>
        </p:txBody>
      </p:sp>
      <p:sp>
        <p:nvSpPr>
          <p:cNvPr id="18" name="Google Shape;128;p21"/>
          <p:cNvSpPr/>
          <p:nvPr/>
        </p:nvSpPr>
        <p:spPr>
          <a:xfrm>
            <a:off x="7903568" y="1499201"/>
            <a:ext cx="1009000" cy="371357"/>
          </a:xfrm>
          <a:prstGeom prst="rect">
            <a:avLst/>
          </a:prstGeom>
          <a:solidFill>
            <a:srgbClr val="FFC000"/>
          </a:solidFill>
          <a:ln>
            <a:solidFill>
              <a:schemeClr val="tx2"/>
            </a:solidFill>
            <a:headEnd type="none" w="sm" len="sm"/>
            <a:tailEnd type="none" w="sm" len="sm"/>
          </a:ln>
        </p:spPr>
        <p:style>
          <a:lnRef idx="1">
            <a:schemeClr val="accent6"/>
          </a:lnRef>
          <a:fillRef idx="3">
            <a:schemeClr val="accent6"/>
          </a:fillRef>
          <a:effectRef idx="2">
            <a:schemeClr val="accent6"/>
          </a:effectRef>
          <a:fontRef idx="minor">
            <a:schemeClr val="lt1"/>
          </a:fontRef>
        </p:style>
        <p:txBody>
          <a:bodyPr spcFirstLastPara="1" wrap="square" lIns="91425" tIns="91425" rIns="91425" bIns="91425" anchor="ctr" anchorCtr="0">
            <a:noAutofit/>
          </a:bodyPr>
          <a:lstStyle/>
          <a:p>
            <a:pPr lvl="0" algn="ctr">
              <a:lnSpc>
                <a:spcPct val="115000"/>
              </a:lnSpc>
            </a:pPr>
            <a:r>
              <a:rPr lang="en-IN" sz="1100" b="1" dirty="0" smtClean="0">
                <a:latin typeface="Times New Roman" panose="02020603050405020304" pitchFamily="18" charset="0"/>
                <a:cs typeface="Times New Roman" panose="02020603050405020304" pitchFamily="18" charset="0"/>
              </a:rPr>
              <a:t>X </a:t>
            </a:r>
            <a:r>
              <a:rPr lang="en-IN" sz="1100" b="1" dirty="0" err="1">
                <a:latin typeface="Times New Roman" panose="02020603050405020304" pitchFamily="18" charset="0"/>
                <a:cs typeface="Times New Roman" panose="02020603050405020304" pitchFamily="18" charset="0"/>
              </a:rPr>
              <a:t>Pte.</a:t>
            </a:r>
            <a:r>
              <a:rPr lang="en-IN" sz="1100" b="1" dirty="0">
                <a:latin typeface="Times New Roman" panose="02020603050405020304" pitchFamily="18" charset="0"/>
                <a:cs typeface="Times New Roman" panose="02020603050405020304" pitchFamily="18" charset="0"/>
              </a:rPr>
              <a:t> Ltd.</a:t>
            </a:r>
          </a:p>
          <a:p>
            <a:pPr lvl="0" algn="ctr">
              <a:lnSpc>
                <a:spcPct val="115000"/>
              </a:lnSpc>
            </a:pPr>
            <a:r>
              <a:rPr lang="en-IN" sz="1100" b="1" dirty="0" smtClean="0">
                <a:latin typeface="Times New Roman" panose="02020603050405020304" pitchFamily="18" charset="0"/>
                <a:cs typeface="Times New Roman" panose="02020603050405020304" pitchFamily="18" charset="0"/>
              </a:rPr>
              <a:t>(XPL)</a:t>
            </a:r>
            <a:endParaRPr lang="en-IN" sz="1100" dirty="0">
              <a:latin typeface="Times New Roman" panose="02020603050405020304" pitchFamily="18" charset="0"/>
              <a:cs typeface="Times New Roman" panose="02020603050405020304" pitchFamily="18" charset="0"/>
            </a:endParaRPr>
          </a:p>
        </p:txBody>
      </p:sp>
      <p:cxnSp>
        <p:nvCxnSpPr>
          <p:cNvPr id="19" name="Google Shape;131;p21"/>
          <p:cNvCxnSpPr/>
          <p:nvPr/>
        </p:nvCxnSpPr>
        <p:spPr>
          <a:xfrm>
            <a:off x="7270098" y="623933"/>
            <a:ext cx="1023528" cy="855390"/>
          </a:xfrm>
          <a:prstGeom prst="straightConnector1">
            <a:avLst/>
          </a:prstGeom>
          <a:noFill/>
          <a:ln w="9525" cap="flat" cmpd="sng">
            <a:solidFill>
              <a:schemeClr val="tx1">
                <a:lumMod val="85000"/>
              </a:schemeClr>
            </a:solidFill>
            <a:prstDash val="dash"/>
            <a:round/>
            <a:headEnd type="none" w="med" len="med"/>
            <a:tailEnd type="none" w="med" len="med"/>
          </a:ln>
        </p:spPr>
      </p:cxnSp>
      <p:pic>
        <p:nvPicPr>
          <p:cNvPr id="24" name="Picture 23">
            <a:extLst>
              <a:ext uri="{FF2B5EF4-FFF2-40B4-BE49-F238E27FC236}">
                <a16:creationId xmlns:a16="http://schemas.microsoft.com/office/drawing/2014/main" xmlns="" id="{0F57DDB5-FDB6-4A89-A6AC-10939DAE5235}"/>
              </a:ext>
            </a:extLst>
          </p:cNvPr>
          <p:cNvPicPr>
            <a:picLocks noChangeAspect="1"/>
          </p:cNvPicPr>
          <p:nvPr/>
        </p:nvPicPr>
        <p:blipFill>
          <a:blip r:embed="rId3"/>
          <a:stretch>
            <a:fillRect/>
          </a:stretch>
        </p:blipFill>
        <p:spPr>
          <a:xfrm>
            <a:off x="6208744" y="854766"/>
            <a:ext cx="1061354" cy="735495"/>
          </a:xfrm>
          <a:prstGeom prst="rect">
            <a:avLst/>
          </a:prstGeom>
        </p:spPr>
      </p:pic>
      <p:sp>
        <p:nvSpPr>
          <p:cNvPr id="27" name="TextBox 26"/>
          <p:cNvSpPr txBox="1"/>
          <p:nvPr/>
        </p:nvSpPr>
        <p:spPr>
          <a:xfrm>
            <a:off x="5718616" y="3623288"/>
            <a:ext cx="944217" cy="276999"/>
          </a:xfrm>
          <a:prstGeom prst="rect">
            <a:avLst/>
          </a:prstGeom>
          <a:noFill/>
        </p:spPr>
        <p:txBody>
          <a:bodyPr wrap="square" rtlCol="0">
            <a:spAutoFit/>
          </a:bodyPr>
          <a:lstStyle/>
          <a:p>
            <a:pPr algn="ctr"/>
            <a:r>
              <a:rPr lang="en-IN" sz="1200" b="1" dirty="0" smtClean="0">
                <a:solidFill>
                  <a:schemeClr val="tx1"/>
                </a:solidFill>
              </a:rPr>
              <a:t>India</a:t>
            </a:r>
            <a:endParaRPr lang="en-IN" sz="1200" b="1" dirty="0">
              <a:solidFill>
                <a:schemeClr val="tx1"/>
              </a:solidFill>
            </a:endParaRPr>
          </a:p>
        </p:txBody>
      </p:sp>
      <p:sp>
        <p:nvSpPr>
          <p:cNvPr id="29" name="TextBox 28"/>
          <p:cNvSpPr txBox="1"/>
          <p:nvPr/>
        </p:nvSpPr>
        <p:spPr>
          <a:xfrm>
            <a:off x="7605975" y="623933"/>
            <a:ext cx="1103679" cy="430887"/>
          </a:xfrm>
          <a:prstGeom prst="rect">
            <a:avLst/>
          </a:prstGeom>
          <a:noFill/>
        </p:spPr>
        <p:txBody>
          <a:bodyPr wrap="square" rtlCol="0">
            <a:spAutoFit/>
          </a:bodyPr>
          <a:lstStyle/>
          <a:p>
            <a:pPr algn="ctr"/>
            <a:r>
              <a:rPr lang="en-IN" sz="1100" dirty="0" smtClean="0">
                <a:solidFill>
                  <a:schemeClr val="dk1"/>
                </a:solidFill>
                <a:latin typeface="Times New Roman"/>
                <a:ea typeface="Times New Roman"/>
                <a:cs typeface="Times New Roman"/>
                <a:sym typeface="Times New Roman"/>
              </a:rPr>
              <a:t>Hire </a:t>
            </a:r>
            <a:r>
              <a:rPr lang="en-IN" sz="1100" dirty="0">
                <a:solidFill>
                  <a:schemeClr val="dk1"/>
                </a:solidFill>
                <a:latin typeface="Times New Roman"/>
                <a:ea typeface="Times New Roman"/>
                <a:cs typeface="Times New Roman"/>
                <a:sym typeface="Times New Roman"/>
              </a:rPr>
              <a:t>of </a:t>
            </a:r>
            <a:r>
              <a:rPr lang="en-IN" sz="1100" dirty="0" smtClean="0">
                <a:solidFill>
                  <a:schemeClr val="dk1"/>
                </a:solidFill>
                <a:latin typeface="Times New Roman"/>
                <a:ea typeface="Times New Roman"/>
                <a:cs typeface="Times New Roman"/>
                <a:sym typeface="Times New Roman"/>
              </a:rPr>
              <a:t>Drilling rig- YD</a:t>
            </a:r>
            <a:endParaRPr lang="en-IN" sz="1100" b="1" dirty="0">
              <a:solidFill>
                <a:schemeClr val="tx1"/>
              </a:solidFill>
            </a:endParaRPr>
          </a:p>
        </p:txBody>
      </p:sp>
      <p:sp>
        <p:nvSpPr>
          <p:cNvPr id="31" name="TextBox 30"/>
          <p:cNvSpPr txBox="1"/>
          <p:nvPr/>
        </p:nvSpPr>
        <p:spPr>
          <a:xfrm>
            <a:off x="7771910" y="2410334"/>
            <a:ext cx="515489" cy="1406862"/>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6557"/>
              <a:gd name="connsiteY0" fmla="*/ 8159 h 10000"/>
              <a:gd name="connsiteX1" fmla="*/ 8557 w 16557"/>
              <a:gd name="connsiteY1" fmla="*/ 0 h 10000"/>
              <a:gd name="connsiteX2" fmla="*/ 16557 w 16557"/>
              <a:gd name="connsiteY2" fmla="*/ 0 h 10000"/>
              <a:gd name="connsiteX3" fmla="*/ 14557 w 16557"/>
              <a:gd name="connsiteY3" fmla="*/ 10000 h 10000"/>
              <a:gd name="connsiteX4" fmla="*/ 0 w 16557"/>
              <a:gd name="connsiteY4" fmla="*/ 8159 h 10000"/>
              <a:gd name="connsiteX0" fmla="*/ 0 w 25875"/>
              <a:gd name="connsiteY0" fmla="*/ 12053 h 13894"/>
              <a:gd name="connsiteX1" fmla="*/ 8557 w 25875"/>
              <a:gd name="connsiteY1" fmla="*/ 3894 h 13894"/>
              <a:gd name="connsiteX2" fmla="*/ 25875 w 25875"/>
              <a:gd name="connsiteY2" fmla="*/ 0 h 13894"/>
              <a:gd name="connsiteX3" fmla="*/ 14557 w 25875"/>
              <a:gd name="connsiteY3" fmla="*/ 13894 h 13894"/>
              <a:gd name="connsiteX4" fmla="*/ 0 w 25875"/>
              <a:gd name="connsiteY4" fmla="*/ 12053 h 13894"/>
              <a:gd name="connsiteX0" fmla="*/ 0 w 25875"/>
              <a:gd name="connsiteY0" fmla="*/ 12053 h 12549"/>
              <a:gd name="connsiteX1" fmla="*/ 8557 w 25875"/>
              <a:gd name="connsiteY1" fmla="*/ 3894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2353 w 25875"/>
              <a:gd name="connsiteY1" fmla="*/ 3894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6839 w 25875"/>
              <a:gd name="connsiteY1" fmla="*/ 4248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6839 w 25875"/>
              <a:gd name="connsiteY1" fmla="*/ 4248 h 12549"/>
              <a:gd name="connsiteX2" fmla="*/ 25875 w 25875"/>
              <a:gd name="connsiteY2" fmla="*/ 0 h 12549"/>
              <a:gd name="connsiteX3" fmla="*/ 17440 w 25875"/>
              <a:gd name="connsiteY3" fmla="*/ 5880 h 12549"/>
              <a:gd name="connsiteX4" fmla="*/ 4204 w 25875"/>
              <a:gd name="connsiteY4" fmla="*/ 12549 h 12549"/>
              <a:gd name="connsiteX5" fmla="*/ 0 w 25875"/>
              <a:gd name="connsiteY5" fmla="*/ 12053 h 12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875" h="12549">
                <a:moveTo>
                  <a:pt x="0" y="12053"/>
                </a:moveTo>
                <a:lnTo>
                  <a:pt x="16839" y="4248"/>
                </a:lnTo>
                <a:lnTo>
                  <a:pt x="25875" y="0"/>
                </a:lnTo>
                <a:cubicBezTo>
                  <a:pt x="22488" y="1889"/>
                  <a:pt x="20827" y="3991"/>
                  <a:pt x="17440" y="5880"/>
                </a:cubicBezTo>
                <a:lnTo>
                  <a:pt x="4204" y="12549"/>
                </a:lnTo>
                <a:lnTo>
                  <a:pt x="0" y="12053"/>
                </a:lnTo>
                <a:close/>
              </a:path>
            </a:pathLst>
          </a:custGeom>
          <a:noFill/>
        </p:spPr>
        <p:txBody>
          <a:bodyPr vert="vert270" wrap="square" tIns="288000" rIns="72000" bIns="0" rtlCol="0">
            <a:normAutofit/>
          </a:bodyPr>
          <a:lstStyle/>
          <a:p>
            <a:pPr algn="ctr"/>
            <a:r>
              <a:rPr lang="en-IN" sz="1100" b="1" dirty="0" smtClean="0">
                <a:solidFill>
                  <a:schemeClr val="tx2">
                    <a:lumMod val="10000"/>
                  </a:schemeClr>
                </a:solidFill>
              </a:rPr>
              <a:t>Contract</a:t>
            </a:r>
            <a:endParaRPr lang="en-IN" sz="1100" b="1" dirty="0">
              <a:solidFill>
                <a:schemeClr val="tx2">
                  <a:lumMod val="10000"/>
                </a:schemeClr>
              </a:solidFill>
            </a:endParaRPr>
          </a:p>
        </p:txBody>
      </p:sp>
      <p:sp>
        <p:nvSpPr>
          <p:cNvPr id="1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21792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149100" y="859536"/>
            <a:ext cx="481350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Y Pte Ltd. (YPL), another Singapore Company owns oil rig </a:t>
            </a:r>
            <a:r>
              <a:rPr lang="en-IN" sz="1400" dirty="0" err="1">
                <a:solidFill>
                  <a:schemeClr val="dk1"/>
                </a:solidFill>
                <a:latin typeface="+mn-lt"/>
                <a:ea typeface="Times New Roman"/>
                <a:cs typeface="Times New Roman"/>
                <a:sym typeface="Times New Roman"/>
              </a:rPr>
              <a:t>YoDrill</a:t>
            </a:r>
            <a:r>
              <a:rPr lang="en-IN" sz="1400" dirty="0">
                <a:solidFill>
                  <a:schemeClr val="dk1"/>
                </a:solidFill>
                <a:latin typeface="+mn-lt"/>
                <a:ea typeface="Times New Roman"/>
                <a:cs typeface="Times New Roman"/>
                <a:sym typeface="Times New Roman"/>
              </a:rPr>
              <a:t> (YD). </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XPL has entered into a bareboat charter contract with YPL for the charter hire of its drilling rig YD for a period of 1 year.</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The said charter hire agreement was executed between XPL &amp; YPL in Singapore and in terms of the agreement the rig YD can be deployed anywhere in the world except in high risk jurisdictions.</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XPL has deployed YD for undertaking operations under the drilling services contract with customer in India</a:t>
            </a: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34</a:t>
            </a:fld>
            <a:endParaRPr>
              <a:solidFill>
                <a:schemeClr val="dk1"/>
              </a:solidFill>
            </a:endParaRPr>
          </a:p>
        </p:txBody>
      </p:sp>
      <p:cxnSp>
        <p:nvCxnSpPr>
          <p:cNvPr id="129" name="Google Shape;129;p21"/>
          <p:cNvCxnSpPr/>
          <p:nvPr/>
        </p:nvCxnSpPr>
        <p:spPr>
          <a:xfrm flipH="1">
            <a:off x="7491533" y="1870558"/>
            <a:ext cx="802093" cy="2036242"/>
          </a:xfrm>
          <a:prstGeom prst="straightConnector1">
            <a:avLst/>
          </a:prstGeom>
          <a:noFill/>
          <a:ln w="19050"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877880" y="3906800"/>
            <a:ext cx="1337988" cy="526052"/>
          </a:xfrm>
          <a:prstGeom prst="rect">
            <a:avLst/>
          </a:prstGeom>
          <a:solidFill>
            <a:schemeClr val="tx1">
              <a:lumMod val="75000"/>
            </a:schemeClr>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dirty="0" smtClean="0"/>
              <a:t>I CO.</a:t>
            </a:r>
            <a:endParaRPr dirty="0"/>
          </a:p>
        </p:txBody>
      </p:sp>
      <p:cxnSp>
        <p:nvCxnSpPr>
          <p:cNvPr id="131" name="Google Shape;131;p21"/>
          <p:cNvCxnSpPr/>
          <p:nvPr/>
        </p:nvCxnSpPr>
        <p:spPr>
          <a:xfrm flipV="1">
            <a:off x="5506277" y="2427664"/>
            <a:ext cx="3514947" cy="36000"/>
          </a:xfrm>
          <a:prstGeom prst="straightConnector1">
            <a:avLst/>
          </a:prstGeom>
          <a:noFill/>
          <a:ln w="9525" cap="flat" cmpd="sng">
            <a:solidFill>
              <a:schemeClr val="tx1">
                <a:lumMod val="65000"/>
              </a:schemeClr>
            </a:solidFill>
            <a:prstDash val="dash"/>
            <a:round/>
            <a:headEnd type="none" w="med" len="med"/>
            <a:tailEnd type="none" w="med" len="med"/>
          </a:ln>
        </p:spPr>
      </p:cxnSp>
      <p:sp>
        <p:nvSpPr>
          <p:cNvPr id="12" name="Google Shape;125;p21"/>
          <p:cNvSpPr txBox="1">
            <a:spLocks noGrp="1"/>
          </p:cNvSpPr>
          <p:nvPr>
            <p:ph type="title"/>
          </p:nvPr>
        </p:nvSpPr>
        <p:spPr>
          <a:xfrm>
            <a:off x="244250" y="152399"/>
            <a:ext cx="4755134" cy="627529"/>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12</a:t>
            </a:r>
            <a:r>
              <a:rPr lang="en-IN" sz="1600" dirty="0">
                <a:solidFill>
                  <a:schemeClr val="dk1"/>
                </a:solidFill>
                <a:latin typeface="+mn-lt"/>
              </a:rPr>
              <a:t/>
            </a:r>
            <a:br>
              <a:rPr lang="en-IN" sz="1600" dirty="0">
                <a:solidFill>
                  <a:schemeClr val="dk1"/>
                </a:solidFill>
                <a:latin typeface="+mn-lt"/>
              </a:rPr>
            </a:br>
            <a:r>
              <a:rPr lang="en-IN" sz="1800" dirty="0">
                <a:solidFill>
                  <a:schemeClr val="dk1"/>
                </a:solidFill>
                <a:latin typeface="+mn-lt"/>
              </a:rPr>
              <a:t>Bareboat Charter of a Drilling </a:t>
            </a:r>
            <a:r>
              <a:rPr lang="en-IN" sz="1800" dirty="0" smtClean="0">
                <a:solidFill>
                  <a:schemeClr val="dk1"/>
                </a:solidFill>
                <a:latin typeface="+mn-lt"/>
              </a:rPr>
              <a:t>Rig</a:t>
            </a:r>
            <a:endParaRPr sz="1800" dirty="0">
              <a:solidFill>
                <a:schemeClr val="dk1"/>
              </a:solidFill>
              <a:latin typeface="+mn-lt"/>
            </a:endParaRPr>
          </a:p>
        </p:txBody>
      </p:sp>
      <p:sp>
        <p:nvSpPr>
          <p:cNvPr id="15" name="Google Shape;128;p21"/>
          <p:cNvSpPr/>
          <p:nvPr/>
        </p:nvSpPr>
        <p:spPr>
          <a:xfrm>
            <a:off x="6190725" y="433713"/>
            <a:ext cx="1009000" cy="371357"/>
          </a:xfrm>
          <a:prstGeom prst="rect">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lvl="0" algn="ctr">
              <a:lnSpc>
                <a:spcPct val="115000"/>
              </a:lnSpc>
            </a:pPr>
            <a:r>
              <a:rPr lang="en-IN" sz="1100" b="1" dirty="0" smtClean="0">
                <a:latin typeface="Times New Roman" panose="02020603050405020304" pitchFamily="18" charset="0"/>
                <a:cs typeface="Times New Roman" panose="02020603050405020304" pitchFamily="18" charset="0"/>
              </a:rPr>
              <a:t>Y </a:t>
            </a:r>
            <a:r>
              <a:rPr lang="en-IN" sz="1100" b="1" dirty="0" err="1">
                <a:latin typeface="Times New Roman" panose="02020603050405020304" pitchFamily="18" charset="0"/>
                <a:cs typeface="Times New Roman" panose="02020603050405020304" pitchFamily="18" charset="0"/>
              </a:rPr>
              <a:t>Pte.</a:t>
            </a:r>
            <a:r>
              <a:rPr lang="en-IN" sz="1100" b="1" dirty="0">
                <a:latin typeface="Times New Roman" panose="02020603050405020304" pitchFamily="18" charset="0"/>
                <a:cs typeface="Times New Roman" panose="02020603050405020304" pitchFamily="18" charset="0"/>
              </a:rPr>
              <a:t> Ltd.</a:t>
            </a:r>
          </a:p>
          <a:p>
            <a:pPr lvl="0" algn="ctr">
              <a:lnSpc>
                <a:spcPct val="115000"/>
              </a:lnSpc>
            </a:pPr>
            <a:r>
              <a:rPr lang="en-IN" sz="1100" b="1" dirty="0" smtClean="0">
                <a:latin typeface="Times New Roman" panose="02020603050405020304" pitchFamily="18" charset="0"/>
                <a:cs typeface="Times New Roman" panose="02020603050405020304" pitchFamily="18" charset="0"/>
              </a:rPr>
              <a:t>(YPL</a:t>
            </a:r>
            <a:r>
              <a:rPr lang="en-IN" sz="1100" b="1" dirty="0">
                <a:latin typeface="Times New Roman" panose="02020603050405020304" pitchFamily="18" charset="0"/>
                <a:cs typeface="Times New Roman" panose="02020603050405020304" pitchFamily="18" charset="0"/>
              </a:rPr>
              <a:t>)</a:t>
            </a:r>
            <a:endParaRPr lang="en-IN" sz="11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516216" y="1727984"/>
            <a:ext cx="1043610" cy="276999"/>
          </a:xfrm>
          <a:prstGeom prst="rect">
            <a:avLst/>
          </a:prstGeom>
          <a:noFill/>
        </p:spPr>
        <p:txBody>
          <a:bodyPr wrap="square" rtlCol="0">
            <a:spAutoFit/>
          </a:bodyPr>
          <a:lstStyle/>
          <a:p>
            <a:pPr algn="ctr"/>
            <a:r>
              <a:rPr lang="en-IN" sz="1200" b="1" dirty="0" smtClean="0">
                <a:solidFill>
                  <a:schemeClr val="tx1"/>
                </a:solidFill>
              </a:rPr>
              <a:t>Singapore</a:t>
            </a:r>
            <a:endParaRPr lang="en-IN" sz="1200" b="1" dirty="0">
              <a:solidFill>
                <a:schemeClr val="tx1"/>
              </a:solidFill>
            </a:endParaRPr>
          </a:p>
        </p:txBody>
      </p:sp>
      <p:sp>
        <p:nvSpPr>
          <p:cNvPr id="18" name="Google Shape;128;p21"/>
          <p:cNvSpPr/>
          <p:nvPr/>
        </p:nvSpPr>
        <p:spPr>
          <a:xfrm>
            <a:off x="7903568" y="1499201"/>
            <a:ext cx="1009000" cy="371357"/>
          </a:xfrm>
          <a:prstGeom prst="rect">
            <a:avLst/>
          </a:prstGeom>
          <a:solidFill>
            <a:srgbClr val="FFC000"/>
          </a:solidFill>
          <a:ln>
            <a:solidFill>
              <a:schemeClr val="tx2"/>
            </a:solidFill>
            <a:headEnd type="none" w="sm" len="sm"/>
            <a:tailEnd type="none" w="sm" len="sm"/>
          </a:ln>
        </p:spPr>
        <p:style>
          <a:lnRef idx="1">
            <a:schemeClr val="accent6"/>
          </a:lnRef>
          <a:fillRef idx="3">
            <a:schemeClr val="accent6"/>
          </a:fillRef>
          <a:effectRef idx="2">
            <a:schemeClr val="accent6"/>
          </a:effectRef>
          <a:fontRef idx="minor">
            <a:schemeClr val="lt1"/>
          </a:fontRef>
        </p:style>
        <p:txBody>
          <a:bodyPr spcFirstLastPara="1" wrap="square" lIns="91425" tIns="91425" rIns="91425" bIns="91425" anchor="ctr" anchorCtr="0">
            <a:noAutofit/>
          </a:bodyPr>
          <a:lstStyle/>
          <a:p>
            <a:pPr lvl="0" algn="ctr">
              <a:lnSpc>
                <a:spcPct val="115000"/>
              </a:lnSpc>
            </a:pPr>
            <a:r>
              <a:rPr lang="en-IN" sz="1100" b="1" dirty="0" smtClean="0">
                <a:latin typeface="Times New Roman" panose="02020603050405020304" pitchFamily="18" charset="0"/>
                <a:cs typeface="Times New Roman" panose="02020603050405020304" pitchFamily="18" charset="0"/>
              </a:rPr>
              <a:t>X </a:t>
            </a:r>
            <a:r>
              <a:rPr lang="en-IN" sz="1100" b="1" dirty="0" err="1">
                <a:latin typeface="Times New Roman" panose="02020603050405020304" pitchFamily="18" charset="0"/>
                <a:cs typeface="Times New Roman" panose="02020603050405020304" pitchFamily="18" charset="0"/>
              </a:rPr>
              <a:t>Pte.</a:t>
            </a:r>
            <a:r>
              <a:rPr lang="en-IN" sz="1100" b="1" dirty="0">
                <a:latin typeface="Times New Roman" panose="02020603050405020304" pitchFamily="18" charset="0"/>
                <a:cs typeface="Times New Roman" panose="02020603050405020304" pitchFamily="18" charset="0"/>
              </a:rPr>
              <a:t> Ltd.</a:t>
            </a:r>
          </a:p>
          <a:p>
            <a:pPr lvl="0" algn="ctr">
              <a:lnSpc>
                <a:spcPct val="115000"/>
              </a:lnSpc>
            </a:pPr>
            <a:r>
              <a:rPr lang="en-IN" sz="1100" b="1" dirty="0" smtClean="0">
                <a:latin typeface="Times New Roman" panose="02020603050405020304" pitchFamily="18" charset="0"/>
                <a:cs typeface="Times New Roman" panose="02020603050405020304" pitchFamily="18" charset="0"/>
              </a:rPr>
              <a:t>(XPL)</a:t>
            </a:r>
            <a:endParaRPr lang="en-IN" sz="1100" dirty="0">
              <a:latin typeface="Times New Roman" panose="02020603050405020304" pitchFamily="18" charset="0"/>
              <a:cs typeface="Times New Roman" panose="02020603050405020304" pitchFamily="18" charset="0"/>
            </a:endParaRPr>
          </a:p>
        </p:txBody>
      </p:sp>
      <p:cxnSp>
        <p:nvCxnSpPr>
          <p:cNvPr id="19" name="Google Shape;131;p21"/>
          <p:cNvCxnSpPr/>
          <p:nvPr/>
        </p:nvCxnSpPr>
        <p:spPr>
          <a:xfrm>
            <a:off x="7270098" y="623933"/>
            <a:ext cx="1023528" cy="855390"/>
          </a:xfrm>
          <a:prstGeom prst="straightConnector1">
            <a:avLst/>
          </a:prstGeom>
          <a:noFill/>
          <a:ln w="9525" cap="flat" cmpd="sng">
            <a:solidFill>
              <a:schemeClr val="tx1">
                <a:lumMod val="85000"/>
              </a:schemeClr>
            </a:solidFill>
            <a:prstDash val="dash"/>
            <a:round/>
            <a:headEnd type="none" w="med" len="med"/>
            <a:tailEnd type="none" w="med" len="med"/>
          </a:ln>
        </p:spPr>
      </p:cxnSp>
      <p:pic>
        <p:nvPicPr>
          <p:cNvPr id="24" name="Picture 23">
            <a:extLst>
              <a:ext uri="{FF2B5EF4-FFF2-40B4-BE49-F238E27FC236}">
                <a16:creationId xmlns:a16="http://schemas.microsoft.com/office/drawing/2014/main" xmlns="" id="{0F57DDB5-FDB6-4A89-A6AC-10939DAE5235}"/>
              </a:ext>
            </a:extLst>
          </p:cNvPr>
          <p:cNvPicPr>
            <a:picLocks noChangeAspect="1"/>
          </p:cNvPicPr>
          <p:nvPr/>
        </p:nvPicPr>
        <p:blipFill>
          <a:blip r:embed="rId3"/>
          <a:stretch>
            <a:fillRect/>
          </a:stretch>
        </p:blipFill>
        <p:spPr>
          <a:xfrm>
            <a:off x="6208744" y="854766"/>
            <a:ext cx="1061354" cy="735495"/>
          </a:xfrm>
          <a:prstGeom prst="rect">
            <a:avLst/>
          </a:prstGeom>
        </p:spPr>
      </p:pic>
      <p:sp>
        <p:nvSpPr>
          <p:cNvPr id="27" name="TextBox 26"/>
          <p:cNvSpPr txBox="1"/>
          <p:nvPr/>
        </p:nvSpPr>
        <p:spPr>
          <a:xfrm>
            <a:off x="5718616" y="3623288"/>
            <a:ext cx="944217" cy="276999"/>
          </a:xfrm>
          <a:prstGeom prst="rect">
            <a:avLst/>
          </a:prstGeom>
          <a:noFill/>
        </p:spPr>
        <p:txBody>
          <a:bodyPr wrap="square" rtlCol="0">
            <a:spAutoFit/>
          </a:bodyPr>
          <a:lstStyle/>
          <a:p>
            <a:pPr algn="ctr"/>
            <a:r>
              <a:rPr lang="en-IN" sz="1200" b="1" dirty="0" smtClean="0">
                <a:solidFill>
                  <a:schemeClr val="tx1"/>
                </a:solidFill>
              </a:rPr>
              <a:t>India</a:t>
            </a:r>
            <a:endParaRPr lang="en-IN" sz="1200" b="1" dirty="0">
              <a:solidFill>
                <a:schemeClr val="tx1"/>
              </a:solidFill>
            </a:endParaRPr>
          </a:p>
        </p:txBody>
      </p:sp>
      <p:sp>
        <p:nvSpPr>
          <p:cNvPr id="29" name="TextBox 28"/>
          <p:cNvSpPr txBox="1"/>
          <p:nvPr/>
        </p:nvSpPr>
        <p:spPr>
          <a:xfrm>
            <a:off x="7605975" y="623933"/>
            <a:ext cx="1103679" cy="430887"/>
          </a:xfrm>
          <a:prstGeom prst="rect">
            <a:avLst/>
          </a:prstGeom>
          <a:noFill/>
        </p:spPr>
        <p:txBody>
          <a:bodyPr wrap="square" rtlCol="0">
            <a:spAutoFit/>
          </a:bodyPr>
          <a:lstStyle/>
          <a:p>
            <a:pPr algn="ctr"/>
            <a:r>
              <a:rPr lang="en-IN" sz="1100" dirty="0" smtClean="0">
                <a:solidFill>
                  <a:schemeClr val="dk1"/>
                </a:solidFill>
                <a:latin typeface="Times New Roman"/>
                <a:ea typeface="Times New Roman"/>
                <a:cs typeface="Times New Roman"/>
                <a:sym typeface="Times New Roman"/>
              </a:rPr>
              <a:t>Hire </a:t>
            </a:r>
            <a:r>
              <a:rPr lang="en-IN" sz="1100" dirty="0">
                <a:solidFill>
                  <a:schemeClr val="dk1"/>
                </a:solidFill>
                <a:latin typeface="Times New Roman"/>
                <a:ea typeface="Times New Roman"/>
                <a:cs typeface="Times New Roman"/>
                <a:sym typeface="Times New Roman"/>
              </a:rPr>
              <a:t>of </a:t>
            </a:r>
            <a:r>
              <a:rPr lang="en-IN" sz="1100" dirty="0" smtClean="0">
                <a:solidFill>
                  <a:schemeClr val="dk1"/>
                </a:solidFill>
                <a:latin typeface="Times New Roman"/>
                <a:ea typeface="Times New Roman"/>
                <a:cs typeface="Times New Roman"/>
                <a:sym typeface="Times New Roman"/>
              </a:rPr>
              <a:t>Drilling rig- YD</a:t>
            </a:r>
            <a:endParaRPr lang="en-IN" sz="1100" b="1" dirty="0">
              <a:solidFill>
                <a:schemeClr val="tx1"/>
              </a:solidFill>
            </a:endParaRPr>
          </a:p>
        </p:txBody>
      </p:sp>
      <p:sp>
        <p:nvSpPr>
          <p:cNvPr id="31" name="TextBox 30"/>
          <p:cNvSpPr txBox="1"/>
          <p:nvPr/>
        </p:nvSpPr>
        <p:spPr>
          <a:xfrm>
            <a:off x="7771910" y="2410334"/>
            <a:ext cx="515489" cy="1406862"/>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6557"/>
              <a:gd name="connsiteY0" fmla="*/ 8159 h 10000"/>
              <a:gd name="connsiteX1" fmla="*/ 8557 w 16557"/>
              <a:gd name="connsiteY1" fmla="*/ 0 h 10000"/>
              <a:gd name="connsiteX2" fmla="*/ 16557 w 16557"/>
              <a:gd name="connsiteY2" fmla="*/ 0 h 10000"/>
              <a:gd name="connsiteX3" fmla="*/ 14557 w 16557"/>
              <a:gd name="connsiteY3" fmla="*/ 10000 h 10000"/>
              <a:gd name="connsiteX4" fmla="*/ 0 w 16557"/>
              <a:gd name="connsiteY4" fmla="*/ 8159 h 10000"/>
              <a:gd name="connsiteX0" fmla="*/ 0 w 25875"/>
              <a:gd name="connsiteY0" fmla="*/ 12053 h 13894"/>
              <a:gd name="connsiteX1" fmla="*/ 8557 w 25875"/>
              <a:gd name="connsiteY1" fmla="*/ 3894 h 13894"/>
              <a:gd name="connsiteX2" fmla="*/ 25875 w 25875"/>
              <a:gd name="connsiteY2" fmla="*/ 0 h 13894"/>
              <a:gd name="connsiteX3" fmla="*/ 14557 w 25875"/>
              <a:gd name="connsiteY3" fmla="*/ 13894 h 13894"/>
              <a:gd name="connsiteX4" fmla="*/ 0 w 25875"/>
              <a:gd name="connsiteY4" fmla="*/ 12053 h 13894"/>
              <a:gd name="connsiteX0" fmla="*/ 0 w 25875"/>
              <a:gd name="connsiteY0" fmla="*/ 12053 h 12549"/>
              <a:gd name="connsiteX1" fmla="*/ 8557 w 25875"/>
              <a:gd name="connsiteY1" fmla="*/ 3894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2353 w 25875"/>
              <a:gd name="connsiteY1" fmla="*/ 3894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6839 w 25875"/>
              <a:gd name="connsiteY1" fmla="*/ 4248 h 12549"/>
              <a:gd name="connsiteX2" fmla="*/ 25875 w 25875"/>
              <a:gd name="connsiteY2" fmla="*/ 0 h 12549"/>
              <a:gd name="connsiteX3" fmla="*/ 4204 w 25875"/>
              <a:gd name="connsiteY3" fmla="*/ 12549 h 12549"/>
              <a:gd name="connsiteX4" fmla="*/ 0 w 25875"/>
              <a:gd name="connsiteY4" fmla="*/ 12053 h 12549"/>
              <a:gd name="connsiteX0" fmla="*/ 0 w 25875"/>
              <a:gd name="connsiteY0" fmla="*/ 12053 h 12549"/>
              <a:gd name="connsiteX1" fmla="*/ 16839 w 25875"/>
              <a:gd name="connsiteY1" fmla="*/ 4248 h 12549"/>
              <a:gd name="connsiteX2" fmla="*/ 25875 w 25875"/>
              <a:gd name="connsiteY2" fmla="*/ 0 h 12549"/>
              <a:gd name="connsiteX3" fmla="*/ 17440 w 25875"/>
              <a:gd name="connsiteY3" fmla="*/ 5880 h 12549"/>
              <a:gd name="connsiteX4" fmla="*/ 4204 w 25875"/>
              <a:gd name="connsiteY4" fmla="*/ 12549 h 12549"/>
              <a:gd name="connsiteX5" fmla="*/ 0 w 25875"/>
              <a:gd name="connsiteY5" fmla="*/ 12053 h 12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875" h="12549">
                <a:moveTo>
                  <a:pt x="0" y="12053"/>
                </a:moveTo>
                <a:lnTo>
                  <a:pt x="16839" y="4248"/>
                </a:lnTo>
                <a:lnTo>
                  <a:pt x="25875" y="0"/>
                </a:lnTo>
                <a:cubicBezTo>
                  <a:pt x="22488" y="1889"/>
                  <a:pt x="20827" y="3991"/>
                  <a:pt x="17440" y="5880"/>
                </a:cubicBezTo>
                <a:lnTo>
                  <a:pt x="4204" y="12549"/>
                </a:lnTo>
                <a:lnTo>
                  <a:pt x="0" y="12053"/>
                </a:lnTo>
                <a:close/>
              </a:path>
            </a:pathLst>
          </a:custGeom>
          <a:noFill/>
        </p:spPr>
        <p:txBody>
          <a:bodyPr vert="vert270" wrap="square" tIns="288000" rIns="72000" bIns="0" rtlCol="0">
            <a:normAutofit/>
          </a:bodyPr>
          <a:lstStyle/>
          <a:p>
            <a:pPr algn="ctr"/>
            <a:r>
              <a:rPr lang="en-IN" sz="1100" b="1" dirty="0" smtClean="0">
                <a:solidFill>
                  <a:schemeClr val="tx2">
                    <a:lumMod val="10000"/>
                  </a:schemeClr>
                </a:solidFill>
              </a:rPr>
              <a:t>Contract</a:t>
            </a:r>
            <a:endParaRPr lang="en-IN" sz="1100" b="1" dirty="0">
              <a:solidFill>
                <a:schemeClr val="tx2">
                  <a:lumMod val="10000"/>
                </a:schemeClr>
              </a:solidFill>
            </a:endParaRPr>
          </a:p>
        </p:txBody>
      </p:sp>
      <p:sp>
        <p:nvSpPr>
          <p:cNvPr id="1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52462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188843"/>
            <a:ext cx="6886500" cy="67586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solidFill>
                  <a:schemeClr val="dk1"/>
                </a:solidFill>
                <a:latin typeface="+mn-lt"/>
              </a:rPr>
              <a:t>Questions:</a:t>
            </a:r>
            <a:endParaRPr dirty="0">
              <a:solidFill>
                <a:schemeClr val="dk1"/>
              </a:solidFill>
              <a:latin typeface="+mn-lt"/>
            </a:endParaRPr>
          </a:p>
        </p:txBody>
      </p:sp>
      <p:sp>
        <p:nvSpPr>
          <p:cNvPr id="152" name="Google Shape;152;p23"/>
          <p:cNvSpPr txBox="1">
            <a:spLocks noGrp="1"/>
          </p:cNvSpPr>
          <p:nvPr>
            <p:ph type="body" idx="1"/>
          </p:nvPr>
        </p:nvSpPr>
        <p:spPr>
          <a:xfrm>
            <a:off x="611257" y="914400"/>
            <a:ext cx="8204752" cy="3508263"/>
          </a:xfrm>
          <a:prstGeom prst="rect">
            <a:avLst/>
          </a:prstGeom>
        </p:spPr>
        <p:txBody>
          <a:bodyPr spcFirstLastPara="1" wrap="square" lIns="91425" tIns="91425" rIns="91425" bIns="91425" anchor="t" anchorCtr="0">
            <a:noAutofit/>
          </a:bodyPr>
          <a:lstStyle/>
          <a:p>
            <a:pPr marL="914400" lvl="0" indent="-342900" algn="just">
              <a:spcBef>
                <a:spcPts val="1600"/>
              </a:spcBef>
              <a:buClr>
                <a:schemeClr val="dk1"/>
              </a:buClr>
              <a:buSzPts val="1800"/>
              <a:buChar char="➢"/>
            </a:pPr>
            <a:r>
              <a:rPr lang="en-IN" dirty="0">
                <a:solidFill>
                  <a:schemeClr val="dk1"/>
                </a:solidFill>
                <a:latin typeface="+mn-lt"/>
                <a:ea typeface="Times New Roman"/>
                <a:cs typeface="Times New Roman"/>
                <a:sym typeface="Times New Roman"/>
              </a:rPr>
              <a:t>The tax implications (including withholding tax) in India on the payments to made by XPL to YPL for the bareboat charter of the rig YD</a:t>
            </a:r>
            <a:r>
              <a:rPr lang="en-IN" dirty="0" smtClean="0">
                <a:solidFill>
                  <a:schemeClr val="dk1"/>
                </a:solidFill>
                <a:latin typeface="+mn-lt"/>
                <a:ea typeface="Times New Roman"/>
                <a:cs typeface="Times New Roman"/>
                <a:sym typeface="Times New Roman"/>
              </a:rPr>
              <a:t>?</a:t>
            </a:r>
          </a:p>
          <a:p>
            <a:pPr marL="571500" lvl="0" indent="0" algn="just">
              <a:spcBef>
                <a:spcPts val="1600"/>
              </a:spcBef>
              <a:buClr>
                <a:schemeClr val="dk1"/>
              </a:buClr>
              <a:buSzPts val="1800"/>
              <a:buNone/>
            </a:pPr>
            <a:endParaRPr lang="en-IN" dirty="0">
              <a:solidFill>
                <a:schemeClr val="dk1"/>
              </a:solidFill>
              <a:latin typeface="+mn-lt"/>
              <a:ea typeface="Times New Roman"/>
              <a:cs typeface="Times New Roman"/>
              <a:sym typeface="Times New Roman"/>
            </a:endParaRPr>
          </a:p>
          <a:p>
            <a:pPr marL="914400" indent="-342900" algn="just">
              <a:spcBef>
                <a:spcPts val="1600"/>
              </a:spcBef>
              <a:buClr>
                <a:schemeClr val="dk1"/>
              </a:buClr>
              <a:buSzPts val="1800"/>
              <a:buFont typeface="Roboto"/>
              <a:buChar char="➢"/>
            </a:pPr>
            <a:r>
              <a:rPr lang="en-IN" dirty="0">
                <a:solidFill>
                  <a:schemeClr val="dk1"/>
                </a:solidFill>
                <a:latin typeface="+mn-lt"/>
                <a:cs typeface="Times New Roman"/>
              </a:rPr>
              <a:t>Whether, lease payments be considered as income deemed to accrue or arise in India? Whether it will be considered as royalty or provisions of section 44BB will apply?</a:t>
            </a:r>
            <a:endParaRPr dirty="0">
              <a:solidFill>
                <a:schemeClr val="dk1"/>
              </a:solidFill>
              <a:latin typeface="+mn-lt"/>
              <a:cs typeface="Times New Roman"/>
            </a:endParaRP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35</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915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224372" y="871099"/>
            <a:ext cx="4813500" cy="3919561"/>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a:pPr>
            <a:r>
              <a:rPr lang="en-IN" sz="1400" dirty="0" smtClean="0">
                <a:solidFill>
                  <a:schemeClr val="dk1"/>
                </a:solidFill>
                <a:latin typeface="+mn-lt"/>
                <a:ea typeface="Times New Roman"/>
                <a:cs typeface="Times New Roman"/>
                <a:sym typeface="Times New Roman"/>
              </a:rPr>
              <a:t>Mr</a:t>
            </a:r>
            <a:r>
              <a:rPr lang="en-IN" sz="1400" dirty="0">
                <a:solidFill>
                  <a:schemeClr val="dk1"/>
                </a:solidFill>
                <a:latin typeface="+mn-lt"/>
                <a:ea typeface="Times New Roman"/>
                <a:cs typeface="Times New Roman"/>
                <a:sym typeface="Times New Roman"/>
              </a:rPr>
              <a:t>. X is a serial entrepreneur, currently having two unrelated start-up businesses in India :</a:t>
            </a:r>
          </a:p>
          <a:p>
            <a:pPr lvl="1" algn="just">
              <a:lnSpc>
                <a:spcPct val="100000"/>
              </a:lnSpc>
              <a:spcBef>
                <a:spcPts val="1200"/>
              </a:spcBef>
              <a:buClr>
                <a:schemeClr val="dk1"/>
              </a:buClr>
              <a:buFont typeface="Wingdings" panose="05000000000000000000" pitchFamily="2" charset="2"/>
              <a:buChar char="§"/>
            </a:pPr>
            <a:r>
              <a:rPr lang="en-IN" sz="1200" dirty="0">
                <a:solidFill>
                  <a:schemeClr val="dk1"/>
                </a:solidFill>
                <a:latin typeface="+mn-lt"/>
                <a:ea typeface="Times New Roman"/>
                <a:cs typeface="Times New Roman"/>
                <a:sym typeface="Times New Roman"/>
              </a:rPr>
              <a:t> ABC Ltd </a:t>
            </a:r>
            <a:r>
              <a:rPr lang="en-IN" sz="1200" dirty="0" smtClean="0">
                <a:solidFill>
                  <a:schemeClr val="dk1"/>
                </a:solidFill>
                <a:latin typeface="+mn-lt"/>
                <a:ea typeface="Times New Roman"/>
                <a:cs typeface="Times New Roman"/>
                <a:sym typeface="Times New Roman"/>
              </a:rPr>
              <a:t>and</a:t>
            </a:r>
          </a:p>
          <a:p>
            <a:pPr lvl="1" algn="just">
              <a:lnSpc>
                <a:spcPct val="100000"/>
              </a:lnSpc>
              <a:spcBef>
                <a:spcPts val="1200"/>
              </a:spcBef>
              <a:buClr>
                <a:schemeClr val="dk1"/>
              </a:buClr>
              <a:buFont typeface="Wingdings" panose="05000000000000000000" pitchFamily="2" charset="2"/>
              <a:buChar char="§"/>
            </a:pPr>
            <a:r>
              <a:rPr lang="en-IN" sz="1200" dirty="0" smtClean="0">
                <a:solidFill>
                  <a:schemeClr val="dk1"/>
                </a:solidFill>
                <a:latin typeface="+mn-lt"/>
                <a:ea typeface="Times New Roman"/>
                <a:cs typeface="Times New Roman"/>
                <a:sym typeface="Times New Roman"/>
              </a:rPr>
              <a:t>RST </a:t>
            </a:r>
            <a:r>
              <a:rPr lang="en-IN" sz="1200" dirty="0">
                <a:solidFill>
                  <a:schemeClr val="dk1"/>
                </a:solidFill>
                <a:latin typeface="+mn-lt"/>
                <a:ea typeface="Times New Roman"/>
                <a:cs typeface="Times New Roman"/>
                <a:sym typeface="Times New Roman"/>
              </a:rPr>
              <a:t>Ltd </a:t>
            </a:r>
          </a:p>
          <a:p>
            <a:pPr marL="139700" lvl="0" indent="0" algn="just">
              <a:buClr>
                <a:schemeClr val="dk1"/>
              </a:buClr>
              <a:buSzPts val="1400"/>
              <a:buNone/>
            </a:pPr>
            <a:r>
              <a:rPr lang="en-IN" sz="1400" dirty="0">
                <a:solidFill>
                  <a:schemeClr val="dk1"/>
                </a:solidFill>
                <a:latin typeface="+mn-lt"/>
                <a:ea typeface="Times New Roman"/>
                <a:cs typeface="Times New Roman"/>
                <a:sym typeface="Times New Roman"/>
              </a:rPr>
              <a:t>      </a:t>
            </a:r>
            <a:r>
              <a:rPr lang="en-IN" sz="1400" dirty="0" smtClean="0">
                <a:solidFill>
                  <a:schemeClr val="dk1"/>
                </a:solidFill>
                <a:latin typeface="+mn-lt"/>
                <a:ea typeface="Times New Roman"/>
                <a:cs typeface="Times New Roman"/>
                <a:sym typeface="Times New Roman"/>
              </a:rPr>
              <a:t>both incorporated in 2010. </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2"/>
            </a:pPr>
            <a:r>
              <a:rPr lang="en-IN" sz="1400" dirty="0">
                <a:solidFill>
                  <a:schemeClr val="dk1"/>
                </a:solidFill>
                <a:latin typeface="+mn-lt"/>
                <a:ea typeface="Times New Roman"/>
                <a:cs typeface="Times New Roman"/>
                <a:sym typeface="Times New Roman"/>
              </a:rPr>
              <a:t>He was educated in the UK and frequently travels internationally for business</a:t>
            </a:r>
            <a:r>
              <a:rPr lang="en-IN" sz="1400" dirty="0" smtClean="0">
                <a:solidFill>
                  <a:schemeClr val="dk1"/>
                </a:solidFill>
                <a:latin typeface="+mn-lt"/>
                <a:ea typeface="Times New Roman"/>
                <a:cs typeface="Times New Roman"/>
                <a:sym typeface="Times New Roman"/>
              </a:rPr>
              <a:t>.</a:t>
            </a:r>
          </a:p>
          <a:p>
            <a:pPr marL="482600" lvl="0" indent="-342900" algn="just">
              <a:buClr>
                <a:schemeClr val="dk1"/>
              </a:buClr>
              <a:buSzPts val="1400"/>
              <a:buFont typeface="+mj-lt"/>
              <a:buAutoNum type="arabicPeriod" startAt="2"/>
            </a:pP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r>
              <a:rPr lang="en-IN" sz="1400" dirty="0">
                <a:solidFill>
                  <a:schemeClr val="dk1"/>
                </a:solidFill>
                <a:latin typeface="+mn-lt"/>
                <a:ea typeface="Times New Roman"/>
                <a:cs typeface="Times New Roman"/>
                <a:sym typeface="Times New Roman"/>
              </a:rPr>
              <a:t>He has no siblings or family in India and other than his parents are both working in the private sector. </a:t>
            </a: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3"/>
            </a:pPr>
            <a:r>
              <a:rPr lang="en-IN" sz="1400" dirty="0" smtClean="0">
                <a:solidFill>
                  <a:schemeClr val="dk1"/>
                </a:solidFill>
                <a:latin typeface="+mn-lt"/>
                <a:ea typeface="Times New Roman"/>
                <a:cs typeface="Times New Roman"/>
                <a:sym typeface="Times New Roman"/>
              </a:rPr>
              <a:t>He </a:t>
            </a:r>
            <a:r>
              <a:rPr lang="en-IN" sz="1400" dirty="0">
                <a:solidFill>
                  <a:schemeClr val="dk1"/>
                </a:solidFill>
                <a:latin typeface="+mn-lt"/>
                <a:ea typeface="Times New Roman"/>
                <a:cs typeface="Times New Roman"/>
                <a:sym typeface="Times New Roman"/>
              </a:rPr>
              <a:t>has a house in London and Mumbai.</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36</a:t>
            </a:fld>
            <a:endParaRPr>
              <a:solidFill>
                <a:schemeClr val="dk1"/>
              </a:solidFill>
            </a:endParaRPr>
          </a:p>
        </p:txBody>
      </p:sp>
      <p:sp>
        <p:nvSpPr>
          <p:cNvPr id="11" name="Google Shape;337;p39"/>
          <p:cNvSpPr txBox="1">
            <a:spLocks/>
          </p:cNvSpPr>
          <p:nvPr/>
        </p:nvSpPr>
        <p:spPr>
          <a:xfrm>
            <a:off x="224373" y="261719"/>
            <a:ext cx="5510506" cy="60938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9pPr>
          </a:lstStyle>
          <a:p>
            <a:pPr algn="ctr"/>
            <a:r>
              <a:rPr lang="en-IN" sz="2100" dirty="0" smtClean="0">
                <a:solidFill>
                  <a:schemeClr val="dk1"/>
                </a:solidFill>
              </a:rPr>
              <a:t>Case Study- 13</a:t>
            </a:r>
          </a:p>
          <a:p>
            <a:pPr algn="ctr"/>
            <a:r>
              <a:rPr lang="en-IN" sz="1800" dirty="0" smtClean="0">
                <a:solidFill>
                  <a:srgbClr val="FFFFFF"/>
                </a:solidFill>
              </a:rPr>
              <a:t>Change in residential status</a:t>
            </a:r>
            <a:endParaRPr lang="en-IN" dirty="0">
              <a:solidFill>
                <a:schemeClr val="dk1"/>
              </a:solidFill>
            </a:endParaRPr>
          </a:p>
        </p:txBody>
      </p:sp>
      <p:graphicFrame>
        <p:nvGraphicFramePr>
          <p:cNvPr id="14" name="Diagram 13">
            <a:extLst>
              <a:ext uri="{FF2B5EF4-FFF2-40B4-BE49-F238E27FC236}">
                <a16:creationId xmlns:a16="http://schemas.microsoft.com/office/drawing/2014/main" xmlns="" id="{D7895F5A-9323-49C2-835A-A1F0040E64E0}"/>
              </a:ext>
            </a:extLst>
          </p:cNvPr>
          <p:cNvGraphicFramePr/>
          <p:nvPr>
            <p:extLst>
              <p:ext uri="{D42A27DB-BD31-4B8C-83A1-F6EECF244321}">
                <p14:modId xmlns:p14="http://schemas.microsoft.com/office/powerpoint/2010/main" val="1220794902"/>
              </p:ext>
            </p:extLst>
          </p:nvPr>
        </p:nvGraphicFramePr>
        <p:xfrm>
          <a:off x="5237922" y="745435"/>
          <a:ext cx="3686978" cy="3826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53840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224372" y="871099"/>
            <a:ext cx="4813500" cy="3919561"/>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Along with other partners, he began setting up a third venture in 2018. </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For setting up this venture, he took up residency in Singapore in January 2018 and during FY 2018-19 had spent majority of his time in Singapore and the US in connection with the new venture. </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He also acquired a house in Singapore since he was going to stay there for prolonged periods.</a:t>
            </a:r>
          </a:p>
          <a:p>
            <a:pPr marL="482600" lvl="0" indent="-342900" algn="just">
              <a:buClr>
                <a:schemeClr val="dk1"/>
              </a:buClr>
              <a:buSzPts val="1400"/>
              <a:buFont typeface="+mj-lt"/>
              <a:buAutoNum type="arabicPeriod" startAt="5"/>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5"/>
            </a:pPr>
            <a:r>
              <a:rPr lang="en-IN" sz="1400" dirty="0">
                <a:solidFill>
                  <a:schemeClr val="dk1"/>
                </a:solidFill>
                <a:latin typeface="+mn-lt"/>
                <a:ea typeface="Times New Roman"/>
                <a:cs typeface="Times New Roman"/>
                <a:sym typeface="Times New Roman"/>
              </a:rPr>
              <a:t>Accordingly, he was non-resident in India during FY 2018-19 for purpose of Income-tax Act, 1961.</a:t>
            </a: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37</a:t>
            </a:fld>
            <a:endParaRPr>
              <a:solidFill>
                <a:schemeClr val="dk1"/>
              </a:solidFill>
            </a:endParaRPr>
          </a:p>
        </p:txBody>
      </p:sp>
      <p:sp>
        <p:nvSpPr>
          <p:cNvPr id="12" name="Google Shape;337;p39"/>
          <p:cNvSpPr txBox="1">
            <a:spLocks/>
          </p:cNvSpPr>
          <p:nvPr/>
        </p:nvSpPr>
        <p:spPr>
          <a:xfrm>
            <a:off x="224373" y="261719"/>
            <a:ext cx="5510506" cy="60938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9pPr>
          </a:lstStyle>
          <a:p>
            <a:pPr algn="ctr"/>
            <a:r>
              <a:rPr lang="en-IN" sz="2100" dirty="0" smtClean="0">
                <a:solidFill>
                  <a:schemeClr val="dk1"/>
                </a:solidFill>
              </a:rPr>
              <a:t>Case Study- </a:t>
            </a:r>
            <a:r>
              <a:rPr lang="en-IN" sz="2100" dirty="0" smtClean="0">
                <a:solidFill>
                  <a:schemeClr val="dk1"/>
                </a:solidFill>
              </a:rPr>
              <a:t>13 (contd.)</a:t>
            </a:r>
            <a:endParaRPr lang="en-IN" sz="2100" dirty="0" smtClean="0">
              <a:solidFill>
                <a:schemeClr val="dk1"/>
              </a:solidFill>
            </a:endParaRPr>
          </a:p>
          <a:p>
            <a:pPr algn="ctr"/>
            <a:r>
              <a:rPr lang="en-IN" sz="1800" dirty="0" smtClean="0">
                <a:solidFill>
                  <a:srgbClr val="FFFFFF"/>
                </a:solidFill>
              </a:rPr>
              <a:t>Change in residential status</a:t>
            </a:r>
            <a:endParaRPr lang="en-IN" dirty="0">
              <a:solidFill>
                <a:schemeClr val="dk1"/>
              </a:solidFill>
            </a:endParaRPr>
          </a:p>
        </p:txBody>
      </p:sp>
      <p:graphicFrame>
        <p:nvGraphicFramePr>
          <p:cNvPr id="13" name="Diagram 12">
            <a:extLst>
              <a:ext uri="{FF2B5EF4-FFF2-40B4-BE49-F238E27FC236}">
                <a16:creationId xmlns:a16="http://schemas.microsoft.com/office/drawing/2014/main" xmlns="" id="{D7895F5A-9323-49C2-835A-A1F0040E64E0}"/>
              </a:ext>
            </a:extLst>
          </p:cNvPr>
          <p:cNvGraphicFramePr/>
          <p:nvPr>
            <p:extLst>
              <p:ext uri="{D42A27DB-BD31-4B8C-83A1-F6EECF244321}">
                <p14:modId xmlns:p14="http://schemas.microsoft.com/office/powerpoint/2010/main" val="785763968"/>
              </p:ext>
            </p:extLst>
          </p:nvPr>
        </p:nvGraphicFramePr>
        <p:xfrm>
          <a:off x="5237922" y="745435"/>
          <a:ext cx="3686978" cy="3826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79562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224372" y="871099"/>
            <a:ext cx="4813500" cy="3919561"/>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startAt="9"/>
            </a:pPr>
            <a:r>
              <a:rPr lang="en-IN" sz="1400" dirty="0">
                <a:solidFill>
                  <a:schemeClr val="dk1"/>
                </a:solidFill>
                <a:latin typeface="+mn-lt"/>
                <a:ea typeface="Times New Roman"/>
                <a:cs typeface="Times New Roman"/>
                <a:sym typeface="Times New Roman"/>
              </a:rPr>
              <a:t>In order to raise funds for his new venture, Mr. X sold 10% stake each from ABC Ltd and RST Ltd during FY </a:t>
            </a:r>
            <a:r>
              <a:rPr lang="en-IN" sz="1400" dirty="0" smtClean="0">
                <a:solidFill>
                  <a:schemeClr val="dk1"/>
                </a:solidFill>
                <a:latin typeface="+mn-lt"/>
                <a:ea typeface="Times New Roman"/>
                <a:cs typeface="Times New Roman"/>
                <a:sym typeface="Times New Roman"/>
              </a:rPr>
              <a:t>2018-19.</a:t>
            </a:r>
          </a:p>
          <a:p>
            <a:pPr marL="482600" lvl="0" indent="-342900" algn="just">
              <a:buClr>
                <a:schemeClr val="dk1"/>
              </a:buClr>
              <a:buSzPts val="1400"/>
              <a:buFont typeface="+mj-lt"/>
              <a:buAutoNum type="arabicPeriod" startAt="9"/>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9"/>
            </a:pPr>
            <a:r>
              <a:rPr lang="en-IN" sz="1400" dirty="0" smtClean="0">
                <a:solidFill>
                  <a:schemeClr val="dk1"/>
                </a:solidFill>
                <a:latin typeface="+mn-lt"/>
                <a:ea typeface="Times New Roman"/>
                <a:cs typeface="Times New Roman"/>
                <a:sym typeface="Times New Roman"/>
              </a:rPr>
              <a:t>He </a:t>
            </a:r>
            <a:r>
              <a:rPr lang="en-IN" sz="1400" dirty="0">
                <a:solidFill>
                  <a:schemeClr val="dk1"/>
                </a:solidFill>
                <a:latin typeface="+mn-lt"/>
                <a:ea typeface="Times New Roman"/>
                <a:cs typeface="Times New Roman"/>
                <a:sym typeface="Times New Roman"/>
              </a:rPr>
              <a:t>remained outside India during 2019 </a:t>
            </a:r>
            <a:r>
              <a:rPr lang="en-IN" sz="1400" dirty="0" smtClean="0">
                <a:solidFill>
                  <a:schemeClr val="dk1"/>
                </a:solidFill>
                <a:latin typeface="+mn-lt"/>
                <a:ea typeface="Times New Roman"/>
                <a:cs typeface="Times New Roman"/>
                <a:sym typeface="Times New Roman"/>
              </a:rPr>
              <a:t>also.</a:t>
            </a:r>
          </a:p>
          <a:p>
            <a:pPr marL="482600" lvl="0" indent="-342900" algn="just">
              <a:buClr>
                <a:schemeClr val="dk1"/>
              </a:buClr>
              <a:buSzPts val="1400"/>
              <a:buFont typeface="+mj-lt"/>
              <a:buAutoNum type="arabicPeriod" startAt="9"/>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9"/>
            </a:pPr>
            <a:r>
              <a:rPr lang="en-IN" sz="1400" dirty="0" smtClean="0">
                <a:solidFill>
                  <a:schemeClr val="dk1"/>
                </a:solidFill>
                <a:latin typeface="+mn-lt"/>
                <a:ea typeface="Times New Roman"/>
                <a:cs typeface="Times New Roman"/>
                <a:sym typeface="Times New Roman"/>
              </a:rPr>
              <a:t>Since </a:t>
            </a:r>
            <a:r>
              <a:rPr lang="en-IN" sz="1400" dirty="0">
                <a:solidFill>
                  <a:schemeClr val="dk1"/>
                </a:solidFill>
                <a:latin typeface="+mn-lt"/>
                <a:ea typeface="Times New Roman"/>
                <a:cs typeface="Times New Roman"/>
                <a:sym typeface="Times New Roman"/>
              </a:rPr>
              <a:t>he was resident of Singapore during 2018-19, Mr X took advantage of the India-Singapore DTAA and claimed his capital gains income from sale of shares of ABC Ltd. and RST Ltd. were exempt from tax</a:t>
            </a:r>
            <a:r>
              <a:rPr lang="en-IN" sz="1400" dirty="0" smtClean="0">
                <a:solidFill>
                  <a:schemeClr val="dk1"/>
                </a:solidFill>
                <a:latin typeface="+mn-lt"/>
                <a:ea typeface="Times New Roman"/>
                <a:cs typeface="Times New Roman"/>
                <a:sym typeface="Times New Roman"/>
              </a:rPr>
              <a:t>.</a:t>
            </a: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38</a:t>
            </a:fld>
            <a:endParaRPr>
              <a:solidFill>
                <a:schemeClr val="dk1"/>
              </a:solidFill>
            </a:endParaRPr>
          </a:p>
        </p:txBody>
      </p:sp>
      <p:graphicFrame>
        <p:nvGraphicFramePr>
          <p:cNvPr id="12" name="Diagram 11">
            <a:extLst>
              <a:ext uri="{FF2B5EF4-FFF2-40B4-BE49-F238E27FC236}">
                <a16:creationId xmlns:a16="http://schemas.microsoft.com/office/drawing/2014/main" xmlns="" id="{D7895F5A-9323-49C2-835A-A1F0040E64E0}"/>
              </a:ext>
            </a:extLst>
          </p:cNvPr>
          <p:cNvGraphicFramePr/>
          <p:nvPr>
            <p:extLst>
              <p:ext uri="{D42A27DB-BD31-4B8C-83A1-F6EECF244321}">
                <p14:modId xmlns:p14="http://schemas.microsoft.com/office/powerpoint/2010/main" val="748120"/>
              </p:ext>
            </p:extLst>
          </p:nvPr>
        </p:nvGraphicFramePr>
        <p:xfrm>
          <a:off x="5237922" y="745435"/>
          <a:ext cx="3686978" cy="3826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
        <p:nvSpPr>
          <p:cNvPr id="8" name="Google Shape;337;p39"/>
          <p:cNvSpPr txBox="1">
            <a:spLocks/>
          </p:cNvSpPr>
          <p:nvPr/>
        </p:nvSpPr>
        <p:spPr>
          <a:xfrm>
            <a:off x="224373" y="261719"/>
            <a:ext cx="5510506" cy="609381"/>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1" i="0" u="none" strike="noStrike" cap="none">
                <a:solidFill>
                  <a:schemeClr val="lt1"/>
                </a:solidFill>
                <a:latin typeface="Roboto Slab"/>
                <a:ea typeface="Roboto Slab"/>
                <a:cs typeface="Roboto Slab"/>
                <a:sym typeface="Roboto Slab"/>
              </a:defRPr>
            </a:lvl9pPr>
          </a:lstStyle>
          <a:p>
            <a:pPr algn="ctr"/>
            <a:r>
              <a:rPr lang="en-IN" sz="2100" dirty="0" smtClean="0">
                <a:solidFill>
                  <a:schemeClr val="dk1"/>
                </a:solidFill>
              </a:rPr>
              <a:t>Case Study- </a:t>
            </a:r>
            <a:r>
              <a:rPr lang="en-IN" sz="2100" dirty="0" smtClean="0">
                <a:solidFill>
                  <a:schemeClr val="dk1"/>
                </a:solidFill>
              </a:rPr>
              <a:t>13 (contd.)</a:t>
            </a:r>
            <a:endParaRPr lang="en-IN" sz="2100" dirty="0" smtClean="0">
              <a:solidFill>
                <a:schemeClr val="dk1"/>
              </a:solidFill>
            </a:endParaRPr>
          </a:p>
          <a:p>
            <a:pPr algn="ctr"/>
            <a:r>
              <a:rPr lang="en-IN" sz="1800" dirty="0" smtClean="0">
                <a:solidFill>
                  <a:srgbClr val="FFFFFF"/>
                </a:solidFill>
              </a:rPr>
              <a:t>Change in residential status</a:t>
            </a:r>
            <a:endParaRPr lang="en-IN" dirty="0">
              <a:solidFill>
                <a:schemeClr val="dk1"/>
              </a:solidFill>
            </a:endParaRPr>
          </a:p>
        </p:txBody>
      </p:sp>
    </p:spTree>
    <p:extLst>
      <p:ext uri="{BB962C8B-B14F-4D97-AF65-F5344CB8AC3E}">
        <p14:creationId xmlns:p14="http://schemas.microsoft.com/office/powerpoint/2010/main" val="36790199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159026"/>
            <a:ext cx="6886500" cy="725557"/>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dk1"/>
                </a:solidFill>
                <a:latin typeface="+mn-lt"/>
              </a:rPr>
              <a:t>Question</a:t>
            </a:r>
            <a:endParaRPr dirty="0">
              <a:solidFill>
                <a:schemeClr val="dk1"/>
              </a:solidFill>
              <a:latin typeface="+mn-lt"/>
            </a:endParaRPr>
          </a:p>
        </p:txBody>
      </p:sp>
      <p:sp>
        <p:nvSpPr>
          <p:cNvPr id="152" name="Google Shape;152;p23"/>
          <p:cNvSpPr txBox="1">
            <a:spLocks noGrp="1"/>
          </p:cNvSpPr>
          <p:nvPr>
            <p:ph type="body" idx="1"/>
          </p:nvPr>
        </p:nvSpPr>
        <p:spPr>
          <a:xfrm>
            <a:off x="392596" y="805070"/>
            <a:ext cx="8542682" cy="3944230"/>
          </a:xfrm>
          <a:prstGeom prst="rect">
            <a:avLst/>
          </a:prstGeom>
        </p:spPr>
        <p:txBody>
          <a:bodyPr spcFirstLastPara="1" wrap="square" lIns="91425" tIns="91425" rIns="91425" bIns="91425" anchor="t" anchorCtr="0">
            <a:noAutofit/>
          </a:bodyPr>
          <a:lstStyle/>
          <a:p>
            <a:pPr marL="571500" lvl="0" indent="0" algn="just">
              <a:spcBef>
                <a:spcPts val="1600"/>
              </a:spcBef>
              <a:buClr>
                <a:schemeClr val="dk1"/>
              </a:buClr>
              <a:buSzPts val="1800"/>
              <a:buNone/>
            </a:pPr>
            <a:endParaRPr lang="en-IN" sz="1800" dirty="0">
              <a:solidFill>
                <a:schemeClr val="dk1"/>
              </a:solidFill>
              <a:latin typeface="+mn-lt"/>
              <a:ea typeface="Times New Roman"/>
              <a:cs typeface="Times New Roman"/>
              <a:sym typeface="Times New Roman"/>
            </a:endParaRPr>
          </a:p>
          <a:p>
            <a:pPr marL="857250" lvl="0" indent="-285750" algn="just">
              <a:spcBef>
                <a:spcPts val="1600"/>
              </a:spcBef>
              <a:buClr>
                <a:schemeClr val="dk1"/>
              </a:buClr>
              <a:buSzPts val="1800"/>
              <a:buFont typeface="Wingdings" panose="05000000000000000000" pitchFamily="2" charset="2"/>
              <a:buChar char="Ø"/>
            </a:pPr>
            <a:r>
              <a:rPr lang="en-IN" sz="1800" dirty="0" smtClean="0">
                <a:solidFill>
                  <a:schemeClr val="dk1"/>
                </a:solidFill>
                <a:latin typeface="+mn-lt"/>
                <a:ea typeface="Times New Roman"/>
                <a:cs typeface="Times New Roman"/>
                <a:sym typeface="Times New Roman"/>
              </a:rPr>
              <a:t>Can </a:t>
            </a:r>
            <a:r>
              <a:rPr lang="en-IN" sz="1800" dirty="0">
                <a:solidFill>
                  <a:schemeClr val="dk1"/>
                </a:solidFill>
                <a:latin typeface="+mn-lt"/>
                <a:ea typeface="Times New Roman"/>
                <a:cs typeface="Times New Roman"/>
                <a:sym typeface="Times New Roman"/>
              </a:rPr>
              <a:t>change in residential status from resident to non-resident be challenged under GAAR (domestic law) or PPT (MLI revised treaties) to deny treaty benefit and tax capital gains in India?</a:t>
            </a: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39</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850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1" name="Google Shape;91;p17"/>
          <p:cNvSpPr txBox="1">
            <a:spLocks noGrp="1"/>
          </p:cNvSpPr>
          <p:nvPr>
            <p:ph type="body" idx="1"/>
          </p:nvPr>
        </p:nvSpPr>
        <p:spPr>
          <a:xfrm>
            <a:off x="149100" y="713800"/>
            <a:ext cx="4813500" cy="4116000"/>
          </a:xfrm>
          <a:prstGeom prst="rect">
            <a:avLst/>
          </a:prstGeom>
        </p:spPr>
        <p:txBody>
          <a:bodyPr spcFirstLastPara="1" wrap="square" lIns="91425" tIns="91425" rIns="91425" bIns="91425" anchor="t" anchorCtr="0">
            <a:noAutofit/>
          </a:bodyPr>
          <a:lstStyle/>
          <a:p>
            <a:pPr lvl="0" indent="-317500" algn="just">
              <a:buClr>
                <a:schemeClr val="dk1"/>
              </a:buClr>
              <a:buSzPts val="1400"/>
              <a:buFont typeface="Times New Roman"/>
              <a:buAutoNum type="arabicPeriod" startAt="6"/>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startAt="9"/>
            </a:pPr>
            <a:r>
              <a:rPr lang="en-IN" sz="1400" dirty="0">
                <a:solidFill>
                  <a:schemeClr val="dk1"/>
                </a:solidFill>
                <a:latin typeface="+mn-lt"/>
                <a:ea typeface="Times New Roman"/>
                <a:cs typeface="Times New Roman"/>
                <a:sym typeface="Times New Roman"/>
              </a:rPr>
              <a:t>Vipul derives income from a variety of sources, including prize money and sponsorship deals. Most recently, Vipul has been offered a sponsorship deal with a major sports brand (RSL Ltd) totalling $900,000. </a:t>
            </a:r>
            <a:endParaRPr lang="en-IN" sz="1400" dirty="0" smtClean="0">
              <a:solidFill>
                <a:schemeClr val="dk1"/>
              </a:solidFill>
              <a:latin typeface="+mn-lt"/>
              <a:ea typeface="Times New Roman"/>
              <a:cs typeface="Times New Roman"/>
              <a:sym typeface="Times New Roman"/>
            </a:endParaRPr>
          </a:p>
          <a:p>
            <a:pPr lvl="0" indent="-317500" algn="just">
              <a:buClr>
                <a:schemeClr val="dk1"/>
              </a:buClr>
              <a:buSzPts val="1400"/>
              <a:buFont typeface="Times New Roman"/>
              <a:buAutoNum type="arabicPeriod" startAt="9"/>
            </a:pPr>
            <a:endParaRPr lang="en-IN" sz="1400" dirty="0">
              <a:solidFill>
                <a:schemeClr val="dk1"/>
              </a:solidFill>
              <a:latin typeface="+mn-lt"/>
              <a:ea typeface="Times New Roman"/>
              <a:cs typeface="Times New Roman"/>
              <a:sym typeface="Times New Roman"/>
            </a:endParaRPr>
          </a:p>
          <a:p>
            <a:pPr lvl="0" indent="-317500" algn="just">
              <a:buClr>
                <a:schemeClr val="dk1"/>
              </a:buClr>
              <a:buSzPts val="1400"/>
              <a:buFont typeface="Times New Roman"/>
              <a:buAutoNum type="arabicPeriod" startAt="9"/>
            </a:pPr>
            <a:r>
              <a:rPr lang="en-IN" sz="1400" dirty="0">
                <a:solidFill>
                  <a:schemeClr val="dk1"/>
                </a:solidFill>
                <a:latin typeface="+mn-lt"/>
                <a:ea typeface="Times New Roman"/>
                <a:cs typeface="Times New Roman"/>
                <a:sym typeface="Times New Roman"/>
              </a:rPr>
              <a:t>The deal involves Vipul exclusively wearing RSL Ltd apparel while competing in all tournaments in which he participates for a period of 24 </a:t>
            </a:r>
            <a:r>
              <a:rPr lang="en-IN" sz="1400" dirty="0" smtClean="0">
                <a:solidFill>
                  <a:schemeClr val="dk1"/>
                </a:solidFill>
                <a:latin typeface="+mn-lt"/>
                <a:ea typeface="Times New Roman"/>
                <a:cs typeface="Times New Roman"/>
                <a:sym typeface="Times New Roman"/>
              </a:rPr>
              <a:t>months.</a:t>
            </a:r>
          </a:p>
          <a:p>
            <a:pPr lvl="0" indent="-317500" algn="just">
              <a:buClr>
                <a:schemeClr val="dk1"/>
              </a:buClr>
              <a:buSzPts val="1400"/>
              <a:buFont typeface="Times New Roman"/>
              <a:buAutoNum type="arabicPeriod" startAt="9"/>
            </a:pPr>
            <a:endParaRPr lang="en-IN" sz="1400" dirty="0">
              <a:solidFill>
                <a:schemeClr val="dk1"/>
              </a:solidFill>
              <a:latin typeface="+mn-lt"/>
              <a:ea typeface="Times New Roman"/>
              <a:cs typeface="Times New Roman"/>
              <a:sym typeface="Times New Roman"/>
            </a:endParaRPr>
          </a:p>
          <a:p>
            <a:pPr lvl="0" indent="-317500" algn="just">
              <a:buClr>
                <a:schemeClr val="dk1"/>
              </a:buClr>
              <a:buSzPts val="1400"/>
              <a:buFont typeface="Times New Roman"/>
              <a:buAutoNum type="arabicPeriod" startAt="9"/>
            </a:pPr>
            <a:r>
              <a:rPr lang="en-IN" sz="1400" dirty="0" smtClean="0">
                <a:solidFill>
                  <a:schemeClr val="dk1"/>
                </a:solidFill>
                <a:latin typeface="+mn-lt"/>
                <a:ea typeface="Times New Roman"/>
                <a:cs typeface="Times New Roman"/>
                <a:sym typeface="Times New Roman"/>
              </a:rPr>
              <a:t>Vipul </a:t>
            </a:r>
            <a:r>
              <a:rPr lang="en-IN" sz="1400" dirty="0">
                <a:solidFill>
                  <a:schemeClr val="dk1"/>
                </a:solidFill>
                <a:latin typeface="+mn-lt"/>
                <a:ea typeface="Times New Roman"/>
                <a:cs typeface="Times New Roman"/>
                <a:sym typeface="Times New Roman"/>
              </a:rPr>
              <a:t>is the </a:t>
            </a:r>
            <a:r>
              <a:rPr lang="en-IN" sz="1400" dirty="0" smtClean="0">
                <a:solidFill>
                  <a:schemeClr val="dk1"/>
                </a:solidFill>
                <a:latin typeface="+mn-lt"/>
                <a:ea typeface="Times New Roman"/>
                <a:cs typeface="Times New Roman"/>
                <a:sym typeface="Times New Roman"/>
              </a:rPr>
              <a:t>favourite </a:t>
            </a:r>
            <a:r>
              <a:rPr lang="en-IN" sz="1400" dirty="0">
                <a:solidFill>
                  <a:schemeClr val="dk1"/>
                </a:solidFill>
                <a:latin typeface="+mn-lt"/>
                <a:ea typeface="Times New Roman"/>
                <a:cs typeface="Times New Roman"/>
                <a:sym typeface="Times New Roman"/>
              </a:rPr>
              <a:t>to win a tournament hosted by the Federation of World Tennis (FWT), which is to take place in Country T. If he wins the tournament, he would win $150,000 in prize money from the FWT. </a:t>
            </a:r>
          </a:p>
          <a:p>
            <a:pPr marL="0" lvl="0" indent="0" algn="l"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92" name="Google Shape;92;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a:t>
            </a:fld>
            <a:endParaRPr>
              <a:solidFill>
                <a:schemeClr val="dk1"/>
              </a:solidFill>
            </a:endParaRPr>
          </a:p>
        </p:txBody>
      </p:sp>
      <p:sp>
        <p:nvSpPr>
          <p:cNvPr id="9" name="Google Shape;82;p16"/>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Study-1 (contd.)</a:t>
            </a:r>
            <a:endParaRPr sz="2100" dirty="0">
              <a:solidFill>
                <a:schemeClr val="dk1"/>
              </a:solidFill>
              <a:latin typeface="+mn-lt"/>
            </a:endParaRPr>
          </a:p>
        </p:txBody>
      </p:sp>
      <p:pic>
        <p:nvPicPr>
          <p:cNvPr id="10" name="Google Shape;84;p16"/>
          <p:cNvPicPr preferRelativeResize="0"/>
          <p:nvPr/>
        </p:nvPicPr>
        <p:blipFill>
          <a:blip r:embed="rId3">
            <a:alphaModFix/>
          </a:blip>
          <a:stretch>
            <a:fillRect/>
          </a:stretch>
        </p:blipFill>
        <p:spPr>
          <a:xfrm>
            <a:off x="5643125" y="894521"/>
            <a:ext cx="3225626" cy="3320627"/>
          </a:xfrm>
          <a:prstGeom prst="rect">
            <a:avLst/>
          </a:prstGeom>
          <a:noFill/>
          <a:ln>
            <a:noFill/>
          </a:ln>
        </p:spPr>
      </p:pic>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65408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244249" y="152399"/>
            <a:ext cx="8368008" cy="627529"/>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14</a:t>
            </a:r>
            <a:r>
              <a:rPr lang="en-IN" sz="1800" dirty="0">
                <a:solidFill>
                  <a:schemeClr val="dk1"/>
                </a:solidFill>
                <a:latin typeface="+mn-lt"/>
              </a:rPr>
              <a:t/>
            </a:r>
            <a:br>
              <a:rPr lang="en-IN" sz="1800" dirty="0">
                <a:solidFill>
                  <a:schemeClr val="dk1"/>
                </a:solidFill>
                <a:latin typeface="+mn-lt"/>
              </a:rPr>
            </a:br>
            <a:r>
              <a:rPr lang="en-IN" sz="1800" dirty="0" smtClean="0">
                <a:solidFill>
                  <a:schemeClr val="dk1"/>
                </a:solidFill>
                <a:latin typeface="+mn-lt"/>
              </a:rPr>
              <a:t>Taxability On Accrual Basis Or Payment Basis</a:t>
            </a:r>
            <a:endParaRPr sz="1800" dirty="0">
              <a:solidFill>
                <a:schemeClr val="dk1"/>
              </a:solidFill>
              <a:latin typeface="+mn-lt"/>
            </a:endParaRPr>
          </a:p>
        </p:txBody>
      </p:sp>
      <p:sp>
        <p:nvSpPr>
          <p:cNvPr id="126" name="Google Shape;126;p21"/>
          <p:cNvSpPr txBox="1">
            <a:spLocks noGrp="1"/>
          </p:cNvSpPr>
          <p:nvPr>
            <p:ph type="body" idx="1"/>
          </p:nvPr>
        </p:nvSpPr>
        <p:spPr>
          <a:xfrm>
            <a:off x="149099" y="859536"/>
            <a:ext cx="8647031"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139700" lvl="0" indent="0" algn="just">
              <a:buClr>
                <a:schemeClr val="dk1"/>
              </a:buClr>
              <a:buSzPts val="1400"/>
              <a:buNone/>
            </a:pPr>
            <a:r>
              <a:rPr lang="en-IN" sz="1400" i="1" dirty="0">
                <a:solidFill>
                  <a:schemeClr val="dk1"/>
                </a:solidFill>
                <a:latin typeface="+mn-lt"/>
                <a:ea typeface="Times New Roman"/>
                <a:cs typeface="Times New Roman"/>
                <a:sym typeface="Times New Roman"/>
              </a:rPr>
              <a:t>Provisions of section 195 of the Act provides for deduction of tax at the time of payment or accrual, whichever is earlier. However, tax treaties entered into by India provides for taxability of certain income viz. interest, royalty and fees for technical services on payment basis.</a:t>
            </a: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r>
              <a:rPr lang="en-IN" sz="1400" dirty="0" smtClean="0">
                <a:solidFill>
                  <a:schemeClr val="dk1"/>
                </a:solidFill>
                <a:latin typeface="+mn-lt"/>
                <a:ea typeface="Times New Roman"/>
                <a:cs typeface="Times New Roman"/>
                <a:sym typeface="Times New Roman"/>
              </a:rPr>
              <a:t>Accordingly</a:t>
            </a:r>
            <a:r>
              <a:rPr lang="en-IN" sz="1400" dirty="0">
                <a:solidFill>
                  <a:schemeClr val="dk1"/>
                </a:solidFill>
                <a:latin typeface="+mn-lt"/>
                <a:ea typeface="Times New Roman"/>
                <a:cs typeface="Times New Roman"/>
                <a:sym typeface="Times New Roman"/>
              </a:rPr>
              <a:t>, question arises whether tax levy on the aforesaid income streams is attracted on receipt basis or accrual basis</a:t>
            </a:r>
            <a:r>
              <a:rPr lang="en-IN" sz="1400" dirty="0" smtClean="0">
                <a:solidFill>
                  <a:schemeClr val="dk1"/>
                </a:solidFill>
                <a:latin typeface="+mn-lt"/>
                <a:ea typeface="Times New Roman"/>
                <a:cs typeface="Times New Roman"/>
                <a:sym typeface="Times New Roman"/>
              </a:rPr>
              <a:t>.</a:t>
            </a:r>
          </a:p>
          <a:p>
            <a:pPr marL="139700" lvl="0" indent="0" algn="just">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482600" indent="-342900" algn="just">
              <a:buClr>
                <a:schemeClr val="dk1"/>
              </a:buClr>
              <a:buSzPts val="1400"/>
              <a:buFont typeface="+mj-lt"/>
              <a:buAutoNum type="arabicPeriod"/>
            </a:pPr>
            <a:r>
              <a:rPr lang="en-IN" sz="1400" b="1" dirty="0">
                <a:solidFill>
                  <a:schemeClr val="dk1"/>
                </a:solidFill>
                <a:latin typeface="+mn-lt"/>
                <a:ea typeface="Times New Roman"/>
                <a:cs typeface="Times New Roman"/>
                <a:sym typeface="Times New Roman"/>
              </a:rPr>
              <a:t>Points for consideration :</a:t>
            </a:r>
          </a:p>
          <a:p>
            <a:pPr marL="139700" lvl="0" indent="0" algn="just">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425450" indent="-285750" algn="just">
              <a:buClr>
                <a:schemeClr val="dk1"/>
              </a:buClr>
              <a:buSzPts val="1400"/>
              <a:buFont typeface="Wingdings" panose="05000000000000000000" pitchFamily="2" charset="2"/>
              <a:buChar char="§"/>
            </a:pPr>
            <a:r>
              <a:rPr lang="en-IN" sz="1400" dirty="0" smtClean="0">
                <a:solidFill>
                  <a:srgbClr val="FFFF00"/>
                </a:solidFill>
                <a:latin typeface="+mn-lt"/>
                <a:ea typeface="Times New Roman"/>
                <a:cs typeface="Times New Roman"/>
                <a:sym typeface="Times New Roman"/>
              </a:rPr>
              <a:t>View-1</a:t>
            </a:r>
            <a:r>
              <a:rPr lang="en-IN" sz="1400" dirty="0">
                <a:solidFill>
                  <a:srgbClr val="FFFF00"/>
                </a:solidFill>
                <a:latin typeface="+mn-lt"/>
                <a:ea typeface="Times New Roman"/>
                <a:cs typeface="Times New Roman"/>
                <a:sym typeface="Times New Roman"/>
              </a:rPr>
              <a:t>:</a:t>
            </a:r>
            <a:r>
              <a:rPr lang="en-IN" sz="1400" dirty="0">
                <a:solidFill>
                  <a:schemeClr val="dk1"/>
                </a:solidFill>
                <a:latin typeface="+mn-lt"/>
                <a:ea typeface="Times New Roman"/>
                <a:cs typeface="Times New Roman"/>
                <a:sym typeface="Times New Roman"/>
              </a:rPr>
              <a:t> Taxability under the tax treaties gets triggered when there is an actual payment. Accordingly, if there is no payment, it would not be liable to tax under the tax treaty</a:t>
            </a:r>
            <a:r>
              <a:rPr lang="en-IN" sz="1400" dirty="0" smtClean="0">
                <a:solidFill>
                  <a:schemeClr val="dk1"/>
                </a:solidFill>
                <a:latin typeface="+mn-lt"/>
                <a:ea typeface="Times New Roman"/>
                <a:cs typeface="Times New Roman"/>
                <a:sym typeface="Times New Roman"/>
              </a:rPr>
              <a:t>.</a:t>
            </a:r>
          </a:p>
          <a:p>
            <a:pPr marL="425450" lvl="0" indent="-285750" algn="just">
              <a:buClr>
                <a:schemeClr val="dk1"/>
              </a:buClr>
              <a:buSzPts val="1400"/>
              <a:buFont typeface="Wingdings" panose="05000000000000000000" pitchFamily="2" charset="2"/>
              <a:buChar char="§"/>
            </a:pPr>
            <a:endParaRPr lang="en-IN" sz="1400" dirty="0">
              <a:solidFill>
                <a:schemeClr val="dk1"/>
              </a:solidFill>
              <a:latin typeface="+mn-lt"/>
              <a:ea typeface="Times New Roman"/>
              <a:cs typeface="Times New Roman"/>
              <a:sym typeface="Times New Roman"/>
            </a:endParaRPr>
          </a:p>
          <a:p>
            <a:pPr marL="139700" indent="0" algn="just">
              <a:buClr>
                <a:schemeClr val="dk1"/>
              </a:buClr>
              <a:buSzPts val="1400"/>
              <a:buNone/>
            </a:pPr>
            <a:r>
              <a:rPr lang="en-IN" sz="1400" dirty="0">
                <a:solidFill>
                  <a:schemeClr val="dk1"/>
                </a:solidFill>
                <a:ea typeface="Times New Roman"/>
                <a:cs typeface="Times New Roman"/>
                <a:sym typeface="Times New Roman"/>
              </a:rPr>
              <a:t>OECD Commentary on Model Tax Convention - ‘payment’ has a very wide meaning, since the concept of payment means the fulfilment of the obligation to put the funds at the disposal of the creditors in the manner required by contract or by custom.</a:t>
            </a: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40</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9673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21"/>
          <p:cNvSpPr txBox="1">
            <a:spLocks noGrp="1"/>
          </p:cNvSpPr>
          <p:nvPr>
            <p:ph type="body" idx="1"/>
          </p:nvPr>
        </p:nvSpPr>
        <p:spPr>
          <a:xfrm>
            <a:off x="149099" y="770085"/>
            <a:ext cx="8413462"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139700" lvl="0" indent="0" algn="just">
              <a:buClr>
                <a:schemeClr val="dk1"/>
              </a:buClr>
              <a:buSzPts val="1400"/>
              <a:buNone/>
            </a:pPr>
            <a:endParaRPr lang="en-IN" sz="1400" dirty="0" smtClean="0">
              <a:solidFill>
                <a:schemeClr val="dk1"/>
              </a:solidFill>
              <a:latin typeface="+mn-lt"/>
              <a:ea typeface="Times New Roman"/>
              <a:cs typeface="Times New Roman"/>
              <a:sym typeface="Times New Roman"/>
            </a:endParaRPr>
          </a:p>
          <a:p>
            <a:pPr marL="425450" indent="-285750" algn="just">
              <a:buClr>
                <a:schemeClr val="dk1"/>
              </a:buClr>
              <a:buSzPts val="1400"/>
              <a:buFont typeface="Wingdings" panose="05000000000000000000" pitchFamily="2" charset="2"/>
              <a:buChar char="§"/>
            </a:pPr>
            <a:r>
              <a:rPr lang="en-IN" sz="1400" b="1" dirty="0" smtClean="0">
                <a:solidFill>
                  <a:srgbClr val="FFFF00"/>
                </a:solidFill>
                <a:latin typeface="+mn-lt"/>
                <a:ea typeface="Times New Roman"/>
                <a:cs typeface="Times New Roman"/>
                <a:sym typeface="Times New Roman"/>
              </a:rPr>
              <a:t>View </a:t>
            </a:r>
            <a:r>
              <a:rPr lang="en-IN" sz="1400" b="1" dirty="0">
                <a:solidFill>
                  <a:srgbClr val="FFFF00"/>
                </a:solidFill>
                <a:latin typeface="+mn-lt"/>
                <a:ea typeface="Times New Roman"/>
                <a:cs typeface="Times New Roman"/>
                <a:sym typeface="Times New Roman"/>
              </a:rPr>
              <a:t>2:</a:t>
            </a:r>
            <a:r>
              <a:rPr lang="en-IN" sz="1400" dirty="0">
                <a:solidFill>
                  <a:schemeClr val="dk1"/>
                </a:solidFill>
                <a:latin typeface="+mn-lt"/>
                <a:ea typeface="Times New Roman"/>
                <a:cs typeface="Times New Roman"/>
                <a:sym typeface="Times New Roman"/>
              </a:rPr>
              <a:t> The objective of the tax treaty is merely to distribute the taxing rights between the Contracting States and not to lay down the decisive rule on the timing of taxation which is governed by the provisions of the domestic tax laws. Accordingly, the taxability would be triggered on an accrual </a:t>
            </a:r>
            <a:r>
              <a:rPr lang="en-IN" sz="1400" dirty="0" smtClean="0">
                <a:solidFill>
                  <a:schemeClr val="dk1"/>
                </a:solidFill>
                <a:latin typeface="+mn-lt"/>
                <a:ea typeface="Times New Roman"/>
                <a:cs typeface="Times New Roman"/>
                <a:sym typeface="Times New Roman"/>
              </a:rPr>
              <a:t>basis.</a:t>
            </a:r>
          </a:p>
          <a:p>
            <a:pPr marL="425450" indent="-285750" algn="just">
              <a:buClr>
                <a:schemeClr val="dk1"/>
              </a:buClr>
              <a:buSzPts val="1400"/>
              <a:buFont typeface="Wingdings" panose="05000000000000000000" pitchFamily="2" charset="2"/>
              <a:buChar char="§"/>
            </a:pPr>
            <a:endParaRPr lang="en-IN" sz="1400" dirty="0">
              <a:solidFill>
                <a:schemeClr val="dk1"/>
              </a:solidFill>
              <a:latin typeface="+mn-lt"/>
              <a:ea typeface="Times New Roman"/>
              <a:cs typeface="Times New Roman"/>
              <a:sym typeface="Times New Roman"/>
            </a:endParaRPr>
          </a:p>
          <a:p>
            <a:pPr marL="357188" indent="0" algn="just">
              <a:buClr>
                <a:schemeClr val="dk1"/>
              </a:buClr>
              <a:buSzPts val="1400"/>
              <a:buNone/>
            </a:pPr>
            <a:r>
              <a:rPr lang="en-IN" sz="1400" dirty="0" smtClean="0">
                <a:solidFill>
                  <a:schemeClr val="dk1"/>
                </a:solidFill>
                <a:latin typeface="+mn-lt"/>
                <a:ea typeface="Times New Roman"/>
                <a:cs typeface="Times New Roman"/>
                <a:sym typeface="Times New Roman"/>
              </a:rPr>
              <a:t>Definition </a:t>
            </a:r>
            <a:r>
              <a:rPr lang="en-IN" sz="1400" dirty="0">
                <a:solidFill>
                  <a:schemeClr val="dk1"/>
                </a:solidFill>
                <a:latin typeface="+mn-lt"/>
                <a:ea typeface="Times New Roman"/>
                <a:cs typeface="Times New Roman"/>
                <a:sym typeface="Times New Roman"/>
              </a:rPr>
              <a:t>under the tax treaty specifies the nature </a:t>
            </a:r>
            <a:r>
              <a:rPr lang="en-IN" sz="1400" dirty="0" smtClean="0">
                <a:solidFill>
                  <a:schemeClr val="dk1"/>
                </a:solidFill>
                <a:latin typeface="+mn-lt"/>
                <a:ea typeface="Times New Roman"/>
                <a:cs typeface="Times New Roman"/>
                <a:sym typeface="Times New Roman"/>
              </a:rPr>
              <a:t>and </a:t>
            </a:r>
            <a:r>
              <a:rPr lang="en-IN" sz="1400" dirty="0">
                <a:solidFill>
                  <a:schemeClr val="dk1"/>
                </a:solidFill>
                <a:latin typeface="+mn-lt"/>
                <a:ea typeface="Times New Roman"/>
                <a:cs typeface="Times New Roman"/>
                <a:sym typeface="Times New Roman"/>
              </a:rPr>
              <a:t>scope </a:t>
            </a:r>
            <a:r>
              <a:rPr lang="en-IN" sz="1400" dirty="0" smtClean="0">
                <a:solidFill>
                  <a:schemeClr val="dk1"/>
                </a:solidFill>
                <a:latin typeface="+mn-lt"/>
                <a:ea typeface="Times New Roman"/>
                <a:cs typeface="Times New Roman"/>
                <a:sym typeface="Times New Roman"/>
              </a:rPr>
              <a:t>of </a:t>
            </a:r>
            <a:r>
              <a:rPr lang="en-IN" sz="1400" dirty="0">
                <a:solidFill>
                  <a:schemeClr val="dk1"/>
                </a:solidFill>
                <a:latin typeface="+mn-lt"/>
                <a:ea typeface="Times New Roman"/>
                <a:cs typeface="Times New Roman"/>
                <a:sym typeface="Times New Roman"/>
              </a:rPr>
              <a:t>the sum payable and does not specify </a:t>
            </a:r>
            <a:r>
              <a:rPr lang="en-IN" sz="1400" dirty="0" smtClean="0">
                <a:solidFill>
                  <a:schemeClr val="dk1"/>
                </a:solidFill>
                <a:latin typeface="+mn-lt"/>
                <a:ea typeface="Times New Roman"/>
                <a:cs typeface="Times New Roman"/>
                <a:sym typeface="Times New Roman"/>
              </a:rPr>
              <a:t>the </a:t>
            </a:r>
            <a:r>
              <a:rPr lang="en-IN" sz="1400" dirty="0">
                <a:solidFill>
                  <a:schemeClr val="dk1"/>
                </a:solidFill>
                <a:latin typeface="+mn-lt"/>
                <a:ea typeface="Times New Roman"/>
                <a:cs typeface="Times New Roman"/>
                <a:sym typeface="Times New Roman"/>
              </a:rPr>
              <a:t>stage at which </a:t>
            </a:r>
            <a:r>
              <a:rPr lang="en-IN" sz="1400" dirty="0" smtClean="0">
                <a:solidFill>
                  <a:schemeClr val="dk1"/>
                </a:solidFill>
                <a:latin typeface="+mn-lt"/>
                <a:ea typeface="Times New Roman"/>
                <a:cs typeface="Times New Roman"/>
                <a:sym typeface="Times New Roman"/>
              </a:rPr>
              <a:t>tax could </a:t>
            </a:r>
            <a:r>
              <a:rPr lang="en-IN" sz="1400" dirty="0">
                <a:solidFill>
                  <a:schemeClr val="dk1"/>
                </a:solidFill>
                <a:latin typeface="+mn-lt"/>
                <a:ea typeface="Times New Roman"/>
                <a:cs typeface="Times New Roman"/>
                <a:sym typeface="Times New Roman"/>
              </a:rPr>
              <a:t>be levied and thereby </a:t>
            </a:r>
            <a:r>
              <a:rPr lang="en-IN" sz="1400" dirty="0" smtClean="0">
                <a:solidFill>
                  <a:schemeClr val="dk1"/>
                </a:solidFill>
                <a:latin typeface="+mn-lt"/>
                <a:ea typeface="Times New Roman"/>
                <a:cs typeface="Times New Roman"/>
                <a:sym typeface="Times New Roman"/>
              </a:rPr>
              <a:t>further </a:t>
            </a:r>
            <a:r>
              <a:rPr lang="en-IN" sz="1400" dirty="0">
                <a:solidFill>
                  <a:schemeClr val="dk1"/>
                </a:solidFill>
                <a:latin typeface="+mn-lt"/>
                <a:ea typeface="Times New Roman"/>
                <a:cs typeface="Times New Roman"/>
                <a:sym typeface="Times New Roman"/>
              </a:rPr>
              <a:t>held that income is to </a:t>
            </a:r>
            <a:r>
              <a:rPr lang="en-IN" sz="1400" dirty="0" smtClean="0">
                <a:solidFill>
                  <a:schemeClr val="dk1"/>
                </a:solidFill>
                <a:latin typeface="+mn-lt"/>
                <a:ea typeface="Times New Roman"/>
                <a:cs typeface="Times New Roman"/>
                <a:sym typeface="Times New Roman"/>
              </a:rPr>
              <a:t>be taxed </a:t>
            </a:r>
            <a:r>
              <a:rPr lang="en-IN" sz="1400" dirty="0">
                <a:solidFill>
                  <a:schemeClr val="dk1"/>
                </a:solidFill>
                <a:latin typeface="+mn-lt"/>
                <a:ea typeface="Times New Roman"/>
                <a:cs typeface="Times New Roman"/>
                <a:sym typeface="Times New Roman"/>
              </a:rPr>
              <a:t>in </a:t>
            </a:r>
            <a:r>
              <a:rPr lang="en-IN" sz="1400" dirty="0" smtClean="0">
                <a:solidFill>
                  <a:schemeClr val="dk1"/>
                </a:solidFill>
                <a:latin typeface="+mn-lt"/>
                <a:ea typeface="Times New Roman"/>
                <a:cs typeface="Times New Roman"/>
                <a:sym typeface="Times New Roman"/>
              </a:rPr>
              <a:t>accordance </a:t>
            </a:r>
            <a:r>
              <a:rPr lang="en-IN" sz="1400" dirty="0">
                <a:solidFill>
                  <a:schemeClr val="dk1"/>
                </a:solidFill>
                <a:latin typeface="+mn-lt"/>
                <a:ea typeface="Times New Roman"/>
                <a:cs typeface="Times New Roman"/>
                <a:sym typeface="Times New Roman"/>
              </a:rPr>
              <a:t>with the laws of India which could be </a:t>
            </a:r>
            <a:r>
              <a:rPr lang="en-IN" sz="1400" dirty="0" smtClean="0">
                <a:solidFill>
                  <a:schemeClr val="dk1"/>
                </a:solidFill>
                <a:latin typeface="+mn-lt"/>
                <a:ea typeface="Times New Roman"/>
                <a:cs typeface="Times New Roman"/>
                <a:sym typeface="Times New Roman"/>
              </a:rPr>
              <a:t>on a </a:t>
            </a:r>
            <a:r>
              <a:rPr lang="en-IN" sz="1400" dirty="0">
                <a:solidFill>
                  <a:schemeClr val="dk1"/>
                </a:solidFill>
                <a:latin typeface="+mn-lt"/>
                <a:ea typeface="Times New Roman"/>
                <a:cs typeface="Times New Roman"/>
                <a:sym typeface="Times New Roman"/>
              </a:rPr>
              <a:t>cash basis or on an accrual basis</a:t>
            </a:r>
            <a:r>
              <a:rPr lang="en-IN" sz="1400" dirty="0" smtClean="0">
                <a:solidFill>
                  <a:schemeClr val="dk1"/>
                </a:solidFill>
                <a:latin typeface="+mn-lt"/>
                <a:ea typeface="Times New Roman"/>
                <a:cs typeface="Times New Roman"/>
                <a:sym typeface="Times New Roman"/>
              </a:rPr>
              <a:t>.</a:t>
            </a:r>
          </a:p>
          <a:p>
            <a:pPr marL="357188"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357188" indent="0" algn="just">
              <a:buClr>
                <a:schemeClr val="dk1"/>
              </a:buClr>
              <a:buSzPts val="1400"/>
              <a:buNone/>
            </a:pPr>
            <a:r>
              <a:rPr lang="en-GB" sz="1400" dirty="0" smtClean="0">
                <a:solidFill>
                  <a:schemeClr val="dk1"/>
                </a:solidFill>
                <a:ea typeface="Times New Roman"/>
                <a:cs typeface="Times New Roman"/>
              </a:rPr>
              <a:t>Question:</a:t>
            </a:r>
            <a:endParaRPr lang="en-IN" sz="1400" dirty="0">
              <a:solidFill>
                <a:schemeClr val="dk1"/>
              </a:solidFill>
              <a:ea typeface="Times New Roman"/>
              <a:cs typeface="Times New Roman"/>
              <a:sym typeface="Times New Roman"/>
            </a:endParaRPr>
          </a:p>
          <a:p>
            <a:pPr marL="357188" lvl="0" indent="0" algn="just">
              <a:buClr>
                <a:schemeClr val="dk1"/>
              </a:buClr>
              <a:buSzPts val="1400"/>
              <a:buNone/>
            </a:pPr>
            <a:r>
              <a:rPr lang="en-GB" sz="1400" dirty="0">
                <a:solidFill>
                  <a:schemeClr val="dk1"/>
                </a:solidFill>
                <a:ea typeface="Times New Roman"/>
                <a:cs typeface="Times New Roman"/>
                <a:sym typeface="Times New Roman"/>
              </a:rPr>
              <a:t>Which of the two views is better and why? </a:t>
            </a:r>
            <a:endParaRPr lang="en-GB" sz="1400" dirty="0">
              <a:solidFill>
                <a:schemeClr val="dk1"/>
              </a:solidFill>
              <a:cs typeface="Times New Roman"/>
            </a:endParaRPr>
          </a:p>
          <a:p>
            <a:pPr marL="357188"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41</a:t>
            </a:fld>
            <a:endParaRPr>
              <a:solidFill>
                <a:schemeClr val="dk1"/>
              </a:solidFill>
            </a:endParaRPr>
          </a:p>
        </p:txBody>
      </p:sp>
      <p:sp>
        <p:nvSpPr>
          <p:cNvPr id="12" name="Google Shape;125;p21"/>
          <p:cNvSpPr txBox="1">
            <a:spLocks noGrp="1"/>
          </p:cNvSpPr>
          <p:nvPr>
            <p:ph type="title"/>
          </p:nvPr>
        </p:nvSpPr>
        <p:spPr>
          <a:xfrm>
            <a:off x="244249" y="152399"/>
            <a:ext cx="5762104" cy="627529"/>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14 (contd.)</a:t>
            </a:r>
            <a:r>
              <a:rPr lang="en-IN" sz="1800" dirty="0">
                <a:solidFill>
                  <a:schemeClr val="dk1"/>
                </a:solidFill>
                <a:latin typeface="+mn-lt"/>
              </a:rPr>
              <a:t/>
            </a:r>
            <a:br>
              <a:rPr lang="en-IN" sz="1800" dirty="0">
                <a:solidFill>
                  <a:schemeClr val="dk1"/>
                </a:solidFill>
                <a:latin typeface="+mn-lt"/>
              </a:rPr>
            </a:br>
            <a:r>
              <a:rPr lang="en-IN" sz="1800" dirty="0" smtClean="0">
                <a:solidFill>
                  <a:schemeClr val="dk1"/>
                </a:solidFill>
                <a:latin typeface="+mn-lt"/>
              </a:rPr>
              <a:t>Taxability On Accrual Basis Or Payment Basis</a:t>
            </a:r>
            <a:endParaRPr sz="1800" dirty="0">
              <a:solidFill>
                <a:schemeClr val="dk1"/>
              </a:solidFill>
              <a:latin typeface="+mn-lt"/>
            </a:endParaRPr>
          </a:p>
        </p:txBody>
      </p:sp>
      <p:sp>
        <p:nvSpPr>
          <p:cNvPr id="11"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174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1526397" y="187185"/>
            <a:ext cx="5762104" cy="627529"/>
          </a:xfrm>
          <a:prstGeom prst="rect">
            <a:avLst/>
          </a:prstGeom>
        </p:spPr>
        <p:txBody>
          <a:bodyPr spcFirstLastPara="1" wrap="square" lIns="91425" tIns="91425" rIns="91425" bIns="91425" anchor="b" anchorCtr="0">
            <a:noAutofit/>
          </a:bodyPr>
          <a:lstStyle/>
          <a:p>
            <a:pPr lvl="0" algn="ctr"/>
            <a:r>
              <a:rPr lang="en-IN" sz="1800" dirty="0">
                <a:solidFill>
                  <a:schemeClr val="dk1"/>
                </a:solidFill>
                <a:latin typeface="+mn-lt"/>
              </a:rPr>
              <a:t>Case Study – </a:t>
            </a:r>
            <a:r>
              <a:rPr lang="en-IN" sz="1800" dirty="0" smtClean="0">
                <a:solidFill>
                  <a:schemeClr val="dk1"/>
                </a:solidFill>
                <a:latin typeface="+mn-lt"/>
              </a:rPr>
              <a:t>15</a:t>
            </a:r>
            <a:r>
              <a:rPr lang="en-IN" sz="1600" dirty="0">
                <a:solidFill>
                  <a:schemeClr val="dk1"/>
                </a:solidFill>
                <a:latin typeface="+mn-lt"/>
              </a:rPr>
              <a:t/>
            </a:r>
            <a:br>
              <a:rPr lang="en-IN" sz="1600" dirty="0">
                <a:solidFill>
                  <a:schemeClr val="dk1"/>
                </a:solidFill>
                <a:latin typeface="+mn-lt"/>
              </a:rPr>
            </a:br>
            <a:r>
              <a:rPr lang="en-IN" sz="1800" dirty="0">
                <a:solidFill>
                  <a:schemeClr val="dk1"/>
                </a:solidFill>
                <a:latin typeface="+mn-lt"/>
              </a:rPr>
              <a:t>Intellectual Property Development in </a:t>
            </a:r>
            <a:r>
              <a:rPr lang="en-IN" sz="1800" dirty="0" smtClean="0">
                <a:solidFill>
                  <a:schemeClr val="dk1"/>
                </a:solidFill>
                <a:latin typeface="+mn-lt"/>
              </a:rPr>
              <a:t>India</a:t>
            </a:r>
            <a:endParaRPr sz="1800" dirty="0">
              <a:solidFill>
                <a:schemeClr val="dk1"/>
              </a:solidFill>
              <a:latin typeface="+mn-lt"/>
            </a:endParaRPr>
          </a:p>
        </p:txBody>
      </p:sp>
      <p:sp>
        <p:nvSpPr>
          <p:cNvPr id="126" name="Google Shape;126;p21"/>
          <p:cNvSpPr txBox="1">
            <a:spLocks noGrp="1"/>
          </p:cNvSpPr>
          <p:nvPr>
            <p:ph type="body" idx="1"/>
          </p:nvPr>
        </p:nvSpPr>
        <p:spPr>
          <a:xfrm>
            <a:off x="422425" y="1032634"/>
            <a:ext cx="8562549"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M India develops several vegetarian options to cater to the country’s large vegetarian population.</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It undertakes significant recipe development costs and marketing costs for making the vegetarian burgers popular in India.</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As vegetarianism and veganism gain popularity in the USA, Canada, UK, European countries (France, Germany) and Scandinavian countries (Sweden, Norway, Denmark), the global management team at the HQ of M USA decide to introduce these options in these countries in phases.</a:t>
            </a: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r>
              <a:rPr lang="en-IN" sz="1400" dirty="0">
                <a:solidFill>
                  <a:schemeClr val="dk1"/>
                </a:solidFill>
                <a:latin typeface="+mn-lt"/>
                <a:ea typeface="Times New Roman"/>
                <a:cs typeface="Times New Roman"/>
                <a:sym typeface="Times New Roman"/>
              </a:rPr>
              <a:t>The burgers and other options are subsequently introduced in USA, UK, Canada, Germany, France and Denmark and prove to be very popular and are easily accepted as part of the menu.</a:t>
            </a: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42</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48608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1128750" y="394200"/>
            <a:ext cx="6886500" cy="65437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dk1"/>
                </a:solidFill>
                <a:latin typeface="+mn-lt"/>
              </a:rPr>
              <a:t>Question</a:t>
            </a:r>
            <a:endParaRPr dirty="0">
              <a:solidFill>
                <a:schemeClr val="dk1"/>
              </a:solidFill>
              <a:latin typeface="+mn-lt"/>
            </a:endParaRPr>
          </a:p>
        </p:txBody>
      </p:sp>
      <p:sp>
        <p:nvSpPr>
          <p:cNvPr id="152" name="Google Shape;152;p23"/>
          <p:cNvSpPr txBox="1">
            <a:spLocks noGrp="1"/>
          </p:cNvSpPr>
          <p:nvPr>
            <p:ph type="body" idx="1"/>
          </p:nvPr>
        </p:nvSpPr>
        <p:spPr>
          <a:xfrm>
            <a:off x="1198324" y="1365728"/>
            <a:ext cx="6886500" cy="2197200"/>
          </a:xfrm>
          <a:prstGeom prst="rect">
            <a:avLst/>
          </a:prstGeom>
        </p:spPr>
        <p:txBody>
          <a:bodyPr spcFirstLastPara="1" wrap="square" lIns="91425" tIns="91425" rIns="91425" bIns="91425" anchor="t" anchorCtr="0">
            <a:noAutofit/>
          </a:bodyPr>
          <a:lstStyle/>
          <a:p>
            <a:pPr marL="914400" lvl="0" indent="-342900" algn="just">
              <a:spcBef>
                <a:spcPts val="1600"/>
              </a:spcBef>
              <a:buClr>
                <a:schemeClr val="dk1"/>
              </a:buClr>
              <a:buSzPts val="1800"/>
              <a:buChar char="➢"/>
            </a:pPr>
            <a:r>
              <a:rPr lang="en-IN" sz="1800" dirty="0">
                <a:solidFill>
                  <a:schemeClr val="dk1"/>
                </a:solidFill>
                <a:latin typeface="+mn-lt"/>
                <a:ea typeface="Times New Roman"/>
                <a:cs typeface="Times New Roman"/>
                <a:sym typeface="Times New Roman"/>
              </a:rPr>
              <a:t>Whether the cost incurred by M India to develop and design the vegetarian options ought to be allocated to AEs in USA, UK, Canada, etc.?</a:t>
            </a:r>
          </a:p>
          <a:p>
            <a:pPr marL="914400" lvl="0" indent="-342900" algn="just">
              <a:spcBef>
                <a:spcPts val="1600"/>
              </a:spcBef>
              <a:buClr>
                <a:schemeClr val="dk1"/>
              </a:buClr>
              <a:buSzPts val="1800"/>
              <a:buChar char="➢"/>
            </a:pPr>
            <a:r>
              <a:rPr lang="en-IN" sz="1800" dirty="0">
                <a:solidFill>
                  <a:schemeClr val="dk1"/>
                </a:solidFill>
                <a:latin typeface="+mn-lt"/>
                <a:cs typeface="Times New Roman"/>
              </a:rPr>
              <a:t>Alternatively, should M India be paid remuneration (as a fee for use of intangible developed by it) when the recipes are exploited in other markets?</a:t>
            </a:r>
            <a:endParaRPr sz="1800" dirty="0">
              <a:solidFill>
                <a:schemeClr val="dk1"/>
              </a:solidFill>
              <a:latin typeface="+mn-lt"/>
              <a:cs typeface="Times New Roman"/>
            </a:endParaRPr>
          </a:p>
        </p:txBody>
      </p:sp>
      <p:sp>
        <p:nvSpPr>
          <p:cNvPr id="153" name="Google Shape;15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43</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P-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7712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925923983"/>
              </p:ext>
            </p:extLst>
          </p:nvPr>
        </p:nvGraphicFramePr>
        <p:xfrm>
          <a:off x="2166742" y="1505580"/>
          <a:ext cx="4651501" cy="2470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44</a:t>
            </a:fld>
            <a:endParaRPr>
              <a:solidFill>
                <a:schemeClr val="dk1"/>
              </a:solidFill>
            </a:endParaRPr>
          </a:p>
        </p:txBody>
      </p:sp>
    </p:spTree>
    <p:extLst>
      <p:ext uri="{BB962C8B-B14F-4D97-AF65-F5344CB8AC3E}">
        <p14:creationId xmlns:p14="http://schemas.microsoft.com/office/powerpoint/2010/main" val="3787793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9" name="Google Shape;99;p18"/>
          <p:cNvSpPr txBox="1">
            <a:spLocks noGrp="1"/>
          </p:cNvSpPr>
          <p:nvPr>
            <p:ph type="body" idx="1"/>
          </p:nvPr>
        </p:nvSpPr>
        <p:spPr>
          <a:xfrm>
            <a:off x="149100" y="713800"/>
            <a:ext cx="4813500" cy="4116000"/>
          </a:xfrm>
          <a:prstGeom prst="rect">
            <a:avLst/>
          </a:prstGeom>
        </p:spPr>
        <p:txBody>
          <a:bodyPr spcFirstLastPara="1" wrap="square" lIns="91425" tIns="91425" rIns="91425" bIns="91425" anchor="t" anchorCtr="0">
            <a:noAutofit/>
          </a:bodyPr>
          <a:lstStyle/>
          <a:p>
            <a:pPr marL="482600" lvl="0" indent="-342900" algn="just" rtl="0">
              <a:spcBef>
                <a:spcPts val="0"/>
              </a:spcBef>
              <a:spcAft>
                <a:spcPts val="0"/>
              </a:spcAft>
              <a:buClr>
                <a:schemeClr val="dk1"/>
              </a:buClr>
              <a:buSzPts val="1400"/>
              <a:buFont typeface="+mj-lt"/>
              <a:buAutoNum type="arabicPeriod" startAt="12"/>
            </a:pPr>
            <a:r>
              <a:rPr lang="en" sz="1400" dirty="0" smtClean="0">
                <a:solidFill>
                  <a:schemeClr val="dk1"/>
                </a:solidFill>
                <a:latin typeface="+mn-lt"/>
                <a:ea typeface="Times New Roman"/>
                <a:cs typeface="Times New Roman"/>
                <a:sym typeface="Times New Roman"/>
              </a:rPr>
              <a:t>The </a:t>
            </a:r>
            <a:r>
              <a:rPr lang="en" sz="1400" dirty="0">
                <a:solidFill>
                  <a:schemeClr val="dk1"/>
                </a:solidFill>
                <a:latin typeface="+mn-lt"/>
                <a:ea typeface="Times New Roman"/>
                <a:cs typeface="Times New Roman"/>
                <a:sym typeface="Times New Roman"/>
              </a:rPr>
              <a:t>tax authorities of both Country S and Country T contend that Vipul is resident in their respective states, according to their respective domestic laws. </a:t>
            </a:r>
            <a:endParaRPr lang="en" sz="1400" dirty="0" smtClean="0">
              <a:solidFill>
                <a:schemeClr val="dk1"/>
              </a:solidFill>
              <a:latin typeface="+mn-lt"/>
              <a:ea typeface="Times New Roman"/>
              <a:cs typeface="Times New Roman"/>
              <a:sym typeface="Times New Roman"/>
            </a:endParaRPr>
          </a:p>
          <a:p>
            <a:pPr marL="482600" lvl="0" indent="-342900" algn="just" rtl="0">
              <a:spcBef>
                <a:spcPts val="0"/>
              </a:spcBef>
              <a:spcAft>
                <a:spcPts val="0"/>
              </a:spcAft>
              <a:buClr>
                <a:schemeClr val="dk1"/>
              </a:buClr>
              <a:buSzPts val="1400"/>
              <a:buFont typeface="+mj-lt"/>
              <a:buAutoNum type="arabicPeriod" startAt="12"/>
            </a:pPr>
            <a:endParaRPr sz="1400" dirty="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startAt="12"/>
            </a:pPr>
            <a:r>
              <a:rPr lang="en" sz="1400" dirty="0">
                <a:solidFill>
                  <a:schemeClr val="dk1"/>
                </a:solidFill>
                <a:latin typeface="+mn-lt"/>
                <a:ea typeface="Times New Roman"/>
                <a:cs typeface="Times New Roman"/>
                <a:sym typeface="Times New Roman"/>
              </a:rPr>
              <a:t>More specifically, Vipul is present in Country S for a sufficient number of days each year and has his family home there. </a:t>
            </a:r>
            <a:endParaRPr lang="en" sz="1400" dirty="0" smtClean="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startAt="12"/>
            </a:pPr>
            <a:endParaRPr sz="1400" dirty="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startAt="12"/>
            </a:pPr>
            <a:r>
              <a:rPr lang="en" sz="1400" dirty="0">
                <a:solidFill>
                  <a:schemeClr val="dk1"/>
                </a:solidFill>
                <a:latin typeface="+mn-lt"/>
                <a:ea typeface="Times New Roman"/>
                <a:cs typeface="Times New Roman"/>
                <a:sym typeface="Times New Roman"/>
              </a:rPr>
              <a:t>Country T maintains that Vipul is a national of Country T and also owns property that he stays in when in Country T.</a:t>
            </a:r>
            <a:endParaRPr sz="1400" dirty="0">
              <a:solidFill>
                <a:schemeClr val="dk1"/>
              </a:solidFill>
              <a:latin typeface="+mn-lt"/>
              <a:ea typeface="Times New Roman"/>
              <a:cs typeface="Times New Roman"/>
              <a:sym typeface="Times New Roman"/>
            </a:endParaRPr>
          </a:p>
          <a:p>
            <a:pPr marL="457200" lvl="0" indent="0" algn="just"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100" name="Google Shape;100;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5</a:t>
            </a:fld>
            <a:endParaRPr>
              <a:solidFill>
                <a:schemeClr val="dk1"/>
              </a:solidFill>
            </a:endParaRPr>
          </a:p>
        </p:txBody>
      </p:sp>
      <p:sp>
        <p:nvSpPr>
          <p:cNvPr id="9" name="Google Shape;82;p16"/>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Study-1 (contd.)</a:t>
            </a:r>
            <a:endParaRPr sz="2100" dirty="0">
              <a:solidFill>
                <a:schemeClr val="dk1"/>
              </a:solidFill>
              <a:latin typeface="+mn-lt"/>
            </a:endParaRPr>
          </a:p>
        </p:txBody>
      </p:sp>
      <p:pic>
        <p:nvPicPr>
          <p:cNvPr id="10" name="Google Shape;84;p16"/>
          <p:cNvPicPr preferRelativeResize="0"/>
          <p:nvPr/>
        </p:nvPicPr>
        <p:blipFill>
          <a:blip r:embed="rId3">
            <a:alphaModFix/>
          </a:blip>
          <a:stretch>
            <a:fillRect/>
          </a:stretch>
        </p:blipFill>
        <p:spPr>
          <a:xfrm>
            <a:off x="5643125" y="894521"/>
            <a:ext cx="3225626" cy="3320627"/>
          </a:xfrm>
          <a:prstGeom prst="rect">
            <a:avLst/>
          </a:prstGeom>
          <a:noFill/>
          <a:ln>
            <a:noFill/>
          </a:ln>
        </p:spPr>
      </p:pic>
      <p:sp>
        <p:nvSpPr>
          <p:cNvPr id="6"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3649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1128750" y="394200"/>
            <a:ext cx="6886500" cy="1412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dk1"/>
                </a:solidFill>
                <a:latin typeface="+mn-lt"/>
              </a:rPr>
              <a:t>Question</a:t>
            </a:r>
            <a:endParaRPr>
              <a:solidFill>
                <a:schemeClr val="dk1"/>
              </a:solidFill>
              <a:latin typeface="+mn-lt"/>
            </a:endParaRPr>
          </a:p>
        </p:txBody>
      </p:sp>
      <p:sp>
        <p:nvSpPr>
          <p:cNvPr id="106" name="Google Shape;106;p19"/>
          <p:cNvSpPr txBox="1">
            <a:spLocks noGrp="1"/>
          </p:cNvSpPr>
          <p:nvPr>
            <p:ph type="body" idx="1"/>
          </p:nvPr>
        </p:nvSpPr>
        <p:spPr>
          <a:xfrm>
            <a:off x="1128749" y="2225463"/>
            <a:ext cx="7433811" cy="21972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b="1" dirty="0" smtClean="0">
                <a:solidFill>
                  <a:schemeClr val="dk1"/>
                </a:solidFill>
                <a:latin typeface="+mn-lt"/>
              </a:rPr>
              <a:t>Assuming </a:t>
            </a:r>
            <a:r>
              <a:rPr lang="en" b="1" dirty="0">
                <a:solidFill>
                  <a:schemeClr val="dk1"/>
                </a:solidFill>
                <a:latin typeface="+mn-lt"/>
              </a:rPr>
              <a:t>Country S and Country T have a double tax arrangement</a:t>
            </a:r>
            <a:endParaRPr b="1" dirty="0">
              <a:solidFill>
                <a:schemeClr val="dk1"/>
              </a:solidFill>
              <a:latin typeface="+mn-lt"/>
            </a:endParaRPr>
          </a:p>
          <a:p>
            <a:pPr marL="914400" lvl="0" indent="-342900" algn="just" rtl="0">
              <a:spcBef>
                <a:spcPts val="1600"/>
              </a:spcBef>
              <a:spcAft>
                <a:spcPts val="0"/>
              </a:spcAft>
              <a:buClr>
                <a:schemeClr val="dk1"/>
              </a:buClr>
              <a:buSzPts val="1800"/>
              <a:buChar char="➢"/>
            </a:pPr>
            <a:r>
              <a:rPr lang="en" sz="1800" dirty="0">
                <a:solidFill>
                  <a:schemeClr val="dk1"/>
                </a:solidFill>
                <a:latin typeface="+mn-lt"/>
              </a:rPr>
              <a:t>Advise Residential status in Country S and Country T.</a:t>
            </a:r>
            <a:endParaRPr sz="1800" dirty="0">
              <a:solidFill>
                <a:schemeClr val="dk1"/>
              </a:solidFill>
              <a:latin typeface="+mn-lt"/>
            </a:endParaRPr>
          </a:p>
          <a:p>
            <a:pPr marL="914400" lvl="0" indent="-342900" algn="just" rtl="0">
              <a:spcBef>
                <a:spcPts val="1600"/>
              </a:spcBef>
              <a:spcAft>
                <a:spcPts val="0"/>
              </a:spcAft>
              <a:buClr>
                <a:schemeClr val="dk1"/>
              </a:buClr>
              <a:buSzPts val="1800"/>
              <a:buChar char="➢"/>
            </a:pPr>
            <a:r>
              <a:rPr lang="en" sz="1800" dirty="0" smtClean="0">
                <a:solidFill>
                  <a:schemeClr val="dk1"/>
                </a:solidFill>
                <a:latin typeface="+mn-lt"/>
              </a:rPr>
              <a:t>Determine </a:t>
            </a:r>
            <a:r>
              <a:rPr lang="en" sz="1800" dirty="0">
                <a:solidFill>
                  <a:schemeClr val="dk1"/>
                </a:solidFill>
                <a:latin typeface="+mn-lt"/>
              </a:rPr>
              <a:t>the tax liability in the Country S and Country T.</a:t>
            </a:r>
            <a:endParaRPr sz="1800" dirty="0">
              <a:solidFill>
                <a:schemeClr val="dk1"/>
              </a:solidFill>
              <a:latin typeface="+mn-lt"/>
            </a:endParaRPr>
          </a:p>
        </p:txBody>
      </p:sp>
      <p:sp>
        <p:nvSpPr>
          <p:cNvPr id="107" name="Google Shape;10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6</a:t>
            </a:fld>
            <a:endParaRPr>
              <a:solidFill>
                <a:schemeClr val="dk1"/>
              </a:solidFill>
            </a:endParaRPr>
          </a:p>
        </p:txBody>
      </p:sp>
      <p:sp>
        <p:nvSpPr>
          <p:cNvPr id="5"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smtClean="0">
                <a:latin typeface="Times New Roman" panose="02020603050405020304" pitchFamily="18" charset="0"/>
                <a:cs typeface="Times New Roman" panose="02020603050405020304" pitchFamily="18" charset="0"/>
              </a:rPr>
              <a:t>R-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9493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Study-</a:t>
            </a:r>
            <a:r>
              <a:rPr lang="en" sz="2100" dirty="0">
                <a:solidFill>
                  <a:schemeClr val="dk1"/>
                </a:solidFill>
                <a:latin typeface="+mn-lt"/>
              </a:rPr>
              <a:t>2</a:t>
            </a:r>
            <a:endParaRPr sz="2100" dirty="0">
              <a:solidFill>
                <a:schemeClr val="dk1"/>
              </a:solidFill>
              <a:latin typeface="+mn-lt"/>
            </a:endParaRPr>
          </a:p>
        </p:txBody>
      </p:sp>
      <p:sp>
        <p:nvSpPr>
          <p:cNvPr id="113" name="Google Shape;113;p20"/>
          <p:cNvSpPr txBox="1">
            <a:spLocks noGrp="1"/>
          </p:cNvSpPr>
          <p:nvPr>
            <p:ph type="body" idx="1"/>
          </p:nvPr>
        </p:nvSpPr>
        <p:spPr>
          <a:xfrm>
            <a:off x="149099" y="859536"/>
            <a:ext cx="5804439" cy="3973200"/>
          </a:xfrm>
          <a:prstGeom prst="rect">
            <a:avLst/>
          </a:prstGeom>
          <a:ln>
            <a:noFill/>
          </a:ln>
          <a:effectLst/>
        </p:spPr>
        <p:txBody>
          <a:bodyPr spcFirstLastPara="1" wrap="square" lIns="91425" tIns="91425" rIns="91425" bIns="91425" anchor="t" anchorCtr="0">
            <a:noAutofit/>
          </a:bodyPr>
          <a:lstStyle/>
          <a:p>
            <a:pPr marL="457200" lvl="0" indent="-317500" algn="just" rtl="0">
              <a:spcBef>
                <a:spcPts val="120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a:sym typeface="Times New Roman"/>
              </a:rPr>
              <a:t>X </a:t>
            </a:r>
            <a:r>
              <a:rPr lang="en" sz="1400" dirty="0" smtClean="0">
                <a:solidFill>
                  <a:schemeClr val="dk1"/>
                </a:solidFill>
                <a:latin typeface="+mn-lt"/>
                <a:ea typeface="Times New Roman"/>
                <a:cs typeface="Times New Roman"/>
                <a:sym typeface="Times New Roman"/>
              </a:rPr>
              <a:t>Ltd</a:t>
            </a:r>
            <a:r>
              <a:rPr lang="en" sz="1400" baseline="0" dirty="0" smtClean="0">
                <a:solidFill>
                  <a:schemeClr val="dk1"/>
                </a:solidFill>
                <a:latin typeface="+mn-lt"/>
                <a:ea typeface="Times New Roman"/>
                <a:cs typeface="Times New Roman"/>
                <a:sym typeface="Times New Roman"/>
              </a:rPr>
              <a:t> is</a:t>
            </a:r>
            <a:r>
              <a:rPr lang="en" sz="1400" dirty="0" smtClean="0">
                <a:solidFill>
                  <a:schemeClr val="dk1"/>
                </a:solidFill>
                <a:latin typeface="+mn-lt"/>
                <a:ea typeface="Times New Roman"/>
                <a:cs typeface="Times New Roman"/>
                <a:sym typeface="Times New Roman"/>
              </a:rPr>
              <a:t> </a:t>
            </a:r>
            <a:r>
              <a:rPr lang="en" sz="1400" dirty="0">
                <a:solidFill>
                  <a:schemeClr val="dk1"/>
                </a:solidFill>
                <a:latin typeface="+mn-lt"/>
                <a:ea typeface="Times New Roman"/>
                <a:cs typeface="Times New Roman"/>
                <a:sym typeface="Times New Roman"/>
              </a:rPr>
              <a:t>a company incorporated and resident in the country of United States. </a:t>
            </a:r>
            <a:endParaRPr lang="en" sz="1400" dirty="0" smtClean="0">
              <a:solidFill>
                <a:schemeClr val="dk1"/>
              </a:solidFill>
              <a:latin typeface="+mn-lt"/>
              <a:ea typeface="Times New Roman"/>
              <a:cs typeface="Times New Roman"/>
              <a:sym typeface="Times New Roman"/>
            </a:endParaRPr>
          </a:p>
          <a:p>
            <a:pPr marL="457200" lvl="0" indent="-317500" algn="just" rtl="0">
              <a:spcBef>
                <a:spcPts val="1200"/>
              </a:spcBef>
              <a:spcAft>
                <a:spcPts val="0"/>
              </a:spcAft>
              <a:buClr>
                <a:schemeClr val="dk1"/>
              </a:buClr>
              <a:buSzPts val="1400"/>
              <a:buFont typeface="Times New Roman"/>
              <a:buAutoNum type="arabicPeriod"/>
            </a:pPr>
            <a:endParaRPr sz="1400" dirty="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a:pPr>
            <a:r>
              <a:rPr lang="en" sz="1400" dirty="0" smtClean="0">
                <a:solidFill>
                  <a:schemeClr val="dk1"/>
                </a:solidFill>
                <a:latin typeface="+mn-lt"/>
                <a:ea typeface="Times New Roman"/>
                <a:cs typeface="Times New Roman"/>
                <a:sym typeface="Times New Roman"/>
              </a:rPr>
              <a:t>X Ltd</a:t>
            </a:r>
            <a:r>
              <a:rPr lang="en" sz="1400" dirty="0">
                <a:solidFill>
                  <a:schemeClr val="dk1"/>
                </a:solidFill>
                <a:latin typeface="+mn-lt"/>
                <a:ea typeface="Times New Roman"/>
                <a:cs typeface="Times New Roman"/>
                <a:sym typeface="Times New Roman"/>
              </a:rPr>
              <a:t>, was assessed for the 2018 tax year and paid taxes on its global income in </a:t>
            </a:r>
            <a:r>
              <a:rPr lang="en" sz="1400" dirty="0" smtClean="0">
                <a:solidFill>
                  <a:schemeClr val="dk1"/>
                </a:solidFill>
                <a:latin typeface="+mn-lt"/>
                <a:ea typeface="Times New Roman"/>
                <a:cs typeface="Times New Roman"/>
                <a:sym typeface="Times New Roman"/>
              </a:rPr>
              <a:t>the United </a:t>
            </a:r>
            <a:r>
              <a:rPr lang="en" sz="1400" dirty="0">
                <a:solidFill>
                  <a:schemeClr val="dk1"/>
                </a:solidFill>
                <a:latin typeface="+mn-lt"/>
                <a:ea typeface="Times New Roman"/>
                <a:cs typeface="Times New Roman"/>
                <a:sym typeface="Times New Roman"/>
              </a:rPr>
              <a:t>States. </a:t>
            </a:r>
            <a:endParaRPr lang="en" sz="1400" dirty="0" smtClean="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a:pPr>
            <a:endParaRPr sz="1400" dirty="0">
              <a:solidFill>
                <a:schemeClr val="dk1"/>
              </a:solidFill>
              <a:latin typeface="+mn-lt"/>
              <a:ea typeface="Times New Roman"/>
              <a:cs typeface="Times New Roman"/>
              <a:sym typeface="Times New Roman"/>
            </a:endParaRPr>
          </a:p>
          <a:p>
            <a:pPr marL="457200" lvl="0" indent="-317500" algn="just" rtl="0">
              <a:spcBef>
                <a:spcPts val="0"/>
              </a:spcBef>
              <a:spcAft>
                <a:spcPts val="0"/>
              </a:spcAft>
              <a:buClr>
                <a:schemeClr val="dk1"/>
              </a:buClr>
              <a:buSzPts val="1400"/>
              <a:buFont typeface="Times New Roman"/>
              <a:buAutoNum type="arabicPeriod"/>
            </a:pPr>
            <a:r>
              <a:rPr lang="en" sz="1400" dirty="0">
                <a:solidFill>
                  <a:schemeClr val="dk1"/>
                </a:solidFill>
                <a:latin typeface="+mn-lt"/>
                <a:ea typeface="Times New Roman"/>
                <a:cs typeface="Times New Roman"/>
                <a:sym typeface="Times New Roman"/>
              </a:rPr>
              <a:t>The income was derived from the provision of IT services</a:t>
            </a:r>
            <a:r>
              <a:rPr lang="en" sz="1400" dirty="0" smtClean="0">
                <a:solidFill>
                  <a:schemeClr val="dk1"/>
                </a:solidFill>
                <a:latin typeface="+mn-lt"/>
                <a:ea typeface="Times New Roman"/>
                <a:cs typeface="Times New Roman"/>
                <a:sym typeface="Times New Roman"/>
              </a:rPr>
              <a:t>.</a:t>
            </a:r>
          </a:p>
          <a:p>
            <a:pPr marL="139700" lvl="0" indent="0" algn="just" rtl="0">
              <a:spcBef>
                <a:spcPts val="0"/>
              </a:spcBef>
              <a:spcAft>
                <a:spcPts val="0"/>
              </a:spcAft>
              <a:buClr>
                <a:schemeClr val="dk1"/>
              </a:buClr>
              <a:buSzPts val="1400"/>
              <a:buNone/>
            </a:pPr>
            <a:endParaRPr lang="en" sz="1400" dirty="0">
              <a:solidFill>
                <a:schemeClr val="dk1"/>
              </a:solidFill>
              <a:latin typeface="+mn-lt"/>
              <a:ea typeface="Times New Roman"/>
              <a:cs typeface="Times New Roman"/>
              <a:sym typeface="Times New Roman"/>
            </a:endParaRPr>
          </a:p>
          <a:p>
            <a:pPr marL="139700" lvl="0" indent="0" algn="just" rtl="0">
              <a:spcBef>
                <a:spcPts val="0"/>
              </a:spcBef>
              <a:spcAft>
                <a:spcPts val="0"/>
              </a:spcAft>
              <a:buClr>
                <a:schemeClr val="dk1"/>
              </a:buClr>
              <a:buSzPts val="1400"/>
              <a:buNone/>
            </a:pPr>
            <a:r>
              <a:rPr lang="en" sz="1400" dirty="0" smtClean="0">
                <a:solidFill>
                  <a:schemeClr val="dk1"/>
                </a:solidFill>
                <a:latin typeface="+mn-lt"/>
                <a:ea typeface="Times New Roman"/>
                <a:cs typeface="Times New Roman"/>
                <a:sym typeface="Times New Roman"/>
              </a:rPr>
              <a:t>4. X Ltd. is a 100% holding company of Y Ltd.</a:t>
            </a:r>
          </a:p>
          <a:p>
            <a:pPr marL="139700" lvl="0" indent="0" algn="just" rtl="0">
              <a:spcBef>
                <a:spcPts val="0"/>
              </a:spcBef>
              <a:spcAft>
                <a:spcPts val="0"/>
              </a:spcAft>
              <a:buClr>
                <a:schemeClr val="dk1"/>
              </a:buClr>
              <a:buSzPts val="1400"/>
              <a:buNone/>
            </a:pPr>
            <a:endParaRPr lang="en" sz="1400" dirty="0">
              <a:solidFill>
                <a:schemeClr val="dk1"/>
              </a:solidFill>
              <a:latin typeface="+mn-lt"/>
              <a:ea typeface="Times New Roman"/>
              <a:cs typeface="Times New Roman"/>
              <a:sym typeface="Times New Roman"/>
            </a:endParaRPr>
          </a:p>
          <a:p>
            <a:pPr marL="139700" lvl="0" indent="0" algn="just" rtl="0">
              <a:spcBef>
                <a:spcPts val="0"/>
              </a:spcBef>
              <a:spcAft>
                <a:spcPts val="0"/>
              </a:spcAft>
              <a:buClr>
                <a:schemeClr val="dk1"/>
              </a:buClr>
              <a:buSzPts val="1400"/>
              <a:buNone/>
            </a:pPr>
            <a:r>
              <a:rPr lang="en" sz="1400" dirty="0" smtClean="0">
                <a:solidFill>
                  <a:schemeClr val="dk1"/>
                </a:solidFill>
                <a:latin typeface="+mn-lt"/>
                <a:ea typeface="Times New Roman"/>
                <a:cs typeface="Times New Roman"/>
                <a:sym typeface="Times New Roman"/>
              </a:rPr>
              <a:t>5. Y </a:t>
            </a:r>
            <a:r>
              <a:rPr lang="en" sz="1400" dirty="0">
                <a:solidFill>
                  <a:schemeClr val="dk1"/>
                </a:solidFill>
                <a:latin typeface="+mn-lt"/>
                <a:ea typeface="Times New Roman"/>
                <a:cs typeface="Times New Roman"/>
                <a:sym typeface="Times New Roman"/>
              </a:rPr>
              <a:t>Ltd is a is tax resident in the country of </a:t>
            </a:r>
            <a:r>
              <a:rPr lang="en" sz="1400" dirty="0" smtClean="0">
                <a:solidFill>
                  <a:schemeClr val="dk1"/>
                </a:solidFill>
                <a:latin typeface="+mn-lt"/>
                <a:ea typeface="Times New Roman"/>
                <a:cs typeface="Times New Roman"/>
                <a:sym typeface="Times New Roman"/>
              </a:rPr>
              <a:t>India.</a:t>
            </a:r>
          </a:p>
          <a:p>
            <a:pPr marL="139700" lvl="0" indent="0" algn="just" rtl="0">
              <a:spcBef>
                <a:spcPts val="0"/>
              </a:spcBef>
              <a:spcAft>
                <a:spcPts val="0"/>
              </a:spcAft>
              <a:buClr>
                <a:schemeClr val="dk1"/>
              </a:buClr>
              <a:buSzPts val="1400"/>
              <a:buNone/>
            </a:pPr>
            <a:endParaRPr lang="en" sz="1400" dirty="0">
              <a:solidFill>
                <a:schemeClr val="dk1"/>
              </a:solidFill>
              <a:latin typeface="+mn-lt"/>
              <a:ea typeface="Times New Roman"/>
              <a:cs typeface="Times New Roman"/>
              <a:sym typeface="Times New Roman"/>
            </a:endParaRPr>
          </a:p>
          <a:p>
            <a:pPr marL="139700" lvl="0" indent="0" algn="just" rtl="0">
              <a:spcBef>
                <a:spcPts val="0"/>
              </a:spcBef>
              <a:spcAft>
                <a:spcPts val="0"/>
              </a:spcAft>
              <a:buClr>
                <a:schemeClr val="dk1"/>
              </a:buClr>
              <a:buSzPts val="1400"/>
              <a:buNone/>
            </a:pPr>
            <a:r>
              <a:rPr lang="en" sz="1400" dirty="0" smtClean="0">
                <a:solidFill>
                  <a:schemeClr val="dk1"/>
                </a:solidFill>
                <a:latin typeface="+mn-lt"/>
                <a:ea typeface="Times New Roman"/>
                <a:cs typeface="Times New Roman"/>
                <a:sym typeface="Times New Roman"/>
              </a:rPr>
              <a:t>6. Y Ltd </a:t>
            </a:r>
            <a:r>
              <a:rPr lang="en" sz="1400" dirty="0">
                <a:solidFill>
                  <a:schemeClr val="dk1"/>
                </a:solidFill>
                <a:latin typeface="+mn-lt"/>
                <a:ea typeface="Times New Roman"/>
                <a:cs typeface="Times New Roman"/>
                <a:sym typeface="Times New Roman"/>
              </a:rPr>
              <a:t>undertakes some software development activities on behalf of the group, and also runs a call centre</a:t>
            </a:r>
            <a:r>
              <a:rPr lang="en" sz="1400" dirty="0" smtClean="0">
                <a:solidFill>
                  <a:schemeClr val="dk1"/>
                </a:solidFill>
                <a:latin typeface="+mn-lt"/>
                <a:ea typeface="Times New Roman"/>
                <a:cs typeface="Times New Roman"/>
                <a:sym typeface="Times New Roman"/>
              </a:rPr>
              <a:t>.</a:t>
            </a:r>
            <a:endParaRPr sz="1400" dirty="0">
              <a:solidFill>
                <a:schemeClr val="dk1"/>
              </a:solidFill>
              <a:latin typeface="+mn-lt"/>
              <a:ea typeface="Times New Roman"/>
              <a:cs typeface="Times New Roman"/>
              <a:sym typeface="Times New Roman"/>
            </a:endParaRPr>
          </a:p>
        </p:txBody>
      </p:sp>
      <p:sp>
        <p:nvSpPr>
          <p:cNvPr id="114" name="Google Shape;114;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7</a:t>
            </a:fld>
            <a:endParaRPr>
              <a:solidFill>
                <a:schemeClr val="dk1"/>
              </a:solidFill>
            </a:endParaRPr>
          </a:p>
        </p:txBody>
      </p:sp>
      <p:sp>
        <p:nvSpPr>
          <p:cNvPr id="115" name="Google Shape;115;p20"/>
          <p:cNvSpPr/>
          <p:nvPr/>
        </p:nvSpPr>
        <p:spPr>
          <a:xfrm>
            <a:off x="6895075" y="469550"/>
            <a:ext cx="1577400" cy="803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b="1"/>
          </a:p>
          <a:p>
            <a:pPr marL="0" lvl="0" indent="0" algn="ctr" rtl="0">
              <a:lnSpc>
                <a:spcPct val="115000"/>
              </a:lnSpc>
              <a:spcBef>
                <a:spcPts val="0"/>
              </a:spcBef>
              <a:spcAft>
                <a:spcPts val="0"/>
              </a:spcAft>
              <a:buNone/>
            </a:pPr>
            <a:r>
              <a:rPr lang="en" b="1"/>
              <a:t>(100% holding)</a:t>
            </a:r>
            <a:endParaRPr/>
          </a:p>
        </p:txBody>
      </p:sp>
      <p:cxnSp>
        <p:nvCxnSpPr>
          <p:cNvPr id="116" name="Google Shape;116;p20"/>
          <p:cNvCxnSpPr>
            <a:stCxn id="117" idx="0"/>
            <a:endCxn id="115" idx="2"/>
          </p:cNvCxnSpPr>
          <p:nvPr/>
        </p:nvCxnSpPr>
        <p:spPr>
          <a:xfrm rot="10800000">
            <a:off x="7683850" y="1272800"/>
            <a:ext cx="7200" cy="2634000"/>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17" name="Google Shape;117;p20"/>
          <p:cNvSpPr/>
          <p:nvPr/>
        </p:nvSpPr>
        <p:spPr>
          <a:xfrm>
            <a:off x="6902350" y="3906800"/>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Y Ltd.</a:t>
            </a:r>
            <a:endParaRPr/>
          </a:p>
        </p:txBody>
      </p:sp>
      <p:cxnSp>
        <p:nvCxnSpPr>
          <p:cNvPr id="118" name="Google Shape;118;p20"/>
          <p:cNvCxnSpPr/>
          <p:nvPr/>
        </p:nvCxnSpPr>
        <p:spPr>
          <a:xfrm rot="10800000" flipH="1">
            <a:off x="6190725" y="2583625"/>
            <a:ext cx="2830500" cy="36000"/>
          </a:xfrm>
          <a:prstGeom prst="straightConnector1">
            <a:avLst/>
          </a:prstGeom>
          <a:noFill/>
          <a:ln w="9525" cap="flat" cmpd="sng">
            <a:solidFill>
              <a:srgbClr val="6AA84F"/>
            </a:solidFill>
            <a:prstDash val="dash"/>
            <a:round/>
            <a:headEnd type="none" w="med" len="med"/>
            <a:tailEnd type="none" w="med" len="med"/>
          </a:ln>
        </p:spPr>
      </p:cxnSp>
      <p:sp>
        <p:nvSpPr>
          <p:cNvPr id="119" name="Google Shape;119;p20"/>
          <p:cNvSpPr/>
          <p:nvPr/>
        </p:nvSpPr>
        <p:spPr>
          <a:xfrm>
            <a:off x="6549075" y="1581675"/>
            <a:ext cx="914400" cy="444900"/>
          </a:xfrm>
          <a:prstGeom prst="roundRect">
            <a:avLst>
              <a:gd name="adj" fmla="val 16667"/>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USA</a:t>
            </a:r>
            <a:endParaRPr b="1"/>
          </a:p>
        </p:txBody>
      </p:sp>
      <p:sp>
        <p:nvSpPr>
          <p:cNvPr id="120" name="Google Shape;120;p20"/>
          <p:cNvSpPr/>
          <p:nvPr/>
        </p:nvSpPr>
        <p:spPr>
          <a:xfrm>
            <a:off x="7825950" y="3040763"/>
            <a:ext cx="914400" cy="4449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India</a:t>
            </a:r>
            <a:endParaRPr b="1"/>
          </a:p>
        </p:txBody>
      </p:sp>
      <p:sp>
        <p:nvSpPr>
          <p:cNvPr id="11"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02852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244249" y="308100"/>
            <a:ext cx="5684441"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2 (contd.)</a:t>
            </a:r>
            <a:endParaRPr sz="2100" dirty="0">
              <a:solidFill>
                <a:schemeClr val="dk1"/>
              </a:solidFill>
              <a:latin typeface="+mn-lt"/>
            </a:endParaRPr>
          </a:p>
        </p:txBody>
      </p:sp>
      <p:sp>
        <p:nvSpPr>
          <p:cNvPr id="126" name="Google Shape;126;p21"/>
          <p:cNvSpPr txBox="1">
            <a:spLocks noGrp="1"/>
          </p:cNvSpPr>
          <p:nvPr>
            <p:ph type="body" idx="1"/>
          </p:nvPr>
        </p:nvSpPr>
        <p:spPr>
          <a:xfrm>
            <a:off x="149100" y="859536"/>
            <a:ext cx="5799470"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139700" lvl="0" indent="0" algn="just">
              <a:buClr>
                <a:schemeClr val="dk1"/>
              </a:buClr>
              <a:buSzPts val="1400"/>
              <a:buNone/>
            </a:pPr>
            <a:r>
              <a:rPr lang="en-IN" sz="1400" dirty="0" smtClean="0">
                <a:solidFill>
                  <a:schemeClr val="dk1"/>
                </a:solidFill>
                <a:latin typeface="+mn-lt"/>
                <a:ea typeface="Times New Roman"/>
                <a:cs typeface="Times New Roman"/>
                <a:sym typeface="Times New Roman"/>
              </a:rPr>
              <a:t>7. It </a:t>
            </a:r>
            <a:r>
              <a:rPr lang="en-IN" sz="1400" dirty="0">
                <a:solidFill>
                  <a:schemeClr val="dk1"/>
                </a:solidFill>
                <a:latin typeface="+mn-lt"/>
                <a:ea typeface="Times New Roman"/>
                <a:cs typeface="Times New Roman"/>
                <a:sym typeface="Times New Roman"/>
              </a:rPr>
              <a:t>has been accepted by all concerned that the dealings between X Ltd and Y Ltd raise no issues from a transfer pricing perspective. </a:t>
            </a:r>
            <a:endParaRPr lang="en-IN" sz="1400" dirty="0" smtClean="0">
              <a:solidFill>
                <a:schemeClr val="dk1"/>
              </a:solidFill>
              <a:latin typeface="+mn-lt"/>
              <a:ea typeface="Times New Roman"/>
              <a:cs typeface="Times New Roman"/>
              <a:sym typeface="Times New Roman"/>
            </a:endParaRPr>
          </a:p>
          <a:p>
            <a:pPr marL="482600" lvl="0" indent="-342900" algn="just">
              <a:buClr>
                <a:schemeClr val="dk1"/>
              </a:buClr>
              <a:buSzPts val="1400"/>
              <a:buFont typeface="+mj-lt"/>
              <a:buAutoNum type="arabicPeriod"/>
            </a:pPr>
            <a:endParaRPr lang="en-IN" sz="1400" dirty="0">
              <a:solidFill>
                <a:schemeClr val="dk1"/>
              </a:solidFill>
              <a:latin typeface="+mn-lt"/>
              <a:ea typeface="Times New Roman"/>
              <a:cs typeface="Times New Roman"/>
              <a:sym typeface="Times New Roman"/>
            </a:endParaRPr>
          </a:p>
          <a:p>
            <a:pPr marL="139700" lvl="0" indent="0" algn="just">
              <a:buClr>
                <a:schemeClr val="dk1"/>
              </a:buClr>
              <a:buSzPts val="1400"/>
              <a:buNone/>
            </a:pPr>
            <a:r>
              <a:rPr lang="en-IN" sz="1400" dirty="0" smtClean="0">
                <a:solidFill>
                  <a:schemeClr val="dk1"/>
                </a:solidFill>
                <a:latin typeface="+mn-lt"/>
                <a:ea typeface="Times New Roman"/>
                <a:cs typeface="Times New Roman"/>
                <a:sym typeface="Times New Roman"/>
              </a:rPr>
              <a:t>8. X </a:t>
            </a:r>
            <a:r>
              <a:rPr lang="en-IN" sz="1400" dirty="0">
                <a:solidFill>
                  <a:schemeClr val="dk1"/>
                </a:solidFill>
                <a:latin typeface="+mn-lt"/>
                <a:ea typeface="Times New Roman"/>
                <a:cs typeface="Times New Roman"/>
                <a:sym typeface="Times New Roman"/>
              </a:rPr>
              <a:t>Ltd has no clients in India</a:t>
            </a:r>
            <a:r>
              <a:rPr lang="en-IN" sz="1400" dirty="0" smtClean="0">
                <a:solidFill>
                  <a:schemeClr val="dk1"/>
                </a:solidFill>
                <a:latin typeface="+mn-lt"/>
                <a:ea typeface="Times New Roman"/>
                <a:cs typeface="Times New Roman"/>
                <a:sym typeface="Times New Roman"/>
              </a:rPr>
              <a:t>.</a:t>
            </a:r>
            <a:endParaRPr lang="en" sz="1400" dirty="0" smtClean="0">
              <a:solidFill>
                <a:schemeClr val="dk1"/>
              </a:solidFill>
              <a:latin typeface="+mn-lt"/>
              <a:ea typeface="Times New Roman"/>
              <a:cs typeface="Times New Roman"/>
              <a:sym typeface="Times New Roman"/>
            </a:endParaRPr>
          </a:p>
          <a:p>
            <a:pPr marL="139700" lvl="0" indent="0" algn="just" rtl="0">
              <a:spcBef>
                <a:spcPts val="1200"/>
              </a:spcBef>
              <a:spcAft>
                <a:spcPts val="0"/>
              </a:spcAft>
              <a:buClr>
                <a:schemeClr val="dk1"/>
              </a:buClr>
              <a:buSzPts val="1400"/>
              <a:buNone/>
            </a:pPr>
            <a:r>
              <a:rPr lang="en" sz="1400" dirty="0" smtClean="0">
                <a:solidFill>
                  <a:schemeClr val="dk1"/>
                </a:solidFill>
                <a:latin typeface="+mn-lt"/>
                <a:ea typeface="Times New Roman"/>
                <a:cs typeface="Times New Roman"/>
                <a:sym typeface="Times New Roman"/>
              </a:rPr>
              <a:t>9. Facts </a:t>
            </a:r>
            <a:r>
              <a:rPr lang="en" sz="1400" dirty="0">
                <a:solidFill>
                  <a:schemeClr val="dk1"/>
                </a:solidFill>
                <a:latin typeface="+mn-lt"/>
                <a:ea typeface="Times New Roman"/>
                <a:cs typeface="Times New Roman"/>
                <a:sym typeface="Times New Roman"/>
              </a:rPr>
              <a:t>have been established in relation to the corporate group</a:t>
            </a:r>
            <a:r>
              <a:rPr lang="en" sz="1400" dirty="0" smtClean="0">
                <a:solidFill>
                  <a:schemeClr val="dk1"/>
                </a:solidFill>
                <a:latin typeface="+mn-lt"/>
                <a:ea typeface="Times New Roman"/>
                <a:cs typeface="Times New Roman"/>
                <a:sym typeface="Times New Roman"/>
              </a:rPr>
              <a:t>:</a:t>
            </a:r>
            <a:endParaRPr sz="1400" dirty="0" smtClean="0">
              <a:solidFill>
                <a:schemeClr val="dk1"/>
              </a:solidFill>
              <a:latin typeface="+mn-lt"/>
              <a:ea typeface="Times New Roman"/>
              <a:cs typeface="Times New Roman"/>
              <a:sym typeface="Times New Roman"/>
            </a:endParaRPr>
          </a:p>
          <a:p>
            <a:pPr marL="914400" lvl="0" indent="-317500" algn="just" rtl="0">
              <a:spcBef>
                <a:spcPts val="0"/>
              </a:spcBef>
              <a:spcAft>
                <a:spcPts val="0"/>
              </a:spcAft>
              <a:buClr>
                <a:schemeClr val="dk1"/>
              </a:buClr>
              <a:buSzPts val="1400"/>
              <a:buFont typeface="Times New Roman"/>
              <a:buChar char="●"/>
            </a:pPr>
            <a:r>
              <a:rPr lang="en" sz="1400" dirty="0" smtClean="0">
                <a:solidFill>
                  <a:schemeClr val="dk1"/>
                </a:solidFill>
                <a:latin typeface="+mn-lt"/>
                <a:ea typeface="Times New Roman"/>
                <a:cs typeface="Times New Roman"/>
                <a:sym typeface="Times New Roman"/>
              </a:rPr>
              <a:t>40</a:t>
            </a:r>
            <a:r>
              <a:rPr lang="en" sz="1400" dirty="0">
                <a:solidFill>
                  <a:schemeClr val="dk1"/>
                </a:solidFill>
                <a:latin typeface="+mn-lt"/>
                <a:ea typeface="Times New Roman"/>
                <a:cs typeface="Times New Roman"/>
                <a:sym typeface="Times New Roman"/>
              </a:rPr>
              <a:t>% of the group’s employees are based in India</a:t>
            </a:r>
            <a:r>
              <a:rPr lang="en" sz="1400" dirty="0" smtClean="0">
                <a:solidFill>
                  <a:schemeClr val="dk1"/>
                </a:solidFill>
                <a:latin typeface="+mn-lt"/>
                <a:ea typeface="Times New Roman"/>
                <a:cs typeface="Times New Roman"/>
                <a:sym typeface="Times New Roman"/>
              </a:rPr>
              <a:t>.</a:t>
            </a:r>
          </a:p>
          <a:p>
            <a:pPr marL="914400" lvl="0" indent="-317500" algn="just" rtl="0">
              <a:spcBef>
                <a:spcPts val="0"/>
              </a:spcBef>
              <a:spcAft>
                <a:spcPts val="0"/>
              </a:spcAft>
              <a:buClr>
                <a:schemeClr val="dk1"/>
              </a:buClr>
              <a:buSzPts val="1400"/>
              <a:buFont typeface="Times New Roman"/>
              <a:buChar char="●"/>
            </a:pPr>
            <a:endParaRPr sz="1400" dirty="0">
              <a:solidFill>
                <a:schemeClr val="dk1"/>
              </a:solidFill>
              <a:latin typeface="+mn-lt"/>
              <a:ea typeface="Times New Roman"/>
              <a:cs typeface="Times New Roman"/>
              <a:sym typeface="Times New Roman"/>
            </a:endParaRPr>
          </a:p>
          <a:p>
            <a:pPr marL="914400" lvl="0" indent="-317500" algn="just" rtl="0">
              <a:spcBef>
                <a:spcPts val="0"/>
              </a:spcBef>
              <a:spcAft>
                <a:spcPts val="0"/>
              </a:spcAft>
              <a:buClr>
                <a:schemeClr val="dk1"/>
              </a:buClr>
              <a:buSzPts val="1400"/>
              <a:buFont typeface="Times New Roman"/>
              <a:buChar char="●"/>
            </a:pPr>
            <a:r>
              <a:rPr lang="en" sz="1400" dirty="0">
                <a:solidFill>
                  <a:schemeClr val="dk1"/>
                </a:solidFill>
                <a:latin typeface="+mn-lt"/>
                <a:ea typeface="Times New Roman"/>
                <a:cs typeface="Times New Roman"/>
                <a:sym typeface="Times New Roman"/>
              </a:rPr>
              <a:t>All of the group’s call centres and software development centres are situated in India</a:t>
            </a:r>
            <a:r>
              <a:rPr lang="en" sz="1400" dirty="0" smtClean="0">
                <a:solidFill>
                  <a:schemeClr val="dk1"/>
                </a:solidFill>
                <a:latin typeface="+mn-lt"/>
                <a:ea typeface="Times New Roman"/>
                <a:cs typeface="Times New Roman"/>
                <a:sym typeface="Times New Roman"/>
              </a:rPr>
              <a:t>.</a:t>
            </a:r>
          </a:p>
          <a:p>
            <a:pPr marL="914400" lvl="0" indent="-317500" algn="just" rtl="0">
              <a:spcBef>
                <a:spcPts val="0"/>
              </a:spcBef>
              <a:spcAft>
                <a:spcPts val="0"/>
              </a:spcAft>
              <a:buClr>
                <a:schemeClr val="dk1"/>
              </a:buClr>
              <a:buSzPts val="1400"/>
              <a:buFont typeface="Times New Roman"/>
              <a:buChar char="●"/>
            </a:pPr>
            <a:endParaRPr sz="1400" dirty="0">
              <a:solidFill>
                <a:schemeClr val="dk1"/>
              </a:solidFill>
              <a:latin typeface="+mn-lt"/>
              <a:ea typeface="Times New Roman"/>
              <a:cs typeface="Times New Roman"/>
              <a:sym typeface="Times New Roman"/>
            </a:endParaRPr>
          </a:p>
          <a:p>
            <a:pPr marL="914400" lvl="0" indent="-317500" algn="just" rtl="0">
              <a:spcBef>
                <a:spcPts val="0"/>
              </a:spcBef>
              <a:spcAft>
                <a:spcPts val="0"/>
              </a:spcAft>
              <a:buClr>
                <a:schemeClr val="dk1"/>
              </a:buClr>
              <a:buSzPts val="1400"/>
              <a:buFont typeface="Times New Roman"/>
              <a:buChar char="●"/>
            </a:pPr>
            <a:r>
              <a:rPr lang="en" sz="1400" dirty="0">
                <a:solidFill>
                  <a:schemeClr val="dk1"/>
                </a:solidFill>
                <a:latin typeface="+mn-lt"/>
                <a:ea typeface="Times New Roman"/>
                <a:cs typeface="Times New Roman"/>
                <a:sym typeface="Times New Roman"/>
              </a:rPr>
              <a:t>X Ltd is essentially performing marketing work only, and its contracts with clients are assigned or sub-contracted to Y Ltd.</a:t>
            </a:r>
            <a:endParaRPr sz="1400" dirty="0">
              <a:solidFill>
                <a:schemeClr val="dk1"/>
              </a:solidFill>
              <a:latin typeface="+mn-lt"/>
              <a:ea typeface="Times New Roman"/>
              <a:cs typeface="Times New Roman"/>
              <a:sym typeface="Times New Roman"/>
            </a:endParaRPr>
          </a:p>
          <a:p>
            <a:pPr marL="457200" lvl="0" indent="0" algn="just" rtl="0">
              <a:lnSpc>
                <a:spcPct val="115000"/>
              </a:lnSpc>
              <a:spcBef>
                <a:spcPts val="1200"/>
              </a:spcBef>
              <a:spcAft>
                <a:spcPts val="1600"/>
              </a:spcAft>
              <a:buNone/>
            </a:pPr>
            <a:endParaRPr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8</a:t>
            </a:fld>
            <a:endParaRPr>
              <a:solidFill>
                <a:schemeClr val="dk1"/>
              </a:solidFill>
            </a:endParaRPr>
          </a:p>
        </p:txBody>
      </p:sp>
      <p:sp>
        <p:nvSpPr>
          <p:cNvPr id="128" name="Google Shape;128;p21"/>
          <p:cNvSpPr/>
          <p:nvPr/>
        </p:nvSpPr>
        <p:spPr>
          <a:xfrm>
            <a:off x="6895075" y="469550"/>
            <a:ext cx="1577400" cy="803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b="1"/>
          </a:p>
          <a:p>
            <a:pPr marL="0" lvl="0" indent="0" algn="ctr" rtl="0">
              <a:lnSpc>
                <a:spcPct val="115000"/>
              </a:lnSpc>
              <a:spcBef>
                <a:spcPts val="0"/>
              </a:spcBef>
              <a:spcAft>
                <a:spcPts val="0"/>
              </a:spcAft>
              <a:buNone/>
            </a:pPr>
            <a:r>
              <a:rPr lang="en" b="1"/>
              <a:t>(100% holding)</a:t>
            </a:r>
            <a:endParaRPr/>
          </a:p>
        </p:txBody>
      </p:sp>
      <p:cxnSp>
        <p:nvCxnSpPr>
          <p:cNvPr id="129" name="Google Shape;129;p21"/>
          <p:cNvCxnSpPr>
            <a:stCxn id="130" idx="0"/>
            <a:endCxn id="128" idx="2"/>
          </p:cNvCxnSpPr>
          <p:nvPr/>
        </p:nvCxnSpPr>
        <p:spPr>
          <a:xfrm rot="10800000">
            <a:off x="7683850" y="1272800"/>
            <a:ext cx="7200" cy="2634000"/>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906800"/>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Y Ltd.</a:t>
            </a:r>
            <a:endParaRPr/>
          </a:p>
        </p:txBody>
      </p:sp>
      <p:cxnSp>
        <p:nvCxnSpPr>
          <p:cNvPr id="131" name="Google Shape;131;p21"/>
          <p:cNvCxnSpPr/>
          <p:nvPr/>
        </p:nvCxnSpPr>
        <p:spPr>
          <a:xfrm rot="10800000" flipH="1">
            <a:off x="6190725" y="2583625"/>
            <a:ext cx="2830500" cy="36000"/>
          </a:xfrm>
          <a:prstGeom prst="straightConnector1">
            <a:avLst/>
          </a:prstGeom>
          <a:noFill/>
          <a:ln w="9525" cap="flat" cmpd="sng">
            <a:solidFill>
              <a:srgbClr val="6AA84F"/>
            </a:solidFill>
            <a:prstDash val="dash"/>
            <a:round/>
            <a:headEnd type="none" w="med" len="med"/>
            <a:tailEnd type="none" w="med" len="med"/>
          </a:ln>
        </p:spPr>
      </p:cxnSp>
      <p:sp>
        <p:nvSpPr>
          <p:cNvPr id="132" name="Google Shape;132;p21"/>
          <p:cNvSpPr/>
          <p:nvPr/>
        </p:nvSpPr>
        <p:spPr>
          <a:xfrm>
            <a:off x="6549075" y="1581675"/>
            <a:ext cx="914400" cy="444900"/>
          </a:xfrm>
          <a:prstGeom prst="roundRect">
            <a:avLst>
              <a:gd name="adj" fmla="val 16667"/>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USA</a:t>
            </a:r>
            <a:endParaRPr b="1"/>
          </a:p>
        </p:txBody>
      </p:sp>
      <p:sp>
        <p:nvSpPr>
          <p:cNvPr id="133" name="Google Shape;133;p21"/>
          <p:cNvSpPr/>
          <p:nvPr/>
        </p:nvSpPr>
        <p:spPr>
          <a:xfrm>
            <a:off x="7825950" y="3040763"/>
            <a:ext cx="914400" cy="4449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India</a:t>
            </a:r>
            <a:endParaRPr b="1"/>
          </a:p>
        </p:txBody>
      </p:sp>
      <p:sp>
        <p:nvSpPr>
          <p:cNvPr id="11"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8121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1"/>
          <p:cNvSpPr txBox="1">
            <a:spLocks noGrp="1"/>
          </p:cNvSpPr>
          <p:nvPr>
            <p:ph type="title"/>
          </p:nvPr>
        </p:nvSpPr>
        <p:spPr>
          <a:xfrm>
            <a:off x="244250" y="308100"/>
            <a:ext cx="4813500" cy="306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100" b="1" dirty="0">
                <a:solidFill>
                  <a:schemeClr val="dk1"/>
                </a:solidFill>
                <a:latin typeface="+mn-lt"/>
              </a:rPr>
              <a:t>Case </a:t>
            </a:r>
            <a:r>
              <a:rPr lang="en" sz="2100" b="1" dirty="0" smtClean="0">
                <a:solidFill>
                  <a:schemeClr val="dk1"/>
                </a:solidFill>
                <a:latin typeface="+mn-lt"/>
              </a:rPr>
              <a:t>Study-</a:t>
            </a:r>
            <a:r>
              <a:rPr lang="en" sz="2100" dirty="0" smtClean="0">
                <a:solidFill>
                  <a:schemeClr val="dk1"/>
                </a:solidFill>
                <a:latin typeface="+mn-lt"/>
              </a:rPr>
              <a:t>2 (contd.)</a:t>
            </a:r>
            <a:endParaRPr sz="2100" dirty="0">
              <a:solidFill>
                <a:schemeClr val="dk1"/>
              </a:solidFill>
              <a:latin typeface="+mn-lt"/>
            </a:endParaRPr>
          </a:p>
        </p:txBody>
      </p:sp>
      <p:sp>
        <p:nvSpPr>
          <p:cNvPr id="126" name="Google Shape;126;p21"/>
          <p:cNvSpPr txBox="1">
            <a:spLocks noGrp="1"/>
          </p:cNvSpPr>
          <p:nvPr>
            <p:ph type="body" idx="1"/>
          </p:nvPr>
        </p:nvSpPr>
        <p:spPr>
          <a:xfrm>
            <a:off x="192696" y="675662"/>
            <a:ext cx="6137401" cy="39732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914400" lvl="0" indent="-317500" algn="just">
              <a:buClr>
                <a:schemeClr val="dk1"/>
              </a:buClr>
              <a:buSzPts val="1400"/>
              <a:buFont typeface="Times New Roman"/>
              <a:buChar char="●"/>
            </a:pPr>
            <a:r>
              <a:rPr lang="en-IN" sz="1400" dirty="0" smtClean="0">
                <a:solidFill>
                  <a:schemeClr val="dk1"/>
                </a:solidFill>
                <a:latin typeface="+mn-lt"/>
                <a:ea typeface="Times New Roman"/>
                <a:cs typeface="Times New Roman"/>
                <a:sym typeface="Times New Roman"/>
              </a:rPr>
              <a:t>The </a:t>
            </a:r>
            <a:r>
              <a:rPr lang="en-IN" sz="1400" dirty="0">
                <a:solidFill>
                  <a:schemeClr val="dk1"/>
                </a:solidFill>
                <a:latin typeface="+mn-lt"/>
                <a:ea typeface="Times New Roman"/>
                <a:cs typeface="Times New Roman"/>
                <a:sym typeface="Times New Roman"/>
              </a:rPr>
              <a:t>master services agreement between Y Ltd and X Ltd gives complete control to X Ltd in regard to personnel employed by Y Ltd</a:t>
            </a:r>
            <a:r>
              <a:rPr lang="en-IN" sz="1400" dirty="0" smtClean="0">
                <a:solidFill>
                  <a:schemeClr val="dk1"/>
                </a:solidFill>
                <a:latin typeface="+mn-lt"/>
                <a:ea typeface="Times New Roman"/>
                <a:cs typeface="Times New Roman"/>
                <a:sym typeface="Times New Roman"/>
              </a:rPr>
              <a:t>.</a:t>
            </a:r>
          </a:p>
          <a:p>
            <a:pPr marL="914400" lvl="0" indent="-317500" algn="just">
              <a:buClr>
                <a:schemeClr val="dk1"/>
              </a:buClr>
              <a:buSzPts val="1400"/>
              <a:buFont typeface="Times New Roman"/>
              <a:buChar char="●"/>
            </a:pPr>
            <a:endParaRPr lang="en-IN" sz="1400" dirty="0">
              <a:solidFill>
                <a:schemeClr val="dk1"/>
              </a:solidFill>
              <a:latin typeface="+mn-lt"/>
              <a:ea typeface="Times New Roman"/>
              <a:cs typeface="Times New Roman"/>
              <a:sym typeface="Times New Roman"/>
            </a:endParaRPr>
          </a:p>
          <a:p>
            <a:pPr marL="914400" lvl="0" indent="-317500" algn="just">
              <a:buClr>
                <a:schemeClr val="dk1"/>
              </a:buClr>
              <a:buSzPts val="1400"/>
              <a:buFont typeface="Times New Roman"/>
              <a:buChar char="●"/>
            </a:pPr>
            <a:r>
              <a:rPr lang="en-IN" sz="1400" dirty="0">
                <a:solidFill>
                  <a:schemeClr val="dk1"/>
                </a:solidFill>
                <a:latin typeface="+mn-lt"/>
                <a:ea typeface="Times New Roman"/>
                <a:cs typeface="Times New Roman"/>
                <a:sym typeface="Times New Roman"/>
              </a:rPr>
              <a:t>It is only through the proprietary database and software of X Ltd that Y Ltd carries out its functions for the group. </a:t>
            </a:r>
            <a:endParaRPr lang="en-IN" sz="1400" dirty="0" smtClean="0">
              <a:solidFill>
                <a:schemeClr val="dk1"/>
              </a:solidFill>
              <a:latin typeface="+mn-lt"/>
              <a:ea typeface="Times New Roman"/>
              <a:cs typeface="Times New Roman"/>
              <a:sym typeface="Times New Roman"/>
            </a:endParaRPr>
          </a:p>
          <a:p>
            <a:pPr marL="914400" lvl="0" indent="-317500" algn="just">
              <a:buClr>
                <a:schemeClr val="dk1"/>
              </a:buClr>
              <a:buSzPts val="1400"/>
              <a:buFont typeface="Times New Roman"/>
              <a:buChar char="●"/>
            </a:pPr>
            <a:endParaRPr lang="en-IN" sz="1400" dirty="0">
              <a:solidFill>
                <a:schemeClr val="dk1"/>
              </a:solidFill>
              <a:latin typeface="+mn-lt"/>
              <a:ea typeface="Times New Roman"/>
              <a:cs typeface="Times New Roman"/>
              <a:sym typeface="Times New Roman"/>
            </a:endParaRPr>
          </a:p>
          <a:p>
            <a:pPr marL="914400" lvl="0" indent="-317500" algn="just">
              <a:buClr>
                <a:schemeClr val="dk1"/>
              </a:buClr>
              <a:buSzPts val="1400"/>
              <a:buFont typeface="Times New Roman"/>
              <a:buChar char="●"/>
            </a:pPr>
            <a:r>
              <a:rPr lang="en-IN" sz="1400" dirty="0">
                <a:solidFill>
                  <a:schemeClr val="dk1"/>
                </a:solidFill>
                <a:latin typeface="+mn-lt"/>
                <a:ea typeface="Times New Roman"/>
                <a:cs typeface="Times New Roman"/>
                <a:sym typeface="Times New Roman"/>
              </a:rPr>
              <a:t>The software and data is provided free of cost to Y Ltd. </a:t>
            </a:r>
          </a:p>
          <a:p>
            <a:pPr marL="139700" lvl="0" indent="0" algn="just">
              <a:spcBef>
                <a:spcPts val="1200"/>
              </a:spcBef>
              <a:buClr>
                <a:schemeClr val="dk1"/>
              </a:buClr>
              <a:buSzPts val="1400"/>
              <a:buNone/>
            </a:pPr>
            <a:r>
              <a:rPr lang="en-IN" sz="1400" dirty="0" smtClean="0">
                <a:solidFill>
                  <a:schemeClr val="dk1"/>
                </a:solidFill>
                <a:latin typeface="+mn-lt"/>
                <a:ea typeface="Times New Roman"/>
                <a:cs typeface="Times New Roman"/>
                <a:sym typeface="Times New Roman"/>
              </a:rPr>
              <a:t>10. The </a:t>
            </a:r>
            <a:r>
              <a:rPr lang="en-IN" sz="1400" dirty="0">
                <a:solidFill>
                  <a:schemeClr val="dk1"/>
                </a:solidFill>
                <a:latin typeface="+mn-lt"/>
                <a:ea typeface="Times New Roman"/>
                <a:cs typeface="Times New Roman"/>
                <a:sym typeface="Times New Roman"/>
              </a:rPr>
              <a:t>India Revenue Authority contends that some of X </a:t>
            </a:r>
            <a:r>
              <a:rPr lang="en-IN" sz="1400" dirty="0" smtClean="0">
                <a:solidFill>
                  <a:schemeClr val="dk1"/>
                </a:solidFill>
                <a:latin typeface="+mn-lt"/>
                <a:ea typeface="Times New Roman"/>
                <a:cs typeface="Times New Roman"/>
                <a:sym typeface="Times New Roman"/>
              </a:rPr>
              <a:t>Ltd.'s </a:t>
            </a:r>
            <a:r>
              <a:rPr lang="en-IN" sz="1400" dirty="0">
                <a:solidFill>
                  <a:schemeClr val="dk1"/>
                </a:solidFill>
                <a:latin typeface="+mn-lt"/>
                <a:ea typeface="Times New Roman"/>
                <a:cs typeface="Times New Roman"/>
                <a:sym typeface="Times New Roman"/>
              </a:rPr>
              <a:t>profits are attributable to and taxable in India, because X Ltd had a permanent establishment (PE) in India at all material times. </a:t>
            </a:r>
            <a:endParaRPr lang="en-IN" sz="1400" dirty="0" smtClean="0">
              <a:solidFill>
                <a:schemeClr val="dk1"/>
              </a:solidFill>
              <a:latin typeface="+mn-lt"/>
              <a:ea typeface="Times New Roman"/>
              <a:cs typeface="Times New Roman"/>
              <a:sym typeface="Times New Roman"/>
            </a:endParaRPr>
          </a:p>
          <a:p>
            <a:pPr marL="139700" indent="0" algn="just">
              <a:spcBef>
                <a:spcPts val="1200"/>
              </a:spcBef>
              <a:buClr>
                <a:schemeClr val="dk1"/>
              </a:buClr>
              <a:buSzPts val="1400"/>
              <a:buNone/>
            </a:pPr>
            <a:r>
              <a:rPr lang="en-IN" sz="1400" dirty="0" smtClean="0">
                <a:solidFill>
                  <a:schemeClr val="dk1"/>
                </a:solidFill>
                <a:ea typeface="Times New Roman"/>
                <a:cs typeface="Times New Roman"/>
                <a:sym typeface="Times New Roman"/>
              </a:rPr>
              <a:t>11. The </a:t>
            </a:r>
            <a:r>
              <a:rPr lang="en-IN" sz="1400" dirty="0">
                <a:solidFill>
                  <a:schemeClr val="dk1"/>
                </a:solidFill>
                <a:ea typeface="Times New Roman"/>
                <a:cs typeface="Times New Roman"/>
                <a:sym typeface="Times New Roman"/>
              </a:rPr>
              <a:t>Indian Revenue Authority argues that the income earned and taxed in the hands of Y is materially different from the income attributable to the PE of X Ltd, as the latter includes some of X Ltd.'s tax base.</a:t>
            </a:r>
          </a:p>
          <a:p>
            <a:pPr lvl="0" indent="-317500" algn="just">
              <a:spcBef>
                <a:spcPts val="1200"/>
              </a:spcBef>
              <a:buClr>
                <a:schemeClr val="dk1"/>
              </a:buClr>
              <a:buSzPts val="1400"/>
              <a:buFont typeface="Times New Roman"/>
              <a:buAutoNum type="arabicPeriod" startAt="9"/>
            </a:pPr>
            <a:endParaRPr lang="en-IN" sz="1400" dirty="0">
              <a:solidFill>
                <a:schemeClr val="dk1"/>
              </a:solidFill>
              <a:latin typeface="+mn-lt"/>
              <a:ea typeface="Times New Roman"/>
              <a:cs typeface="Times New Roman"/>
              <a:sym typeface="Times New Roman"/>
            </a:endParaRPr>
          </a:p>
        </p:txBody>
      </p:sp>
      <p:sp>
        <p:nvSpPr>
          <p:cNvPr id="127" name="Google Shape;127;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solidFill>
                  <a:schemeClr val="dk1"/>
                </a:solidFill>
              </a:rPr>
              <a:t>9</a:t>
            </a:fld>
            <a:endParaRPr>
              <a:solidFill>
                <a:schemeClr val="dk1"/>
              </a:solidFill>
            </a:endParaRPr>
          </a:p>
        </p:txBody>
      </p:sp>
      <p:sp>
        <p:nvSpPr>
          <p:cNvPr id="128" name="Google Shape;128;p21"/>
          <p:cNvSpPr/>
          <p:nvPr/>
        </p:nvSpPr>
        <p:spPr>
          <a:xfrm>
            <a:off x="6895075" y="469550"/>
            <a:ext cx="1577400" cy="803100"/>
          </a:xfrm>
          <a:prstGeom prst="rect">
            <a:avLst/>
          </a:prstGeom>
          <a:solidFill>
            <a:schemeClr val="lt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X Ltd.</a:t>
            </a:r>
            <a:endParaRPr b="1"/>
          </a:p>
          <a:p>
            <a:pPr marL="0" lvl="0" indent="0" algn="ctr" rtl="0">
              <a:lnSpc>
                <a:spcPct val="115000"/>
              </a:lnSpc>
              <a:spcBef>
                <a:spcPts val="0"/>
              </a:spcBef>
              <a:spcAft>
                <a:spcPts val="0"/>
              </a:spcAft>
              <a:buNone/>
            </a:pPr>
            <a:r>
              <a:rPr lang="en" b="1"/>
              <a:t>(100% holding)</a:t>
            </a:r>
            <a:endParaRPr/>
          </a:p>
        </p:txBody>
      </p:sp>
      <p:cxnSp>
        <p:nvCxnSpPr>
          <p:cNvPr id="129" name="Google Shape;129;p21"/>
          <p:cNvCxnSpPr>
            <a:stCxn id="130" idx="0"/>
            <a:endCxn id="128" idx="2"/>
          </p:cNvCxnSpPr>
          <p:nvPr/>
        </p:nvCxnSpPr>
        <p:spPr>
          <a:xfrm rot="10800000">
            <a:off x="7683850" y="1272800"/>
            <a:ext cx="7200" cy="2634000"/>
          </a:xfrm>
          <a:prstGeom prst="straightConnector1">
            <a:avLst/>
          </a:prstGeom>
          <a:noFill/>
          <a:ln w="9525" cap="flat" cmpd="sng">
            <a:solidFill>
              <a:schemeClr val="dk1"/>
            </a:solidFill>
            <a:prstDash val="solid"/>
            <a:round/>
            <a:headEnd type="none" w="med" len="med"/>
            <a:tailEnd type="triangle" w="med" len="med"/>
          </a:ln>
          <a:effectLst>
            <a:outerShdw blurRad="57150" dist="19050" dir="5400000" algn="bl" rotWithShape="0">
              <a:srgbClr val="FFFFFF">
                <a:alpha val="50000"/>
              </a:srgbClr>
            </a:outerShdw>
          </a:effectLst>
        </p:spPr>
      </p:cxnSp>
      <p:sp>
        <p:nvSpPr>
          <p:cNvPr id="130" name="Google Shape;130;p21"/>
          <p:cNvSpPr/>
          <p:nvPr/>
        </p:nvSpPr>
        <p:spPr>
          <a:xfrm>
            <a:off x="6902350" y="3906800"/>
            <a:ext cx="1577400" cy="803100"/>
          </a:xfrm>
          <a:prstGeom prst="rect">
            <a:avLst/>
          </a:prstGeom>
          <a:solidFill>
            <a:srgbClr val="F1C23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b="1"/>
              <a:t>Y Ltd.</a:t>
            </a:r>
            <a:endParaRPr/>
          </a:p>
        </p:txBody>
      </p:sp>
      <p:cxnSp>
        <p:nvCxnSpPr>
          <p:cNvPr id="131" name="Google Shape;131;p21"/>
          <p:cNvCxnSpPr/>
          <p:nvPr/>
        </p:nvCxnSpPr>
        <p:spPr>
          <a:xfrm rot="10800000" flipH="1">
            <a:off x="6190725" y="2583625"/>
            <a:ext cx="2830500" cy="36000"/>
          </a:xfrm>
          <a:prstGeom prst="straightConnector1">
            <a:avLst/>
          </a:prstGeom>
          <a:noFill/>
          <a:ln w="9525" cap="flat" cmpd="sng">
            <a:solidFill>
              <a:srgbClr val="6AA84F"/>
            </a:solidFill>
            <a:prstDash val="dash"/>
            <a:round/>
            <a:headEnd type="none" w="med" len="med"/>
            <a:tailEnd type="none" w="med" len="med"/>
          </a:ln>
        </p:spPr>
      </p:cxnSp>
      <p:sp>
        <p:nvSpPr>
          <p:cNvPr id="132" name="Google Shape;132;p21"/>
          <p:cNvSpPr/>
          <p:nvPr/>
        </p:nvSpPr>
        <p:spPr>
          <a:xfrm>
            <a:off x="6549075" y="1581675"/>
            <a:ext cx="914400" cy="444900"/>
          </a:xfrm>
          <a:prstGeom prst="roundRect">
            <a:avLst>
              <a:gd name="adj" fmla="val 16667"/>
            </a:avLst>
          </a:prstGeom>
          <a:solidFill>
            <a:srgbClr val="EA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USA</a:t>
            </a:r>
            <a:endParaRPr b="1"/>
          </a:p>
        </p:txBody>
      </p:sp>
      <p:sp>
        <p:nvSpPr>
          <p:cNvPr id="133" name="Google Shape;133;p21"/>
          <p:cNvSpPr/>
          <p:nvPr/>
        </p:nvSpPr>
        <p:spPr>
          <a:xfrm>
            <a:off x="7825950" y="3040763"/>
            <a:ext cx="914400" cy="4449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b="1"/>
              <a:t>India</a:t>
            </a:r>
            <a:endParaRPr b="1"/>
          </a:p>
        </p:txBody>
      </p:sp>
      <p:sp>
        <p:nvSpPr>
          <p:cNvPr id="11" name="Footer Placeholder 3"/>
          <p:cNvSpPr txBox="1">
            <a:spLocks/>
          </p:cNvSpPr>
          <p:nvPr/>
        </p:nvSpPr>
        <p:spPr>
          <a:xfrm>
            <a:off x="192696" y="4731990"/>
            <a:ext cx="5562600" cy="27384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IN" sz="1000" dirty="0">
                <a:latin typeface="Times New Roman" panose="02020603050405020304" pitchFamily="18" charset="0"/>
                <a:cs typeface="Times New Roman" panose="02020603050405020304" pitchFamily="18" charset="0"/>
              </a:rPr>
              <a:t>A</a:t>
            </a:r>
            <a:r>
              <a:rPr lang="en-IN" sz="1000" dirty="0" smtClean="0">
                <a:latin typeface="Times New Roman" panose="02020603050405020304" pitchFamily="18" charset="0"/>
                <a:cs typeface="Times New Roman" panose="02020603050405020304" pitchFamily="18" charset="0"/>
              </a:rPr>
              <a:t>- © Committee on International Taxation, ICAI</a:t>
            </a:r>
            <a:endParaRPr 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2994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TotalTime>
  <Words>5111</Words>
  <Application>Microsoft Office PowerPoint</Application>
  <PresentationFormat>On-screen Show (16:9)</PresentationFormat>
  <Paragraphs>592</Paragraphs>
  <Slides>44</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Roboto Slab</vt:lpstr>
      <vt:lpstr>Calibri</vt:lpstr>
      <vt:lpstr>Times New Roman</vt:lpstr>
      <vt:lpstr>Wingdings</vt:lpstr>
      <vt:lpstr>Roboto</vt:lpstr>
      <vt:lpstr>Marina</vt:lpstr>
      <vt:lpstr>BRAIN TRUST SESSION</vt:lpstr>
      <vt:lpstr>Case Study-1</vt:lpstr>
      <vt:lpstr>Case Study-1 (contd.)</vt:lpstr>
      <vt:lpstr>Case Study-1 (contd.)</vt:lpstr>
      <vt:lpstr>Case Study-1 (contd.)</vt:lpstr>
      <vt:lpstr>Question</vt:lpstr>
      <vt:lpstr>Case Study-2</vt:lpstr>
      <vt:lpstr>Case Study-2 (contd.)</vt:lpstr>
      <vt:lpstr>Case Study-2 (contd.)</vt:lpstr>
      <vt:lpstr>Question</vt:lpstr>
      <vt:lpstr>Case Study-3</vt:lpstr>
      <vt:lpstr>Case Study-3 (contd.)</vt:lpstr>
      <vt:lpstr>Case Study-3 (contd.)</vt:lpstr>
      <vt:lpstr>Case Study-4</vt:lpstr>
      <vt:lpstr>Case Study-5 Corresponding adjustment under transfer pricing</vt:lpstr>
      <vt:lpstr>Case Study-5 (contd.) Corresponding adjustment under transfer pricing</vt:lpstr>
      <vt:lpstr>Case Study-6</vt:lpstr>
      <vt:lpstr>Case Study-6</vt:lpstr>
      <vt:lpstr>Case Study -6 (contd.)  Question</vt:lpstr>
      <vt:lpstr>Case Study-7 Taxation of Branch Activities of Foreign Shipping Company in India</vt:lpstr>
      <vt:lpstr>Case Study-7 (contd.) Taxation of Branch Activities of Foreign Shipping Company in India</vt:lpstr>
      <vt:lpstr>Case Study-7 (contd.) Taxation of Branch Activities of Foreign Shipping Company in India</vt:lpstr>
      <vt:lpstr>Case Study-7 (contd.) Taxation of Branch Activities of Foreign Shipping Company in India</vt:lpstr>
      <vt:lpstr>Case Study-8 Permanent Establishment implications post MLI’s entry into force and the Formula One decision</vt:lpstr>
      <vt:lpstr>Questions</vt:lpstr>
      <vt:lpstr>Case Study – 9 Foreign Tax Credit</vt:lpstr>
      <vt:lpstr>Case Study – 9 (contd.) Foreign Tax Credit</vt:lpstr>
      <vt:lpstr>Question</vt:lpstr>
      <vt:lpstr>PowerPoint Presentation</vt:lpstr>
      <vt:lpstr>Questions</vt:lpstr>
      <vt:lpstr>    Case Study – 11 (A) </vt:lpstr>
      <vt:lpstr>Case Study – 11 (B) </vt:lpstr>
      <vt:lpstr>Case Study – 12 Bareboat Charter of a Drilling Rig</vt:lpstr>
      <vt:lpstr>Case Study – 12 Bareboat Charter of a Drilling Rig</vt:lpstr>
      <vt:lpstr>Questions:</vt:lpstr>
      <vt:lpstr>PowerPoint Presentation</vt:lpstr>
      <vt:lpstr>PowerPoint Presentation</vt:lpstr>
      <vt:lpstr>PowerPoint Presentation</vt:lpstr>
      <vt:lpstr>Question</vt:lpstr>
      <vt:lpstr>Case Study – 14 Taxability On Accrual Basis Or Payment Basis</vt:lpstr>
      <vt:lpstr>Case Study – 14 (contd.) Taxability On Accrual Basis Or Payment Basis</vt:lpstr>
      <vt:lpstr>Case Study – 15 Intellectual Property Development in India</vt:lpstr>
      <vt:lpstr>Question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BRAIN TRUST SESSION</dc:title>
  <dc:creator>Windows</dc:creator>
  <cp:lastModifiedBy>Windows User</cp:lastModifiedBy>
  <cp:revision>75</cp:revision>
  <dcterms:modified xsi:type="dcterms:W3CDTF">2020-01-24T19:59:56Z</dcterms:modified>
</cp:coreProperties>
</file>