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sldIdLst>
    <p:sldId id="349" r:id="rId2"/>
    <p:sldId id="471" r:id="rId3"/>
    <p:sldId id="426" r:id="rId4"/>
    <p:sldId id="470" r:id="rId5"/>
    <p:sldId id="431" r:id="rId6"/>
    <p:sldId id="453" r:id="rId7"/>
    <p:sldId id="430" r:id="rId8"/>
    <p:sldId id="466" r:id="rId9"/>
    <p:sldId id="467" r:id="rId10"/>
    <p:sldId id="468" r:id="rId11"/>
    <p:sldId id="429" r:id="rId12"/>
    <p:sldId id="413" r:id="rId13"/>
    <p:sldId id="427" r:id="rId14"/>
    <p:sldId id="414" r:id="rId15"/>
    <p:sldId id="415" r:id="rId16"/>
    <p:sldId id="416" r:id="rId17"/>
    <p:sldId id="417" r:id="rId18"/>
    <p:sldId id="418" r:id="rId19"/>
    <p:sldId id="422" r:id="rId20"/>
    <p:sldId id="423" r:id="rId21"/>
    <p:sldId id="419" r:id="rId22"/>
    <p:sldId id="454" r:id="rId23"/>
    <p:sldId id="459" r:id="rId24"/>
    <p:sldId id="432" r:id="rId25"/>
    <p:sldId id="433" r:id="rId26"/>
    <p:sldId id="434" r:id="rId27"/>
    <p:sldId id="435" r:id="rId28"/>
    <p:sldId id="436" r:id="rId29"/>
    <p:sldId id="437" r:id="rId30"/>
    <p:sldId id="447" r:id="rId31"/>
    <p:sldId id="448" r:id="rId32"/>
    <p:sldId id="452" r:id="rId33"/>
    <p:sldId id="469" r:id="rId34"/>
    <p:sldId id="463" r:id="rId35"/>
    <p:sldId id="465" r:id="rId36"/>
    <p:sldId id="464" r:id="rId37"/>
    <p:sldId id="456" r:id="rId38"/>
    <p:sldId id="299" r:id="rId39"/>
    <p:sldId id="457" r:id="rId40"/>
    <p:sldId id="278" r:id="rId41"/>
    <p:sldId id="402" r:id="rId42"/>
    <p:sldId id="403" r:id="rId43"/>
    <p:sldId id="450" r:id="rId44"/>
    <p:sldId id="451" r:id="rId45"/>
    <p:sldId id="449" r:id="rId46"/>
    <p:sldId id="445" r:id="rId47"/>
    <p:sldId id="438" r:id="rId48"/>
    <p:sldId id="439" r:id="rId49"/>
    <p:sldId id="404" r:id="rId50"/>
    <p:sldId id="446" r:id="rId51"/>
    <p:sldId id="444" r:id="rId52"/>
    <p:sldId id="440" r:id="rId53"/>
    <p:sldId id="350"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ll" initials="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15" autoAdjust="0"/>
    <p:restoredTop sz="94660"/>
  </p:normalViewPr>
  <p:slideViewPr>
    <p:cSldViewPr showGuides="1">
      <p:cViewPr varScale="1">
        <p:scale>
          <a:sx n="74" d="100"/>
          <a:sy n="74" d="100"/>
        </p:scale>
        <p:origin x="-846"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32" tIns="45716" rIns="91432" bIns="45716"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32" tIns="45716" rIns="91432" bIns="45716" rtlCol="0"/>
          <a:lstStyle>
            <a:lvl1pPr algn="r">
              <a:defRPr sz="1200"/>
            </a:lvl1pPr>
          </a:lstStyle>
          <a:p>
            <a:fld id="{D6F1D787-78B6-4EC3-BE53-A56C76BC89AE}" type="datetimeFigureOut">
              <a:rPr lang="en-US" smtClean="0"/>
              <a:pPr/>
              <a:t>1/24/2020</a:t>
            </a:fld>
            <a:endParaRPr lang="en-US" dirty="0"/>
          </a:p>
        </p:txBody>
      </p:sp>
      <p:sp>
        <p:nvSpPr>
          <p:cNvPr id="4" name="Slide Image Placeholder 3"/>
          <p:cNvSpPr>
            <a:spLocks noGrp="1" noRot="1" noChangeAspect="1"/>
          </p:cNvSpPr>
          <p:nvPr>
            <p:ph type="sldImg" idx="2"/>
          </p:nvPr>
        </p:nvSpPr>
        <p:spPr>
          <a:xfrm>
            <a:off x="1144588" y="685800"/>
            <a:ext cx="4570412" cy="3429000"/>
          </a:xfrm>
          <a:prstGeom prst="rect">
            <a:avLst/>
          </a:prstGeom>
          <a:noFill/>
          <a:ln w="12700">
            <a:solidFill>
              <a:prstClr val="black"/>
            </a:solidFill>
          </a:ln>
        </p:spPr>
        <p:txBody>
          <a:bodyPr vert="horz" lIns="91432" tIns="45716" rIns="91432" bIns="45716"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32" tIns="45716" rIns="91432" bIns="4571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32" tIns="45716" rIns="91432" bIns="4571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32" tIns="45716" rIns="91432" bIns="45716" rtlCol="0" anchor="b"/>
          <a:lstStyle>
            <a:lvl1pPr algn="r">
              <a:defRPr sz="1200"/>
            </a:lvl1pPr>
          </a:lstStyle>
          <a:p>
            <a:fld id="{51A11536-61A6-4524-9BC2-6FC93A5B257A}" type="slidenum">
              <a:rPr lang="en-US" smtClean="0"/>
              <a:pPr/>
              <a:t>‹#›</a:t>
            </a:fld>
            <a:endParaRPr lang="en-US" dirty="0"/>
          </a:p>
        </p:txBody>
      </p:sp>
    </p:spTree>
    <p:extLst>
      <p:ext uri="{BB962C8B-B14F-4D97-AF65-F5344CB8AC3E}">
        <p14:creationId xmlns:p14="http://schemas.microsoft.com/office/powerpoint/2010/main" val="4043955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144588" y="687388"/>
            <a:ext cx="4570412" cy="3429000"/>
          </a:xfrm>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z="1000" dirty="0" smtClean="0">
              <a:latin typeface="Arial" pitchFamily="34" charset="0"/>
            </a:endParaRPr>
          </a:p>
        </p:txBody>
      </p:sp>
    </p:spTree>
    <p:extLst>
      <p:ext uri="{BB962C8B-B14F-4D97-AF65-F5344CB8AC3E}">
        <p14:creationId xmlns:p14="http://schemas.microsoft.com/office/powerpoint/2010/main" val="4207849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144588" y="687388"/>
            <a:ext cx="4570412" cy="3429000"/>
          </a:xfrm>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z="1000" dirty="0" smtClean="0">
              <a:latin typeface="Arial" pitchFamily="34" charset="0"/>
            </a:endParaRPr>
          </a:p>
        </p:txBody>
      </p:sp>
    </p:spTree>
    <p:extLst>
      <p:ext uri="{BB962C8B-B14F-4D97-AF65-F5344CB8AC3E}">
        <p14:creationId xmlns:p14="http://schemas.microsoft.com/office/powerpoint/2010/main" val="4207849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702702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5" name="Rectangle 28"/>
          <p:cNvSpPr>
            <a:spLocks noChangeAspect="1"/>
          </p:cNvSpPr>
          <p:nvPr/>
        </p:nvSpPr>
        <p:spPr bwMode="auto">
          <a:xfrm>
            <a:off x="0" y="206375"/>
            <a:ext cx="457200" cy="860425"/>
          </a:xfrm>
          <a:prstGeom prst="rect">
            <a:avLst/>
          </a:prstGeom>
          <a:solidFill>
            <a:srgbClr val="BED25A"/>
          </a:solidFill>
          <a:ln w="9525" algn="ctr">
            <a:noFill/>
            <a:round/>
            <a:headEnd/>
            <a:tailEnd/>
          </a:ln>
        </p:spPr>
        <p:txBody>
          <a:bodyPr bIns="0" anchor="b" anchorCtr="1"/>
          <a:lstStyle/>
          <a:p>
            <a:pPr eaLnBrk="0" fontAlgn="base" hangingPunct="0">
              <a:spcBef>
                <a:spcPct val="0"/>
              </a:spcBef>
              <a:spcAft>
                <a:spcPct val="0"/>
              </a:spcAft>
              <a:defRPr/>
            </a:pPr>
            <a:endParaRPr lang="en-US" b="1" dirty="0">
              <a:solidFill>
                <a:prstClr val="white"/>
              </a:solidFill>
            </a:endParaRPr>
          </a:p>
        </p:txBody>
      </p:sp>
      <p:sp>
        <p:nvSpPr>
          <p:cNvPr id="3" name="Content Placeholder 2"/>
          <p:cNvSpPr>
            <a:spLocks noGrp="1"/>
          </p:cNvSpPr>
          <p:nvPr>
            <p:ph idx="1"/>
          </p:nvPr>
        </p:nvSpPr>
        <p:spPr>
          <a:xfrm>
            <a:off x="455613" y="1412875"/>
            <a:ext cx="8159750" cy="4519613"/>
          </a:xfrm>
          <a:prstGeom prst="rect">
            <a:avLst/>
          </a:prstGeom>
        </p:spPr>
        <p:txBody>
          <a:bodyPr/>
          <a:lstStyle>
            <a:lvl1pPr>
              <a:defRPr lang="en-US" sz="2200" dirty="0" smtClean="0">
                <a:solidFill>
                  <a:schemeClr val="tx1">
                    <a:lumMod val="65000"/>
                    <a:lumOff val="35000"/>
                  </a:schemeClr>
                </a:solidFill>
                <a:latin typeface="+mn-lt"/>
                <a:ea typeface="+mn-ea"/>
                <a:cs typeface="+mn-cs"/>
              </a:defRPr>
            </a:lvl1pPr>
            <a:lvl2pPr>
              <a:buFont typeface="Symbol" pitchFamily="18" charset="2"/>
              <a:buChar char="-"/>
              <a:defRPr sz="2100">
                <a:solidFill>
                  <a:schemeClr val="tx1">
                    <a:lumMod val="65000"/>
                    <a:lumOff val="35000"/>
                  </a:schemeClr>
                </a:solidFill>
              </a:defRPr>
            </a:lvl2pPr>
            <a:lvl3pPr>
              <a:defRPr sz="22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Rectangle 2"/>
          <p:cNvSpPr>
            <a:spLocks noGrp="1" noChangeArrowheads="1"/>
          </p:cNvSpPr>
          <p:nvPr>
            <p:ph type="title"/>
          </p:nvPr>
        </p:nvSpPr>
        <p:spPr>
          <a:xfrm>
            <a:off x="0" y="203200"/>
            <a:ext cx="9144000" cy="863600"/>
          </a:xfrm>
        </p:spPr>
        <p:txBody>
          <a:bodyPr/>
          <a:lstStyle>
            <a:lvl1pPr marL="1030288" indent="-457200">
              <a:defRPr/>
            </a:lvl1pPr>
          </a:lstStyle>
          <a:p>
            <a:r>
              <a:rPr lang="en-US" dirty="0" smtClean="0"/>
              <a:t>Click to edit Master title style</a:t>
            </a:r>
            <a:endParaRPr dirty="0" smtClean="0"/>
          </a:p>
        </p:txBody>
      </p:sp>
    </p:spTree>
    <p:extLst>
      <p:ext uri="{BB962C8B-B14F-4D97-AF65-F5344CB8AC3E}">
        <p14:creationId xmlns:p14="http://schemas.microsoft.com/office/powerpoint/2010/main" val="93984238"/>
      </p:ext>
    </p:extLst>
  </p:cSld>
  <p:clrMapOvr>
    <a:masterClrMapping/>
  </p:clrMapOvr>
  <p:transition>
    <p:comb/>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0" y="228600"/>
            <a:ext cx="9144000" cy="863600"/>
          </a:xfrm>
        </p:spPr>
        <p:txBody>
          <a:bodyPr/>
          <a:lstStyle>
            <a:lvl1pPr marL="1030288" indent="-457200">
              <a:defRPr/>
            </a:lvl1pPr>
          </a:lstStyle>
          <a:p>
            <a:r>
              <a:rPr lang="en-US" dirty="0" smtClean="0"/>
              <a:t>Click to edit Master title style</a:t>
            </a:r>
            <a:endParaRPr dirty="0" smtClean="0"/>
          </a:p>
        </p:txBody>
      </p:sp>
      <p:sp>
        <p:nvSpPr>
          <p:cNvPr id="4" name="Rectangle 28"/>
          <p:cNvSpPr>
            <a:spLocks noChangeAspect="1"/>
          </p:cNvSpPr>
          <p:nvPr userDrawn="1"/>
        </p:nvSpPr>
        <p:spPr bwMode="auto">
          <a:xfrm>
            <a:off x="0" y="228600"/>
            <a:ext cx="457200" cy="838200"/>
          </a:xfrm>
          <a:prstGeom prst="rect">
            <a:avLst/>
          </a:prstGeom>
          <a:solidFill>
            <a:srgbClr val="BED25A"/>
          </a:solidFill>
          <a:ln w="9525" algn="ctr">
            <a:noFill/>
            <a:round/>
            <a:headEnd/>
            <a:tailEnd/>
          </a:ln>
        </p:spPr>
        <p:txBody>
          <a:bodyPr lIns="101858" tIns="50929" rIns="101858" bIns="0" anchor="b" anchorCtr="1"/>
          <a:lstStyle/>
          <a:p>
            <a:pPr eaLnBrk="0" hangingPunct="0">
              <a:defRPr/>
            </a:pPr>
            <a:endParaRPr lang="en-US" dirty="0">
              <a:solidFill>
                <a:prstClr val="white"/>
              </a:solidFill>
            </a:endParaRPr>
          </a:p>
        </p:txBody>
      </p:sp>
    </p:spTree>
    <p:extLst>
      <p:ext uri="{BB962C8B-B14F-4D97-AF65-F5344CB8AC3E}">
        <p14:creationId xmlns:p14="http://schemas.microsoft.com/office/powerpoint/2010/main" val="2661100050"/>
      </p:ext>
    </p:extLst>
  </p:cSld>
  <p:clrMapOvr>
    <a:masterClrMapping/>
  </p:clrMapOvr>
  <p:transition>
    <p:comb/>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2 Content and Content">
    <p:spTree>
      <p:nvGrpSpPr>
        <p:cNvPr id="1" name=""/>
        <p:cNvGrpSpPr/>
        <p:nvPr/>
      </p:nvGrpSpPr>
      <p:grpSpPr>
        <a:xfrm>
          <a:off x="0" y="0"/>
          <a:ext cx="0" cy="0"/>
          <a:chOff x="0" y="0"/>
          <a:chExt cx="0" cy="0"/>
        </a:xfrm>
      </p:grpSpPr>
      <p:sp>
        <p:nvSpPr>
          <p:cNvPr id="7" name="Rectangle 28"/>
          <p:cNvSpPr>
            <a:spLocks noChangeAspect="1"/>
          </p:cNvSpPr>
          <p:nvPr/>
        </p:nvSpPr>
        <p:spPr bwMode="auto">
          <a:xfrm>
            <a:off x="0" y="206375"/>
            <a:ext cx="457200" cy="860425"/>
          </a:xfrm>
          <a:prstGeom prst="rect">
            <a:avLst/>
          </a:prstGeom>
          <a:solidFill>
            <a:srgbClr val="BED25A"/>
          </a:solidFill>
          <a:ln w="9525" algn="ctr">
            <a:noFill/>
            <a:round/>
            <a:headEnd/>
            <a:tailEnd/>
          </a:ln>
        </p:spPr>
        <p:txBody>
          <a:bodyPr bIns="0" anchor="b" anchorCtr="1"/>
          <a:lstStyle/>
          <a:p>
            <a:pPr eaLnBrk="0" fontAlgn="base" hangingPunct="0">
              <a:spcBef>
                <a:spcPct val="0"/>
              </a:spcBef>
              <a:spcAft>
                <a:spcPct val="0"/>
              </a:spcAft>
              <a:defRPr/>
            </a:pPr>
            <a:endParaRPr lang="en-US" b="1" dirty="0">
              <a:solidFill>
                <a:prstClr val="white"/>
              </a:solidFill>
            </a:endParaRPr>
          </a:p>
        </p:txBody>
      </p:sp>
      <p:sp>
        <p:nvSpPr>
          <p:cNvPr id="3" name="Content Placeholder 2"/>
          <p:cNvSpPr>
            <a:spLocks noGrp="1"/>
          </p:cNvSpPr>
          <p:nvPr>
            <p:ph sz="quarter" idx="1"/>
          </p:nvPr>
        </p:nvSpPr>
        <p:spPr>
          <a:xfrm>
            <a:off x="455613" y="1412875"/>
            <a:ext cx="4003675" cy="2182813"/>
          </a:xfrm>
          <a:prstGeom prst="rect">
            <a:avLst/>
          </a:prstGeom>
        </p:spPr>
        <p:txBody>
          <a:bodyPr/>
          <a:lstStyle>
            <a:lvl1pPr>
              <a:defRPr sz="3200">
                <a:solidFill>
                  <a:schemeClr val="tx1">
                    <a:lumMod val="65000"/>
                    <a:lumOff val="35000"/>
                  </a:schemeClr>
                </a:solidFill>
              </a:defRPr>
            </a:lvl1pPr>
            <a:lvl2pPr>
              <a:defRPr sz="2800">
                <a:solidFill>
                  <a:schemeClr val="tx1">
                    <a:lumMod val="65000"/>
                    <a:lumOff val="35000"/>
                  </a:schemeClr>
                </a:solidFill>
              </a:defRPr>
            </a:lvl2pPr>
          </a:lstStyle>
          <a:p>
            <a:pPr lvl="0"/>
            <a:r>
              <a:rPr lang="en-US" smtClean="0"/>
              <a:t>Click to edit Master text styles</a:t>
            </a:r>
          </a:p>
          <a:p>
            <a:pPr lvl="1"/>
            <a:r>
              <a:rPr lang="en-US" smtClean="0"/>
              <a:t>Second level</a:t>
            </a:r>
          </a:p>
        </p:txBody>
      </p:sp>
      <p:sp>
        <p:nvSpPr>
          <p:cNvPr id="4" name="Content Placeholder 3"/>
          <p:cNvSpPr>
            <a:spLocks noGrp="1"/>
          </p:cNvSpPr>
          <p:nvPr>
            <p:ph sz="quarter" idx="2"/>
          </p:nvPr>
        </p:nvSpPr>
        <p:spPr>
          <a:xfrm>
            <a:off x="455613" y="3748088"/>
            <a:ext cx="4003675" cy="2184400"/>
          </a:xfrm>
          <a:prstGeom prst="rect">
            <a:avLst/>
          </a:prstGeom>
        </p:spPr>
        <p:txBody>
          <a:bodyPr/>
          <a:lstStyle>
            <a:lvl1pPr>
              <a:defRPr sz="3200">
                <a:solidFill>
                  <a:schemeClr val="tx1">
                    <a:lumMod val="65000"/>
                    <a:lumOff val="35000"/>
                  </a:schemeClr>
                </a:solidFill>
              </a:defRPr>
            </a:lvl1pPr>
            <a:lvl2pPr>
              <a:defRPr sz="2800">
                <a:solidFill>
                  <a:schemeClr val="tx1">
                    <a:lumMod val="65000"/>
                    <a:lumOff val="35000"/>
                  </a:schemeClr>
                </a:solidFill>
              </a:defRPr>
            </a:lvl2pPr>
          </a:lstStyle>
          <a:p>
            <a:pPr lvl="0"/>
            <a:r>
              <a:rPr lang="en-US" smtClean="0"/>
              <a:t>Click to edit Master text styles</a:t>
            </a:r>
          </a:p>
          <a:p>
            <a:pPr lvl="1"/>
            <a:r>
              <a:rPr lang="en-US" smtClean="0"/>
              <a:t>Second level</a:t>
            </a:r>
          </a:p>
        </p:txBody>
      </p:sp>
      <p:sp>
        <p:nvSpPr>
          <p:cNvPr id="5" name="Content Placeholder 4"/>
          <p:cNvSpPr>
            <a:spLocks noGrp="1"/>
          </p:cNvSpPr>
          <p:nvPr>
            <p:ph sz="half" idx="3"/>
          </p:nvPr>
        </p:nvSpPr>
        <p:spPr>
          <a:xfrm>
            <a:off x="4611688" y="1412875"/>
            <a:ext cx="4003675" cy="4519613"/>
          </a:xfrm>
          <a:prstGeom prst="rect">
            <a:avLst/>
          </a:prstGeom>
        </p:spPr>
        <p:txBody>
          <a:bodyPr/>
          <a:lstStyle>
            <a:lvl1pPr>
              <a:defRPr sz="3200">
                <a:solidFill>
                  <a:schemeClr val="tx1">
                    <a:lumMod val="65000"/>
                    <a:lumOff val="35000"/>
                  </a:schemeClr>
                </a:solidFill>
              </a:defRPr>
            </a:lvl1pPr>
            <a:lvl2pPr>
              <a:defRPr sz="2800">
                <a:solidFill>
                  <a:schemeClr val="tx1">
                    <a:lumMod val="65000"/>
                    <a:lumOff val="35000"/>
                  </a:schemeClr>
                </a:solidFill>
              </a:defRPr>
            </a:lvl2pPr>
          </a:lstStyle>
          <a:p>
            <a:pPr lvl="0"/>
            <a:r>
              <a:rPr lang="en-US" smtClean="0"/>
              <a:t>Click to edit Master text styles</a:t>
            </a:r>
          </a:p>
          <a:p>
            <a:pPr lvl="1"/>
            <a:r>
              <a:rPr lang="en-US" smtClean="0"/>
              <a:t>Second level</a:t>
            </a:r>
          </a:p>
        </p:txBody>
      </p:sp>
      <p:sp>
        <p:nvSpPr>
          <p:cNvPr id="6" name="Rectangle 2"/>
          <p:cNvSpPr>
            <a:spLocks noGrp="1" noChangeArrowheads="1"/>
          </p:cNvSpPr>
          <p:nvPr>
            <p:ph type="title"/>
          </p:nvPr>
        </p:nvSpPr>
        <p:spPr>
          <a:xfrm>
            <a:off x="0" y="203200"/>
            <a:ext cx="9144000" cy="863600"/>
          </a:xfrm>
        </p:spPr>
        <p:txBody>
          <a:bodyPr/>
          <a:lstStyle>
            <a:lvl1pPr marL="1030288" indent="-457200">
              <a:defRPr/>
            </a:lvl1pPr>
          </a:lstStyle>
          <a:p>
            <a:r>
              <a:rPr lang="en-US" dirty="0" smtClean="0"/>
              <a:t>Click to edit Master title style</a:t>
            </a:r>
            <a:endParaRPr dirty="0" smtClean="0"/>
          </a:p>
        </p:txBody>
      </p:sp>
    </p:spTree>
    <p:extLst>
      <p:ext uri="{BB962C8B-B14F-4D97-AF65-F5344CB8AC3E}">
        <p14:creationId xmlns:p14="http://schemas.microsoft.com/office/powerpoint/2010/main" val="1250735554"/>
      </p:ext>
    </p:extLst>
  </p:cSld>
  <p:clrMapOvr>
    <a:masterClrMapping/>
  </p:clrMapOvr>
  <p:transition>
    <p:comb/>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4" name="Rectangle 28"/>
          <p:cNvSpPr>
            <a:spLocks noChangeAspect="1"/>
          </p:cNvSpPr>
          <p:nvPr userDrawn="1"/>
        </p:nvSpPr>
        <p:spPr bwMode="auto">
          <a:xfrm>
            <a:off x="0" y="206375"/>
            <a:ext cx="457200" cy="860425"/>
          </a:xfrm>
          <a:prstGeom prst="rect">
            <a:avLst/>
          </a:prstGeom>
          <a:solidFill>
            <a:srgbClr val="BED25A"/>
          </a:solidFill>
          <a:ln w="9525" algn="ctr">
            <a:noFill/>
            <a:round/>
            <a:headEnd/>
            <a:tailEnd/>
          </a:ln>
        </p:spPr>
        <p:txBody>
          <a:bodyPr bIns="0" anchor="b" anchorCtr="1"/>
          <a:lstStyle/>
          <a:p>
            <a:pPr eaLnBrk="0" hangingPunct="0">
              <a:defRPr/>
            </a:pPr>
            <a:endParaRPr lang="en-US" dirty="0">
              <a:solidFill>
                <a:prstClr val="white"/>
              </a:solidFill>
            </a:endParaRPr>
          </a:p>
        </p:txBody>
      </p:sp>
      <p:sp>
        <p:nvSpPr>
          <p:cNvPr id="3" name="Rectangle 2"/>
          <p:cNvSpPr>
            <a:spLocks noGrp="1" noChangeArrowheads="1"/>
          </p:cNvSpPr>
          <p:nvPr>
            <p:ph type="title"/>
          </p:nvPr>
        </p:nvSpPr>
        <p:spPr>
          <a:xfrm>
            <a:off x="0" y="203200"/>
            <a:ext cx="9144000" cy="863600"/>
          </a:xfrm>
        </p:spPr>
        <p:txBody>
          <a:bodyPr/>
          <a:lstStyle>
            <a:lvl1pPr marL="1030288" indent="-457200">
              <a:defRPr/>
            </a:lvl1pPr>
          </a:lstStyle>
          <a:p>
            <a:r>
              <a:rPr lang="en-US" smtClean="0"/>
              <a:t>Click to edit Master title style</a:t>
            </a:r>
            <a:endParaRPr smtClean="0"/>
          </a:p>
        </p:txBody>
      </p:sp>
    </p:spTree>
    <p:extLst>
      <p:ext uri="{BB962C8B-B14F-4D97-AF65-F5344CB8AC3E}">
        <p14:creationId xmlns:p14="http://schemas.microsoft.com/office/powerpoint/2010/main" val="944727681"/>
      </p:ext>
    </p:extLst>
  </p:cSld>
  <p:clrMapOvr>
    <a:masterClrMapping/>
  </p:clrMapOvr>
  <p:transition>
    <p:comb/>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bwMode="auto">
          <a:xfrm>
            <a:off x="7239000" y="6248400"/>
            <a:ext cx="1905000" cy="609600"/>
          </a:xfrm>
          <a:prstGeom prst="rect">
            <a:avLst/>
          </a:prstGeom>
          <a:solidFill>
            <a:srgbClr val="BED25A"/>
          </a:solidFill>
          <a:ln w="9525" cap="flat" cmpd="sng" algn="ctr">
            <a:noFill/>
            <a:prstDash val="solid"/>
            <a:round/>
            <a:headEnd type="none" w="med" len="med"/>
            <a:tailEnd type="none" w="med" len="med"/>
          </a:ln>
          <a:effectLst/>
        </p:spPr>
        <p:txBody>
          <a:bodyPr lIns="101858" tIns="50929" rIns="101858" bIns="50929"/>
          <a:lstStyle/>
          <a:p>
            <a:pPr eaLnBrk="0" hangingPunct="0">
              <a:defRPr/>
            </a:pPr>
            <a:endParaRPr lang="en-US" dirty="0">
              <a:solidFill>
                <a:prstClr val="black"/>
              </a:solidFill>
            </a:endParaRPr>
          </a:p>
        </p:txBody>
      </p:sp>
      <p:sp>
        <p:nvSpPr>
          <p:cNvPr id="1026" name="Rectangle 2"/>
          <p:cNvSpPr>
            <a:spLocks noGrp="1" noChangeArrowheads="1"/>
          </p:cNvSpPr>
          <p:nvPr>
            <p:ph type="title"/>
          </p:nvPr>
        </p:nvSpPr>
        <p:spPr bwMode="auto">
          <a:xfrm>
            <a:off x="0" y="200025"/>
            <a:ext cx="91440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p>
            <a:pPr lvl="0"/>
            <a:r>
              <a:rPr lang="en-US" smtClean="0"/>
              <a:t>Click to edit Master title style</a:t>
            </a:r>
          </a:p>
        </p:txBody>
      </p:sp>
      <p:sp>
        <p:nvSpPr>
          <p:cNvPr id="1027" name="Rectangle 11"/>
          <p:cNvSpPr>
            <a:spLocks noChangeArrowheads="1"/>
          </p:cNvSpPr>
          <p:nvPr/>
        </p:nvSpPr>
        <p:spPr bwMode="auto">
          <a:xfrm>
            <a:off x="0" y="6248400"/>
            <a:ext cx="7239000" cy="609600"/>
          </a:xfrm>
          <a:prstGeom prst="rect">
            <a:avLst/>
          </a:prstGeom>
          <a:solidFill>
            <a:srgbClr val="272727"/>
          </a:solidFill>
          <a:ln w="9525" algn="ctr">
            <a:noFill/>
            <a:round/>
            <a:headEnd/>
            <a:tailEnd/>
          </a:ln>
        </p:spPr>
        <p:txBody>
          <a:bodyPr/>
          <a:lstStyle/>
          <a:p>
            <a:pPr eaLnBrk="0" fontAlgn="base" hangingPunct="0">
              <a:spcBef>
                <a:spcPct val="0"/>
              </a:spcBef>
              <a:spcAft>
                <a:spcPct val="0"/>
              </a:spcAft>
              <a:defRPr/>
            </a:pPr>
            <a:endParaRPr lang="en-US" dirty="0">
              <a:solidFill>
                <a:prstClr val="black"/>
              </a:solidFill>
            </a:endParaRPr>
          </a:p>
        </p:txBody>
      </p:sp>
      <p:sp>
        <p:nvSpPr>
          <p:cNvPr id="1029" name="Rectangle 5"/>
          <p:cNvSpPr>
            <a:spLocks noChangeArrowheads="1"/>
          </p:cNvSpPr>
          <p:nvPr/>
        </p:nvSpPr>
        <p:spPr bwMode="auto">
          <a:xfrm>
            <a:off x="7570788" y="6400800"/>
            <a:ext cx="1143000" cy="457200"/>
          </a:xfrm>
          <a:prstGeom prst="rect">
            <a:avLst/>
          </a:prstGeom>
          <a:noFill/>
          <a:ln w="9525">
            <a:noFill/>
            <a:miter lim="800000"/>
            <a:headEnd/>
            <a:tailEnd/>
          </a:ln>
        </p:spPr>
        <p:txBody>
          <a:bodyPr lIns="0" tIns="0" rIns="0" bIns="0"/>
          <a:lstStyle/>
          <a:p>
            <a:pPr algn="ctr" fontAlgn="base">
              <a:spcBef>
                <a:spcPct val="0"/>
              </a:spcBef>
              <a:spcAft>
                <a:spcPct val="0"/>
              </a:spcAft>
              <a:defRPr/>
            </a:pPr>
            <a:fld id="{DE6E55B1-3C3A-4C6A-8CF3-A1321D0F770B}" type="slidenum">
              <a:rPr lang="en-US" sz="2000" b="1">
                <a:solidFill>
                  <a:srgbClr val="000000"/>
                </a:solidFill>
                <a:cs typeface="Arial" charset="0"/>
              </a:rPr>
              <a:pPr algn="ctr" fontAlgn="base">
                <a:spcBef>
                  <a:spcPct val="0"/>
                </a:spcBef>
                <a:spcAft>
                  <a:spcPct val="0"/>
                </a:spcAft>
                <a:defRPr/>
              </a:pPr>
              <a:t>‹#›</a:t>
            </a:fld>
            <a:endParaRPr lang="en-US" sz="2000" b="1" dirty="0">
              <a:solidFill>
                <a:srgbClr val="000000"/>
              </a:solidFill>
              <a:cs typeface="Arial" charset="0"/>
            </a:endParaRPr>
          </a:p>
        </p:txBody>
      </p:sp>
    </p:spTree>
    <p:extLst>
      <p:ext uri="{BB962C8B-B14F-4D97-AF65-F5344CB8AC3E}">
        <p14:creationId xmlns:p14="http://schemas.microsoft.com/office/powerpoint/2010/main" val="881072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p:comb/>
  </p:transition>
  <p:timing>
    <p:tnLst>
      <p:par>
        <p:cTn id="1" dur="indefinite" restart="never" nodeType="tmRoot"/>
      </p:par>
    </p:tnLst>
  </p:timing>
  <p:hf hdr="0" ftr="0" dt="0"/>
  <p:txStyles>
    <p:titleStyle>
      <a:lvl1pPr marL="457200" indent="-457200" algn="l" rtl="0" eaLnBrk="1" fontAlgn="base" hangingPunct="1">
        <a:lnSpc>
          <a:spcPct val="85000"/>
        </a:lnSpc>
        <a:spcBef>
          <a:spcPct val="0"/>
        </a:spcBef>
        <a:spcAft>
          <a:spcPct val="0"/>
        </a:spcAft>
        <a:defRPr sz="3600" b="1">
          <a:solidFill>
            <a:srgbClr val="7C7C7C"/>
          </a:solidFill>
          <a:latin typeface="+mj-lt"/>
          <a:ea typeface="+mj-ea"/>
          <a:cs typeface="+mj-cs"/>
        </a:defRPr>
      </a:lvl1pPr>
      <a:lvl2pPr marL="457200" indent="-457200" algn="l" rtl="0" eaLnBrk="1" fontAlgn="base" hangingPunct="1">
        <a:lnSpc>
          <a:spcPct val="85000"/>
        </a:lnSpc>
        <a:spcBef>
          <a:spcPct val="0"/>
        </a:spcBef>
        <a:spcAft>
          <a:spcPct val="0"/>
        </a:spcAft>
        <a:defRPr sz="3600" b="1">
          <a:solidFill>
            <a:srgbClr val="7C7C7C"/>
          </a:solidFill>
          <a:latin typeface="Arial" charset="0"/>
        </a:defRPr>
      </a:lvl2pPr>
      <a:lvl3pPr marL="457200" indent="-457200" algn="l" rtl="0" eaLnBrk="1" fontAlgn="base" hangingPunct="1">
        <a:lnSpc>
          <a:spcPct val="85000"/>
        </a:lnSpc>
        <a:spcBef>
          <a:spcPct val="0"/>
        </a:spcBef>
        <a:spcAft>
          <a:spcPct val="0"/>
        </a:spcAft>
        <a:defRPr sz="3600" b="1">
          <a:solidFill>
            <a:srgbClr val="7C7C7C"/>
          </a:solidFill>
          <a:latin typeface="Arial" charset="0"/>
        </a:defRPr>
      </a:lvl3pPr>
      <a:lvl4pPr marL="457200" indent="-457200" algn="l" rtl="0" eaLnBrk="1" fontAlgn="base" hangingPunct="1">
        <a:lnSpc>
          <a:spcPct val="85000"/>
        </a:lnSpc>
        <a:spcBef>
          <a:spcPct val="0"/>
        </a:spcBef>
        <a:spcAft>
          <a:spcPct val="0"/>
        </a:spcAft>
        <a:defRPr sz="3600" b="1">
          <a:solidFill>
            <a:srgbClr val="7C7C7C"/>
          </a:solidFill>
          <a:latin typeface="Arial" charset="0"/>
        </a:defRPr>
      </a:lvl4pPr>
      <a:lvl5pPr marL="457200" indent="-457200" algn="l" rtl="0" eaLnBrk="1" fontAlgn="base" hangingPunct="1">
        <a:lnSpc>
          <a:spcPct val="85000"/>
        </a:lnSpc>
        <a:spcBef>
          <a:spcPct val="0"/>
        </a:spcBef>
        <a:spcAft>
          <a:spcPct val="0"/>
        </a:spcAft>
        <a:defRPr sz="3600" b="1">
          <a:solidFill>
            <a:srgbClr val="7C7C7C"/>
          </a:solidFill>
          <a:latin typeface="Arial" charset="0"/>
        </a:defRPr>
      </a:lvl5pPr>
      <a:lvl6pPr marL="457200" algn="l" rtl="0" eaLnBrk="1" fontAlgn="base" hangingPunct="1">
        <a:lnSpc>
          <a:spcPct val="85000"/>
        </a:lnSpc>
        <a:spcBef>
          <a:spcPct val="0"/>
        </a:spcBef>
        <a:spcAft>
          <a:spcPct val="0"/>
        </a:spcAft>
        <a:defRPr sz="3000" b="1">
          <a:solidFill>
            <a:srgbClr val="646464"/>
          </a:solidFill>
          <a:latin typeface="Arial" charset="0"/>
        </a:defRPr>
      </a:lvl6pPr>
      <a:lvl7pPr marL="914400" algn="l" rtl="0" eaLnBrk="1" fontAlgn="base" hangingPunct="1">
        <a:lnSpc>
          <a:spcPct val="85000"/>
        </a:lnSpc>
        <a:spcBef>
          <a:spcPct val="0"/>
        </a:spcBef>
        <a:spcAft>
          <a:spcPct val="0"/>
        </a:spcAft>
        <a:defRPr sz="3000" b="1">
          <a:solidFill>
            <a:srgbClr val="646464"/>
          </a:solidFill>
          <a:latin typeface="Arial" charset="0"/>
        </a:defRPr>
      </a:lvl7pPr>
      <a:lvl8pPr marL="1371600" algn="l" rtl="0" eaLnBrk="1" fontAlgn="base" hangingPunct="1">
        <a:lnSpc>
          <a:spcPct val="85000"/>
        </a:lnSpc>
        <a:spcBef>
          <a:spcPct val="0"/>
        </a:spcBef>
        <a:spcAft>
          <a:spcPct val="0"/>
        </a:spcAft>
        <a:defRPr sz="3000" b="1">
          <a:solidFill>
            <a:srgbClr val="646464"/>
          </a:solidFill>
          <a:latin typeface="Arial" charset="0"/>
        </a:defRPr>
      </a:lvl8pPr>
      <a:lvl9pPr marL="1828800" algn="l" rtl="0" eaLnBrk="1" fontAlgn="base" hangingPunct="1">
        <a:lnSpc>
          <a:spcPct val="85000"/>
        </a:lnSpc>
        <a:spcBef>
          <a:spcPct val="0"/>
        </a:spcBef>
        <a:spcAft>
          <a:spcPct val="0"/>
        </a:spcAft>
        <a:defRPr sz="3000" b="1">
          <a:solidFill>
            <a:srgbClr val="646464"/>
          </a:solidFill>
          <a:latin typeface="Arial" charset="0"/>
        </a:defRPr>
      </a:lvl9pPr>
    </p:titleStyle>
    <p:bodyStyle>
      <a:lvl1pPr marL="360363" indent="-360363" algn="l" rtl="0" eaLnBrk="1" fontAlgn="base" hangingPunct="1">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1" fontAlgn="base" hangingPunct="1">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1" fontAlgn="base" hangingPunct="1">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1" fontAlgn="base" hangingPunct="1">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1" fontAlgn="base" hangingPunct="1">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eaLnBrk="1" fontAlgn="base" hangingPunct="1">
        <a:spcBef>
          <a:spcPct val="20000"/>
        </a:spcBef>
        <a:spcAft>
          <a:spcPct val="0"/>
        </a:spcAft>
        <a:buClr>
          <a:srgbClr val="FFD200"/>
        </a:buClr>
        <a:buSzPct val="75000"/>
        <a:buFont typeface="Arial" charset="0"/>
        <a:buChar char="►"/>
        <a:defRPr sz="1600">
          <a:solidFill>
            <a:srgbClr val="646464"/>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 Target="slide4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05828" y="1928802"/>
            <a:ext cx="8595623" cy="3785652"/>
          </a:xfrm>
          <a:prstGeom prst="rect">
            <a:avLst/>
          </a:prstGeom>
        </p:spPr>
        <p:txBody>
          <a:bodyPr wrap="none">
            <a:spAutoFit/>
          </a:bodyPr>
          <a:lstStyle/>
          <a:p>
            <a:pPr algn="just">
              <a:defRPr/>
            </a:pPr>
            <a:r>
              <a:rPr lang="en-US" sz="9600" b="1" kern="0" dirty="0">
                <a:solidFill>
                  <a:schemeClr val="tx1">
                    <a:lumMod val="65000"/>
                    <a:lumOff val="35000"/>
                  </a:schemeClr>
                </a:solidFill>
              </a:rPr>
              <a:t>b</a:t>
            </a:r>
            <a:r>
              <a:rPr lang="en-US" sz="9600" b="1" kern="0" dirty="0" smtClean="0">
                <a:solidFill>
                  <a:schemeClr val="tx1">
                    <a:lumMod val="65000"/>
                    <a:lumOff val="35000"/>
                  </a:schemeClr>
                </a:solidFill>
              </a:rPr>
              <a:t>it.ly/2Gfpsx8 </a:t>
            </a:r>
          </a:p>
          <a:p>
            <a:pPr algn="just">
              <a:defRPr/>
            </a:pPr>
            <a:endParaRPr lang="en-US" sz="9600" b="1" kern="0" dirty="0">
              <a:solidFill>
                <a:schemeClr val="tx1">
                  <a:lumMod val="65000"/>
                  <a:lumOff val="35000"/>
                </a:schemeClr>
              </a:solidFill>
            </a:endParaRPr>
          </a:p>
          <a:p>
            <a:pPr algn="ctr">
              <a:defRPr/>
            </a:pPr>
            <a:r>
              <a:rPr lang="en-US" sz="4400" b="1" kern="0" dirty="0" smtClean="0">
                <a:solidFill>
                  <a:schemeClr val="tx1">
                    <a:lumMod val="65000"/>
                    <a:lumOff val="35000"/>
                  </a:schemeClr>
                </a:solidFill>
              </a:rPr>
              <a:t>*Case sensitive</a:t>
            </a:r>
            <a:endParaRPr lang="en-US" sz="9600" b="1" kern="0" dirty="0" smtClean="0">
              <a:solidFill>
                <a:schemeClr val="tx1">
                  <a:lumMod val="65000"/>
                  <a:lumOff val="35000"/>
                </a:schemeClr>
              </a:solidFill>
            </a:endParaRPr>
          </a:p>
        </p:txBody>
      </p:sp>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marL="573088" indent="0" algn="just"/>
            <a:r>
              <a:rPr lang="en-GB" altLang="en-US" dirty="0" smtClean="0"/>
              <a:t>Need for codifying GAAR</a:t>
            </a:r>
          </a:p>
        </p:txBody>
      </p:sp>
      <p:sp>
        <p:nvSpPr>
          <p:cNvPr id="4"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kern="0" dirty="0" smtClean="0">
                <a:solidFill>
                  <a:schemeClr val="tx1">
                    <a:lumMod val="65000"/>
                    <a:lumOff val="35000"/>
                  </a:schemeClr>
                </a:solidFill>
              </a:rPr>
              <a:t>Vodafone International Holdings BV (SC):</a:t>
            </a:r>
            <a:endParaRPr lang="en-IN" sz="3200" b="0" kern="0" dirty="0">
              <a:solidFill>
                <a:schemeClr val="tx1">
                  <a:lumMod val="65000"/>
                  <a:lumOff val="35000"/>
                </a:schemeClr>
              </a:solidFill>
              <a:latin typeface="+mn-lt"/>
            </a:endParaRPr>
          </a:p>
          <a:p>
            <a:pPr marL="354013" lvl="2" algn="just">
              <a:lnSpc>
                <a:spcPct val="120000"/>
              </a:lnSpc>
              <a:spcAft>
                <a:spcPts val="1900"/>
              </a:spcAft>
              <a:buClr>
                <a:srgbClr val="000000"/>
              </a:buClr>
              <a:buSzPct val="100000"/>
              <a:defRPr/>
            </a:pPr>
            <a:r>
              <a:rPr lang="en-US" sz="2000" i="1" kern="0" dirty="0" smtClean="0">
                <a:solidFill>
                  <a:schemeClr val="tx1">
                    <a:lumMod val="65000"/>
                    <a:lumOff val="35000"/>
                  </a:schemeClr>
                </a:solidFill>
              </a:rPr>
              <a:t>55. DTC Bill 2010, proposed in India, envisages creation of an economically efficient, effective direct tax system, proposing GAAR... Clause 5(4)(g) provides that income from transfer, outside India of a share in a foreign co. shall be deemed to arise in if FMV of assets India owned by the foreign co. is at least 50% of its total assets. </a:t>
            </a:r>
            <a:r>
              <a:rPr lang="en-US" sz="2000" b="1" i="1" kern="0" dirty="0" smtClean="0">
                <a:solidFill>
                  <a:schemeClr val="tx1">
                    <a:lumMod val="65000"/>
                    <a:lumOff val="35000"/>
                  </a:schemeClr>
                </a:solidFill>
              </a:rPr>
              <a:t>Necessity to take effective legislative measures has been felt in this country, but we always lag behind because our priorities are different. </a:t>
            </a:r>
            <a:r>
              <a:rPr lang="en-US" sz="2000" i="1" kern="0" dirty="0" smtClean="0">
                <a:solidFill>
                  <a:schemeClr val="tx1">
                    <a:lumMod val="65000"/>
                    <a:lumOff val="35000"/>
                  </a:schemeClr>
                </a:solidFill>
              </a:rPr>
              <a:t>Lack of proper regulatory laws, leads to uncertainty and passing inconsistent orders by Courts, Tribunals and other forums, putting Revenue and tax payers at bay.”</a:t>
            </a:r>
          </a:p>
        </p:txBody>
      </p:sp>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just"/>
            <a:r>
              <a:rPr lang="en-GB" altLang="en-US" dirty="0" smtClean="0"/>
              <a:t>Substance &amp; Form - GAAR</a:t>
            </a:r>
          </a:p>
        </p:txBody>
      </p:sp>
      <p:sp>
        <p:nvSpPr>
          <p:cNvPr id="5" name="Rectangle 3"/>
          <p:cNvSpPr txBox="1">
            <a:spLocks noChangeArrowheads="1"/>
          </p:cNvSpPr>
          <p:nvPr/>
        </p:nvSpPr>
        <p:spPr>
          <a:xfrm>
            <a:off x="455613" y="1412875"/>
            <a:ext cx="8159750" cy="4835525"/>
          </a:xfrm>
          <a:prstGeom prst="rect">
            <a:avLst/>
          </a:prstGeom>
        </p:spPr>
        <p:txBody>
          <a:bodyPr/>
          <a:lstStyle/>
          <a:p>
            <a:pPr marL="717550" lvl="1" indent="-355600" algn="just">
              <a:lnSpc>
                <a:spcPct val="120000"/>
              </a:lnSpc>
              <a:spcAft>
                <a:spcPts val="1900"/>
              </a:spcAft>
              <a:buClr>
                <a:srgbClr val="000000"/>
              </a:buClr>
              <a:buSzPct val="100000"/>
              <a:defRPr/>
            </a:pPr>
            <a:r>
              <a:rPr lang="en-IN" sz="2400" b="1" kern="0" dirty="0" smtClean="0">
                <a:solidFill>
                  <a:schemeClr val="tx1">
                    <a:lumMod val="65000"/>
                    <a:lumOff val="35000"/>
                  </a:schemeClr>
                </a:solidFill>
              </a:rPr>
              <a:t>Memorandum </a:t>
            </a:r>
            <a:r>
              <a:rPr lang="en-IN" sz="2400" b="1" kern="0" dirty="0">
                <a:solidFill>
                  <a:schemeClr val="tx1">
                    <a:lumMod val="65000"/>
                    <a:lumOff val="35000"/>
                  </a:schemeClr>
                </a:solidFill>
              </a:rPr>
              <a:t>explaining the provision of FB: </a:t>
            </a:r>
          </a:p>
          <a:p>
            <a:pPr marL="358775" indent="-358775" algn="just">
              <a:lnSpc>
                <a:spcPct val="120000"/>
              </a:lnSpc>
              <a:spcAft>
                <a:spcPts val="1900"/>
              </a:spcAft>
              <a:buClr>
                <a:srgbClr val="000000"/>
              </a:buClr>
              <a:buSzPct val="100000"/>
              <a:defRPr/>
            </a:pPr>
            <a:r>
              <a:rPr lang="en-IN" sz="2400" b="0" i="1" kern="0" dirty="0">
                <a:solidFill>
                  <a:schemeClr val="tx1">
                    <a:lumMod val="65000"/>
                    <a:lumOff val="35000"/>
                  </a:schemeClr>
                </a:solidFill>
              </a:rPr>
              <a:t>	</a:t>
            </a:r>
            <a:r>
              <a:rPr lang="en-IN" sz="2400" b="0" i="1" kern="0" dirty="0" smtClean="0">
                <a:solidFill>
                  <a:schemeClr val="tx1">
                    <a:lumMod val="65000"/>
                    <a:lumOff val="35000"/>
                  </a:schemeClr>
                </a:solidFill>
              </a:rPr>
              <a:t>“</a:t>
            </a:r>
            <a:r>
              <a:rPr lang="en-US" sz="2400" i="1" kern="0" dirty="0" smtClean="0">
                <a:solidFill>
                  <a:schemeClr val="tx1">
                    <a:lumMod val="65000"/>
                    <a:lumOff val="35000"/>
                  </a:schemeClr>
                </a:solidFill>
              </a:rPr>
              <a:t>In the above background and keeping in view the </a:t>
            </a:r>
            <a:r>
              <a:rPr lang="en-US" sz="2400" b="1" i="1" kern="0" dirty="0" smtClean="0">
                <a:solidFill>
                  <a:schemeClr val="tx1">
                    <a:lumMod val="65000"/>
                    <a:lumOff val="35000"/>
                  </a:schemeClr>
                </a:solidFill>
              </a:rPr>
              <a:t>aggressive tax planning </a:t>
            </a:r>
            <a:r>
              <a:rPr lang="en-US" sz="2400" i="1" kern="0" dirty="0" smtClean="0">
                <a:solidFill>
                  <a:schemeClr val="tx1">
                    <a:lumMod val="65000"/>
                    <a:lumOff val="35000"/>
                  </a:schemeClr>
                </a:solidFill>
              </a:rPr>
              <a:t>with </a:t>
            </a:r>
            <a:r>
              <a:rPr lang="en-US" sz="2400" b="1" i="1" kern="0" dirty="0" smtClean="0">
                <a:solidFill>
                  <a:schemeClr val="tx1">
                    <a:lumMod val="65000"/>
                    <a:lumOff val="35000"/>
                  </a:schemeClr>
                </a:solidFill>
              </a:rPr>
              <a:t>use of sophisticated structures</a:t>
            </a:r>
            <a:r>
              <a:rPr lang="en-US" sz="2400" i="1" kern="0" dirty="0" smtClean="0">
                <a:solidFill>
                  <a:schemeClr val="tx1">
                    <a:lumMod val="65000"/>
                    <a:lumOff val="35000"/>
                  </a:schemeClr>
                </a:solidFill>
              </a:rPr>
              <a:t>, there is a </a:t>
            </a:r>
            <a:r>
              <a:rPr lang="en-IN" sz="2400" b="0" i="1" kern="0" dirty="0" smtClean="0">
                <a:solidFill>
                  <a:schemeClr val="tx1">
                    <a:lumMod val="65000"/>
                    <a:lumOff val="35000"/>
                  </a:schemeClr>
                </a:solidFill>
              </a:rPr>
              <a:t>need </a:t>
            </a:r>
            <a:r>
              <a:rPr lang="en-IN" sz="2400" b="0" i="1" kern="0" dirty="0">
                <a:solidFill>
                  <a:schemeClr val="tx1">
                    <a:lumMod val="65000"/>
                    <a:lumOff val="35000"/>
                  </a:schemeClr>
                </a:solidFill>
              </a:rPr>
              <a:t>for statutory provisions </a:t>
            </a:r>
            <a:r>
              <a:rPr lang="en-IN" sz="2400" i="1" kern="0" dirty="0">
                <a:solidFill>
                  <a:schemeClr val="tx1">
                    <a:lumMod val="65000"/>
                    <a:lumOff val="35000"/>
                  </a:schemeClr>
                </a:solidFill>
              </a:rPr>
              <a:t>to </a:t>
            </a:r>
            <a:r>
              <a:rPr lang="en-IN" sz="2400" b="1" i="1" kern="0" dirty="0">
                <a:solidFill>
                  <a:schemeClr val="tx1">
                    <a:lumMod val="65000"/>
                    <a:lumOff val="35000"/>
                  </a:schemeClr>
                </a:solidFill>
              </a:rPr>
              <a:t>codify </a:t>
            </a:r>
            <a:r>
              <a:rPr lang="en-IN" sz="2400" i="1" kern="0" dirty="0">
                <a:solidFill>
                  <a:schemeClr val="tx1">
                    <a:lumMod val="65000"/>
                    <a:lumOff val="35000"/>
                  </a:schemeClr>
                </a:solidFill>
              </a:rPr>
              <a:t>the doctrine of </a:t>
            </a:r>
            <a:r>
              <a:rPr lang="en-IN" sz="2400" b="1" i="1" kern="0" dirty="0">
                <a:solidFill>
                  <a:schemeClr val="tx1">
                    <a:lumMod val="65000"/>
                    <a:lumOff val="35000"/>
                  </a:schemeClr>
                </a:solidFill>
              </a:rPr>
              <a:t>“substance over form”</a:t>
            </a:r>
            <a:r>
              <a:rPr lang="en-IN" sz="2400" b="0" i="1" kern="0" dirty="0">
                <a:solidFill>
                  <a:schemeClr val="tx1">
                    <a:lumMod val="65000"/>
                    <a:lumOff val="35000"/>
                  </a:schemeClr>
                </a:solidFill>
              </a:rPr>
              <a:t> where real intention of parties and effect of transactions and purpose of an arrangement is taken into account for determining tax consequences, </a:t>
            </a:r>
            <a:r>
              <a:rPr lang="en-IN" sz="2400" i="1" kern="0" dirty="0">
                <a:solidFill>
                  <a:schemeClr val="tx1">
                    <a:lumMod val="65000"/>
                    <a:lumOff val="35000"/>
                  </a:schemeClr>
                </a:solidFill>
              </a:rPr>
              <a:t>irrespective of legal structure that has been superimposed to camouflage real intent</a:t>
            </a:r>
            <a:r>
              <a:rPr lang="en-IN" sz="2400" b="0" i="1" kern="0" dirty="0">
                <a:solidFill>
                  <a:schemeClr val="tx1">
                    <a:lumMod val="65000"/>
                    <a:lumOff val="35000"/>
                  </a:schemeClr>
                </a:solidFill>
              </a:rPr>
              <a:t>…”</a:t>
            </a:r>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just"/>
            <a:r>
              <a:rPr lang="en-GB" altLang="en-US" dirty="0" smtClean="0"/>
              <a:t>GAAR</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200"/>
              </a:spcAft>
              <a:buClr>
                <a:srgbClr val="000000"/>
              </a:buClr>
              <a:buSzPct val="100000"/>
              <a:buFont typeface="Arial" charset="0"/>
              <a:buChar char="›"/>
              <a:defRPr/>
            </a:pPr>
            <a:r>
              <a:rPr lang="en-IN" sz="3200" b="0" kern="0" dirty="0">
                <a:solidFill>
                  <a:schemeClr val="tx1">
                    <a:lumMod val="65000"/>
                    <a:lumOff val="35000"/>
                  </a:schemeClr>
                </a:solidFill>
              </a:rPr>
              <a:t>GAAR: Chapter X-A </a:t>
            </a:r>
          </a:p>
          <a:p>
            <a:pPr marL="717550" lvl="1" indent="-355600" algn="just">
              <a:lnSpc>
                <a:spcPct val="120000"/>
              </a:lnSpc>
              <a:spcAft>
                <a:spcPts val="1200"/>
              </a:spcAft>
              <a:buClr>
                <a:srgbClr val="000000"/>
              </a:buClr>
              <a:buSzPct val="100000"/>
              <a:buFont typeface="Symbol" pitchFamily="18" charset="2"/>
              <a:buChar char="-"/>
              <a:defRPr/>
            </a:pPr>
            <a:r>
              <a:rPr lang="en-IN" sz="2400" b="0" kern="0" dirty="0">
                <a:solidFill>
                  <a:schemeClr val="tx1">
                    <a:lumMod val="65000"/>
                    <a:lumOff val="35000"/>
                  </a:schemeClr>
                </a:solidFill>
              </a:rPr>
              <a:t>Applicable for </a:t>
            </a:r>
            <a:r>
              <a:rPr lang="en-IN" sz="2400" b="0" kern="0" dirty="0" smtClean="0">
                <a:solidFill>
                  <a:schemeClr val="tx1">
                    <a:lumMod val="65000"/>
                    <a:lumOff val="35000"/>
                  </a:schemeClr>
                </a:solidFill>
              </a:rPr>
              <a:t>FY 2017-18 </a:t>
            </a:r>
            <a:r>
              <a:rPr lang="en-IN" sz="2400" b="0" kern="0" dirty="0">
                <a:solidFill>
                  <a:schemeClr val="tx1">
                    <a:lumMod val="65000"/>
                    <a:lumOff val="35000"/>
                  </a:schemeClr>
                </a:solidFill>
              </a:rPr>
              <a:t>onwards </a:t>
            </a:r>
          </a:p>
          <a:p>
            <a:pPr marL="717550" lvl="1" indent="-355600" algn="just">
              <a:lnSpc>
                <a:spcPct val="120000"/>
              </a:lnSpc>
              <a:spcAft>
                <a:spcPts val="1200"/>
              </a:spcAft>
              <a:buClr>
                <a:srgbClr val="000000"/>
              </a:buClr>
              <a:buSzPct val="100000"/>
              <a:buFont typeface="Symbol" pitchFamily="18" charset="2"/>
              <a:buChar char="-"/>
              <a:defRPr/>
            </a:pPr>
            <a:r>
              <a:rPr lang="en-IN" sz="2400" b="0" kern="0" dirty="0">
                <a:solidFill>
                  <a:schemeClr val="tx1">
                    <a:lumMod val="65000"/>
                    <a:lumOff val="35000"/>
                  </a:schemeClr>
                </a:solidFill>
              </a:rPr>
              <a:t>Notwithstanding the Act </a:t>
            </a:r>
            <a:endParaRPr lang="en-IN" sz="2400" b="0" kern="0" dirty="0" smtClean="0">
              <a:solidFill>
                <a:schemeClr val="tx1">
                  <a:lumMod val="65000"/>
                  <a:lumOff val="35000"/>
                </a:schemeClr>
              </a:solidFill>
            </a:endParaRPr>
          </a:p>
          <a:p>
            <a:pPr marL="360363" lvl="1" indent="-360363" algn="just">
              <a:lnSpc>
                <a:spcPct val="120000"/>
              </a:lnSpc>
              <a:spcAft>
                <a:spcPts val="1200"/>
              </a:spcAft>
              <a:buClr>
                <a:srgbClr val="000000"/>
              </a:buClr>
              <a:buSzPct val="100000"/>
              <a:buFont typeface="Arial" charset="0"/>
              <a:buChar char="›"/>
              <a:defRPr/>
            </a:pPr>
            <a:r>
              <a:rPr lang="en-IN" sz="3200" kern="0" dirty="0" smtClean="0">
                <a:solidFill>
                  <a:schemeClr val="tx1">
                    <a:lumMod val="65000"/>
                    <a:lumOff val="35000"/>
                  </a:schemeClr>
                </a:solidFill>
              </a:rPr>
              <a:t>Treaty over-ride  </a:t>
            </a:r>
          </a:p>
          <a:p>
            <a:pPr marL="717550" lvl="1" indent="-355600" algn="just">
              <a:lnSpc>
                <a:spcPct val="120000"/>
              </a:lnSpc>
              <a:spcAft>
                <a:spcPts val="1200"/>
              </a:spcAft>
              <a:buClr>
                <a:srgbClr val="000000"/>
              </a:buClr>
              <a:buSzPct val="100000"/>
              <a:buFont typeface="Symbol" pitchFamily="18" charset="2"/>
              <a:buChar char="-"/>
              <a:defRPr/>
            </a:pPr>
            <a:r>
              <a:rPr lang="en-IN" sz="2400" kern="0" dirty="0" smtClean="0">
                <a:solidFill>
                  <a:schemeClr val="tx1">
                    <a:lumMod val="65000"/>
                    <a:lumOff val="35000"/>
                  </a:schemeClr>
                </a:solidFill>
              </a:rPr>
              <a:t>Sec. 98: Expressly includes denial of treaty benefits as a consequence of qualifying as IAA</a:t>
            </a:r>
          </a:p>
          <a:p>
            <a:pPr marL="717550" lvl="1" indent="-355600" algn="just">
              <a:lnSpc>
                <a:spcPct val="120000"/>
              </a:lnSpc>
              <a:spcAft>
                <a:spcPts val="1200"/>
              </a:spcAft>
              <a:buClr>
                <a:srgbClr val="000000"/>
              </a:buClr>
              <a:buSzPct val="100000"/>
              <a:buFont typeface="Symbol" pitchFamily="18" charset="2"/>
              <a:buChar char="-"/>
              <a:defRPr/>
            </a:pPr>
            <a:r>
              <a:rPr lang="en-IN" sz="2400" kern="0" dirty="0" smtClean="0">
                <a:solidFill>
                  <a:schemeClr val="tx1">
                    <a:lumMod val="65000"/>
                    <a:lumOff val="35000"/>
                  </a:schemeClr>
                </a:solidFill>
              </a:rPr>
              <a:t>Sec. 90(2A): Notwithstanding s. 90(2), Ch. X-A shall apply to assessee, </a:t>
            </a:r>
            <a:r>
              <a:rPr lang="en-IN" sz="2400" b="1" kern="0" dirty="0" smtClean="0">
                <a:solidFill>
                  <a:schemeClr val="tx1">
                    <a:lumMod val="65000"/>
                    <a:lumOff val="35000"/>
                  </a:schemeClr>
                </a:solidFill>
              </a:rPr>
              <a:t>even if not beneficial</a:t>
            </a:r>
            <a:r>
              <a:rPr lang="en-IN" sz="2400" kern="0" dirty="0">
                <a:solidFill>
                  <a:schemeClr val="tx1">
                    <a:lumMod val="65000"/>
                    <a:lumOff val="35000"/>
                  </a:schemeClr>
                </a:solidFill>
              </a:rPr>
              <a:t> </a:t>
            </a:r>
            <a:endParaRPr lang="en-IN" sz="2400" b="1" kern="0" dirty="0" smtClean="0">
              <a:solidFill>
                <a:schemeClr val="tx1">
                  <a:lumMod val="65000"/>
                  <a:lumOff val="35000"/>
                </a:schemeClr>
              </a:solidFill>
            </a:endParaRPr>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just"/>
            <a:r>
              <a:rPr lang="en-GB" altLang="en-US" dirty="0" smtClean="0"/>
              <a:t>GAAR</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b="0" kern="0" dirty="0">
                <a:solidFill>
                  <a:schemeClr val="tx1">
                    <a:lumMod val="65000"/>
                    <a:lumOff val="35000"/>
                  </a:schemeClr>
                </a:solidFill>
              </a:rPr>
              <a:t>GAAR: Chapter X-A </a:t>
            </a:r>
          </a:p>
          <a:p>
            <a:pPr marL="717550" lvl="1" indent="-355600">
              <a:lnSpc>
                <a:spcPct val="120000"/>
              </a:lnSpc>
              <a:spcAft>
                <a:spcPts val="1900"/>
              </a:spcAft>
              <a:buClr>
                <a:srgbClr val="000000"/>
              </a:buClr>
              <a:buSzPct val="100000"/>
              <a:buFont typeface="Symbol" pitchFamily="18" charset="2"/>
              <a:buChar char="-"/>
              <a:defRPr/>
            </a:pPr>
            <a:r>
              <a:rPr lang="en-IN" sz="2400" b="0" kern="0" dirty="0" smtClean="0">
                <a:solidFill>
                  <a:schemeClr val="tx1">
                    <a:lumMod val="65000"/>
                    <a:lumOff val="35000"/>
                  </a:schemeClr>
                </a:solidFill>
              </a:rPr>
              <a:t>Determines </a:t>
            </a:r>
            <a:r>
              <a:rPr lang="en-IN" sz="2400" b="0" kern="0" dirty="0">
                <a:solidFill>
                  <a:schemeClr val="tx1">
                    <a:lumMod val="65000"/>
                    <a:lumOff val="35000"/>
                  </a:schemeClr>
                </a:solidFill>
              </a:rPr>
              <a:t>when an arrangement </a:t>
            </a:r>
            <a:r>
              <a:rPr lang="en-IN" sz="2400" b="0" kern="0" dirty="0" smtClean="0">
                <a:solidFill>
                  <a:schemeClr val="tx1">
                    <a:lumMod val="65000"/>
                    <a:lumOff val="35000"/>
                  </a:schemeClr>
                </a:solidFill>
              </a:rPr>
              <a:t>is an </a:t>
            </a:r>
            <a:r>
              <a:rPr lang="en-IN" sz="2400" b="0" kern="0" dirty="0">
                <a:solidFill>
                  <a:schemeClr val="tx1">
                    <a:lumMod val="65000"/>
                    <a:lumOff val="35000"/>
                  </a:schemeClr>
                </a:solidFill>
              </a:rPr>
              <a:t>IAA </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Tax consequence of IAA </a:t>
            </a:r>
            <a:endParaRPr lang="en-IN" sz="2400" b="0" kern="0" dirty="0" smtClean="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IN" sz="2400" kern="0" dirty="0" smtClean="0">
                <a:solidFill>
                  <a:schemeClr val="tx1">
                    <a:lumMod val="65000"/>
                    <a:lumOff val="35000"/>
                  </a:schemeClr>
                </a:solidFill>
              </a:rPr>
              <a:t>Checks &amp; balances for implementation </a:t>
            </a:r>
            <a:endParaRPr lang="en-IN" sz="2400" b="0" kern="0" dirty="0">
              <a:solidFill>
                <a:schemeClr val="tx1">
                  <a:lumMod val="65000"/>
                  <a:lumOff val="35000"/>
                </a:schemeClr>
              </a:solidFill>
            </a:endParaRPr>
          </a:p>
        </p:txBody>
      </p:sp>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just"/>
            <a:r>
              <a:rPr lang="en-GB" altLang="en-US" dirty="0" smtClean="0"/>
              <a:t>What’s an IAA</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b="0" kern="0" dirty="0" smtClean="0">
                <a:solidFill>
                  <a:srgbClr val="FF0000"/>
                </a:solidFill>
              </a:rPr>
              <a:t>Arrangement</a:t>
            </a:r>
            <a:r>
              <a:rPr lang="en-IN" sz="3200" b="0" kern="0" dirty="0" smtClean="0">
                <a:solidFill>
                  <a:schemeClr val="tx1">
                    <a:lumMod val="65000"/>
                    <a:lumOff val="35000"/>
                  </a:schemeClr>
                </a:solidFill>
              </a:rPr>
              <a:t>, </a:t>
            </a:r>
            <a:r>
              <a:rPr lang="en-IN" sz="3200" b="1" kern="0" dirty="0">
                <a:solidFill>
                  <a:schemeClr val="tx1">
                    <a:lumMod val="65000"/>
                    <a:lumOff val="35000"/>
                  </a:schemeClr>
                </a:solidFill>
              </a:rPr>
              <a:t>main purpose </a:t>
            </a:r>
            <a:r>
              <a:rPr lang="en-IN" sz="3200" b="0" kern="0" dirty="0">
                <a:solidFill>
                  <a:schemeClr val="tx1">
                    <a:lumMod val="65000"/>
                    <a:lumOff val="35000"/>
                  </a:schemeClr>
                </a:solidFill>
              </a:rPr>
              <a:t>of </a:t>
            </a:r>
            <a:r>
              <a:rPr lang="en-IN" sz="3200" b="0" kern="0" dirty="0" smtClean="0">
                <a:solidFill>
                  <a:schemeClr val="tx1">
                    <a:lumMod val="65000"/>
                    <a:lumOff val="35000"/>
                  </a:schemeClr>
                </a:solidFill>
              </a:rPr>
              <a:t>which is </a:t>
            </a:r>
            <a:r>
              <a:rPr lang="en-IN" sz="3200" b="0" kern="0" dirty="0">
                <a:solidFill>
                  <a:schemeClr val="tx1">
                    <a:lumMod val="65000"/>
                    <a:lumOff val="35000"/>
                  </a:schemeClr>
                </a:solidFill>
              </a:rPr>
              <a:t>to obtain a </a:t>
            </a:r>
            <a:r>
              <a:rPr lang="en-IN" sz="3200" kern="0" dirty="0">
                <a:solidFill>
                  <a:schemeClr val="tx1">
                    <a:lumMod val="65000"/>
                    <a:lumOff val="35000"/>
                  </a:schemeClr>
                </a:solidFill>
              </a:rPr>
              <a:t>tax benefit</a:t>
            </a:r>
            <a:r>
              <a:rPr lang="en-IN" sz="3200" b="0" kern="0" dirty="0">
                <a:solidFill>
                  <a:schemeClr val="tx1">
                    <a:lumMod val="65000"/>
                    <a:lumOff val="35000"/>
                  </a:schemeClr>
                </a:solidFill>
              </a:rPr>
              <a:t>, </a:t>
            </a:r>
            <a:r>
              <a:rPr lang="en-IN" sz="3200" b="0" u="sng" kern="0" dirty="0">
                <a:solidFill>
                  <a:schemeClr val="tx1">
                    <a:lumMod val="65000"/>
                    <a:lumOff val="35000"/>
                  </a:schemeClr>
                </a:solidFill>
              </a:rPr>
              <a:t>and</a:t>
            </a:r>
            <a:r>
              <a:rPr lang="en-IN" sz="3200" b="0" kern="0" dirty="0">
                <a:solidFill>
                  <a:schemeClr val="tx1">
                    <a:lumMod val="65000"/>
                    <a:lumOff val="35000"/>
                  </a:schemeClr>
                </a:solidFill>
              </a:rPr>
              <a:t> it </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Creates right etc. </a:t>
            </a:r>
            <a:r>
              <a:rPr lang="en-IN" sz="2400" b="1" kern="0" dirty="0">
                <a:solidFill>
                  <a:schemeClr val="tx1">
                    <a:lumMod val="65000"/>
                    <a:lumOff val="35000"/>
                  </a:schemeClr>
                </a:solidFill>
              </a:rPr>
              <a:t>unusual in arm's length dealings </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Results in </a:t>
            </a:r>
            <a:r>
              <a:rPr lang="en-IN" sz="2400" b="1" kern="0" dirty="0">
                <a:solidFill>
                  <a:schemeClr val="tx1">
                    <a:lumMod val="65000"/>
                    <a:lumOff val="35000"/>
                  </a:schemeClr>
                </a:solidFill>
              </a:rPr>
              <a:t>misuse / abuse of the Act</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smtClean="0">
                <a:solidFill>
                  <a:schemeClr val="tx1">
                    <a:lumMod val="65000"/>
                    <a:lumOff val="35000"/>
                  </a:schemeClr>
                </a:solidFill>
              </a:rPr>
              <a:t>Manner </a:t>
            </a:r>
            <a:r>
              <a:rPr lang="en-IN" sz="2400" b="1" kern="0" dirty="0" smtClean="0">
                <a:solidFill>
                  <a:schemeClr val="tx1">
                    <a:lumMod val="65000"/>
                    <a:lumOff val="35000"/>
                  </a:schemeClr>
                </a:solidFill>
              </a:rPr>
              <a:t>unusual </a:t>
            </a:r>
            <a:r>
              <a:rPr lang="en-IN" sz="2400" b="1" kern="0" dirty="0">
                <a:solidFill>
                  <a:schemeClr val="tx1">
                    <a:lumMod val="65000"/>
                    <a:lumOff val="35000"/>
                  </a:schemeClr>
                </a:solidFill>
              </a:rPr>
              <a:t>for </a:t>
            </a:r>
            <a:r>
              <a:rPr lang="en-IN" sz="2400" b="1" i="1" kern="0" dirty="0">
                <a:solidFill>
                  <a:schemeClr val="tx1">
                    <a:lumMod val="65000"/>
                    <a:lumOff val="35000"/>
                  </a:schemeClr>
                </a:solidFill>
              </a:rPr>
              <a:t>bona fide </a:t>
            </a:r>
            <a:r>
              <a:rPr lang="en-IN" sz="2400" b="1" kern="0" dirty="0">
                <a:solidFill>
                  <a:schemeClr val="tx1">
                    <a:lumMod val="65000"/>
                    <a:lumOff val="35000"/>
                  </a:schemeClr>
                </a:solidFill>
              </a:rPr>
              <a:t>purpose</a:t>
            </a:r>
            <a:r>
              <a:rPr lang="en-US" sz="2400" kern="0" dirty="0">
                <a:solidFill>
                  <a:schemeClr val="tx1">
                    <a:lumMod val="65000"/>
                    <a:lumOff val="35000"/>
                  </a:schemeClr>
                </a:solidFill>
              </a:rPr>
              <a:t> </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Lacks (or </a:t>
            </a:r>
            <a:r>
              <a:rPr lang="en-IN" sz="2400" kern="0" dirty="0">
                <a:solidFill>
                  <a:schemeClr val="tx1">
                    <a:lumMod val="65000"/>
                    <a:lumOff val="35000"/>
                  </a:schemeClr>
                </a:solidFill>
              </a:rPr>
              <a:t>deemed</a:t>
            </a:r>
            <a:r>
              <a:rPr lang="en-IN" sz="2400" b="0" kern="0" dirty="0">
                <a:solidFill>
                  <a:schemeClr val="tx1">
                    <a:lumMod val="65000"/>
                    <a:lumOff val="35000"/>
                  </a:schemeClr>
                </a:solidFill>
              </a:rPr>
              <a:t> to lack) </a:t>
            </a:r>
            <a:r>
              <a:rPr lang="en-IN" sz="2400" b="1" kern="0" dirty="0">
                <a:solidFill>
                  <a:schemeClr val="tx1">
                    <a:lumMod val="65000"/>
                    <a:lumOff val="35000"/>
                  </a:schemeClr>
                </a:solidFill>
              </a:rPr>
              <a:t>commercial substance </a:t>
            </a:r>
          </a:p>
        </p:txBody>
      </p:sp>
      <p:sp>
        <p:nvSpPr>
          <p:cNvPr id="2" name="Action Button: Forward or Next 1">
            <a:hlinkClick r:id="rId2" action="ppaction://hlinksldjump" highlightClick="1"/>
          </p:cNvPr>
          <p:cNvSpPr/>
          <p:nvPr/>
        </p:nvSpPr>
        <p:spPr bwMode="auto">
          <a:xfrm>
            <a:off x="8244408" y="5517232"/>
            <a:ext cx="504056" cy="415256"/>
          </a:xfrm>
          <a:prstGeom prst="actionButtonForwardNext">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N" sz="1800" b="0" i="0" u="none" strike="noStrike" cap="none" normalizeH="0" baseline="0" smtClean="0">
              <a:solidFill>
                <a:srgbClr val="92D050"/>
              </a:solidFill>
              <a:effectLst/>
              <a:latin typeface="Arial" charset="0"/>
            </a:endParaRPr>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just"/>
            <a:r>
              <a:rPr lang="en-GB" altLang="en-US" dirty="0" smtClean="0"/>
              <a:t>What’s an IAA</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kern="0" dirty="0">
                <a:solidFill>
                  <a:schemeClr val="tx1">
                    <a:lumMod val="65000"/>
                    <a:lumOff val="35000"/>
                  </a:schemeClr>
                </a:solidFill>
              </a:rPr>
              <a:t>Deemed</a:t>
            </a:r>
            <a:r>
              <a:rPr lang="en-IN" sz="3200" b="0" kern="0" dirty="0">
                <a:solidFill>
                  <a:schemeClr val="tx1">
                    <a:lumMod val="65000"/>
                    <a:lumOff val="35000"/>
                  </a:schemeClr>
                </a:solidFill>
              </a:rPr>
              <a:t> to lack commercial substance if: </a:t>
            </a:r>
          </a:p>
          <a:p>
            <a:pPr marL="717550" lvl="1" indent="-355600" algn="just">
              <a:lnSpc>
                <a:spcPct val="120000"/>
              </a:lnSpc>
              <a:spcAft>
                <a:spcPts val="1900"/>
              </a:spcAft>
              <a:buClr>
                <a:srgbClr val="000000"/>
              </a:buClr>
              <a:buSzPct val="100000"/>
              <a:buFont typeface="Symbol" pitchFamily="18" charset="2"/>
              <a:buChar char="-"/>
              <a:defRPr/>
            </a:pPr>
            <a:r>
              <a:rPr lang="en-IN" sz="2400" b="1" kern="0" dirty="0" smtClean="0">
                <a:solidFill>
                  <a:schemeClr val="tx1">
                    <a:lumMod val="65000"/>
                    <a:lumOff val="35000"/>
                  </a:schemeClr>
                </a:solidFill>
              </a:rPr>
              <a:t>Substance</a:t>
            </a:r>
            <a:r>
              <a:rPr lang="en-IN" sz="2400" b="0" kern="0" dirty="0" smtClean="0">
                <a:solidFill>
                  <a:schemeClr val="tx1">
                    <a:lumMod val="65000"/>
                    <a:lumOff val="35000"/>
                  </a:schemeClr>
                </a:solidFill>
              </a:rPr>
              <a:t> inconsistent </a:t>
            </a:r>
            <a:r>
              <a:rPr lang="en-IN" sz="2400" b="0" kern="0" dirty="0">
                <a:solidFill>
                  <a:schemeClr val="tx1">
                    <a:lumMod val="65000"/>
                    <a:lumOff val="35000"/>
                  </a:schemeClr>
                </a:solidFill>
              </a:rPr>
              <a:t>with </a:t>
            </a:r>
            <a:r>
              <a:rPr lang="en-IN" sz="2400" b="1" kern="0" dirty="0">
                <a:solidFill>
                  <a:schemeClr val="tx1">
                    <a:lumMod val="65000"/>
                    <a:lumOff val="35000"/>
                  </a:schemeClr>
                </a:solidFill>
              </a:rPr>
              <a:t>form</a:t>
            </a:r>
            <a:r>
              <a:rPr lang="en-IN" sz="2400" b="0" kern="0" dirty="0">
                <a:solidFill>
                  <a:schemeClr val="tx1">
                    <a:lumMod val="65000"/>
                    <a:lumOff val="35000"/>
                  </a:schemeClr>
                </a:solidFill>
              </a:rPr>
              <a:t> of </a:t>
            </a:r>
            <a:r>
              <a:rPr lang="en-IN" sz="2400" b="0" kern="0" dirty="0" smtClean="0">
                <a:solidFill>
                  <a:schemeClr val="tx1">
                    <a:lumMod val="65000"/>
                    <a:lumOff val="35000"/>
                  </a:schemeClr>
                </a:solidFill>
              </a:rPr>
              <a:t>steps</a:t>
            </a:r>
            <a:endParaRPr lang="en-IN" sz="2400" b="0" kern="0" dirty="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IN" sz="2400" b="0" kern="0" dirty="0" smtClean="0">
                <a:solidFill>
                  <a:schemeClr val="tx1">
                    <a:lumMod val="65000"/>
                    <a:lumOff val="35000"/>
                  </a:schemeClr>
                </a:solidFill>
              </a:rPr>
              <a:t>R</a:t>
            </a:r>
            <a:r>
              <a:rPr lang="en-IN" sz="2400" kern="0" dirty="0" smtClean="0">
                <a:solidFill>
                  <a:schemeClr val="tx1">
                    <a:lumMod val="65000"/>
                    <a:lumOff val="35000"/>
                  </a:schemeClr>
                </a:solidFill>
              </a:rPr>
              <a:t>ound-tripping</a:t>
            </a:r>
            <a:r>
              <a:rPr lang="en-IN" sz="2400" b="0" kern="0" dirty="0" smtClean="0">
                <a:solidFill>
                  <a:schemeClr val="tx1">
                    <a:lumMod val="65000"/>
                    <a:lumOff val="35000"/>
                  </a:schemeClr>
                </a:solidFill>
              </a:rPr>
              <a:t> </a:t>
            </a:r>
            <a:r>
              <a:rPr lang="en-IN" sz="2400" b="0" kern="0" dirty="0">
                <a:solidFill>
                  <a:schemeClr val="tx1">
                    <a:lumMod val="65000"/>
                    <a:lumOff val="35000"/>
                  </a:schemeClr>
                </a:solidFill>
              </a:rPr>
              <a:t>/ </a:t>
            </a:r>
            <a:r>
              <a:rPr lang="en-IN" sz="2400" kern="0" dirty="0">
                <a:solidFill>
                  <a:schemeClr val="tx1">
                    <a:lumMod val="65000"/>
                    <a:lumOff val="35000"/>
                  </a:schemeClr>
                </a:solidFill>
              </a:rPr>
              <a:t>accommodating</a:t>
            </a:r>
            <a:r>
              <a:rPr lang="en-IN" sz="2400" b="0" kern="0" dirty="0">
                <a:solidFill>
                  <a:schemeClr val="tx1">
                    <a:lumMod val="65000"/>
                    <a:lumOff val="35000"/>
                  </a:schemeClr>
                </a:solidFill>
              </a:rPr>
              <a:t> party / </a:t>
            </a:r>
            <a:r>
              <a:rPr lang="en-IN" sz="2400" kern="0" dirty="0">
                <a:solidFill>
                  <a:schemeClr val="tx1">
                    <a:lumMod val="65000"/>
                    <a:lumOff val="35000"/>
                  </a:schemeClr>
                </a:solidFill>
              </a:rPr>
              <a:t>self-cancelling </a:t>
            </a:r>
            <a:r>
              <a:rPr lang="en-IN" sz="2400" b="0" kern="0" dirty="0">
                <a:solidFill>
                  <a:schemeClr val="tx1">
                    <a:lumMod val="65000"/>
                    <a:lumOff val="35000"/>
                  </a:schemeClr>
                </a:solidFill>
              </a:rPr>
              <a:t>elements / </a:t>
            </a:r>
            <a:r>
              <a:rPr lang="en-IN" sz="2400" kern="0" dirty="0">
                <a:solidFill>
                  <a:schemeClr val="tx1">
                    <a:lumMod val="65000"/>
                    <a:lumOff val="35000"/>
                  </a:schemeClr>
                </a:solidFill>
              </a:rPr>
              <a:t>disguising</a:t>
            </a:r>
            <a:r>
              <a:rPr lang="en-IN" sz="2400" b="0" kern="0" dirty="0">
                <a:solidFill>
                  <a:schemeClr val="tx1">
                    <a:lumMod val="65000"/>
                    <a:lumOff val="35000"/>
                  </a:schemeClr>
                </a:solidFill>
              </a:rPr>
              <a:t> of value, location, source, ownership, control of subject funds </a:t>
            </a:r>
          </a:p>
          <a:p>
            <a:pPr marL="717550" lvl="1" indent="-355600" algn="just">
              <a:lnSpc>
                <a:spcPct val="120000"/>
              </a:lnSpc>
              <a:spcAft>
                <a:spcPts val="1900"/>
              </a:spcAft>
              <a:buClr>
                <a:srgbClr val="000000"/>
              </a:buClr>
              <a:buSzPct val="100000"/>
              <a:buFont typeface="Symbol" pitchFamily="18" charset="2"/>
              <a:buChar char="-"/>
              <a:defRPr/>
            </a:pPr>
            <a:r>
              <a:rPr lang="en-IN" sz="2400" kern="0" dirty="0">
                <a:solidFill>
                  <a:schemeClr val="tx1">
                    <a:lumMod val="65000"/>
                    <a:lumOff val="35000"/>
                  </a:schemeClr>
                </a:solidFill>
              </a:rPr>
              <a:t>Locating an </a:t>
            </a:r>
            <a:r>
              <a:rPr lang="en-IN" sz="2400" b="1" kern="0" dirty="0">
                <a:solidFill>
                  <a:schemeClr val="tx1">
                    <a:lumMod val="65000"/>
                    <a:lumOff val="35000"/>
                  </a:schemeClr>
                </a:solidFill>
              </a:rPr>
              <a:t>asset</a:t>
            </a:r>
            <a:r>
              <a:rPr lang="en-IN" sz="2400" kern="0" dirty="0">
                <a:solidFill>
                  <a:schemeClr val="tx1">
                    <a:lumMod val="65000"/>
                    <a:lumOff val="35000"/>
                  </a:schemeClr>
                </a:solidFill>
              </a:rPr>
              <a:t> / </a:t>
            </a:r>
            <a:r>
              <a:rPr lang="en-IN" sz="2400" b="1" kern="0" dirty="0">
                <a:solidFill>
                  <a:schemeClr val="tx1">
                    <a:lumMod val="65000"/>
                    <a:lumOff val="35000"/>
                  </a:schemeClr>
                </a:solidFill>
              </a:rPr>
              <a:t>transaction</a:t>
            </a:r>
            <a:r>
              <a:rPr lang="en-IN" sz="2400" kern="0" dirty="0">
                <a:solidFill>
                  <a:schemeClr val="tx1">
                    <a:lumMod val="65000"/>
                    <a:lumOff val="35000"/>
                  </a:schemeClr>
                </a:solidFill>
              </a:rPr>
              <a:t> / </a:t>
            </a:r>
            <a:r>
              <a:rPr lang="en-IN" sz="2400" b="1" kern="0" dirty="0">
                <a:solidFill>
                  <a:schemeClr val="tx1">
                    <a:lumMod val="65000"/>
                    <a:lumOff val="35000"/>
                  </a:schemeClr>
                </a:solidFill>
              </a:rPr>
              <a:t>residence</a:t>
            </a:r>
            <a:r>
              <a:rPr lang="en-IN" sz="2400" b="0" kern="0" dirty="0">
                <a:solidFill>
                  <a:schemeClr val="tx1">
                    <a:lumMod val="65000"/>
                    <a:lumOff val="35000"/>
                  </a:schemeClr>
                </a:solidFill>
              </a:rPr>
              <a:t>, without any </a:t>
            </a:r>
            <a:r>
              <a:rPr lang="en-IN" sz="2400" b="1" kern="0" dirty="0">
                <a:solidFill>
                  <a:schemeClr val="tx1">
                    <a:lumMod val="65000"/>
                    <a:lumOff val="35000"/>
                  </a:schemeClr>
                </a:solidFill>
              </a:rPr>
              <a:t>substantial commercial purpose </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No significant effect on </a:t>
            </a:r>
            <a:r>
              <a:rPr lang="en-IN" sz="2400" b="1" kern="0" dirty="0">
                <a:solidFill>
                  <a:schemeClr val="tx1">
                    <a:lumMod val="65000"/>
                    <a:lumOff val="35000"/>
                  </a:schemeClr>
                </a:solidFill>
              </a:rPr>
              <a:t>business </a:t>
            </a:r>
            <a:r>
              <a:rPr lang="en-IN" sz="2400" b="1" kern="0" dirty="0" smtClean="0">
                <a:solidFill>
                  <a:schemeClr val="tx1">
                    <a:lumMod val="65000"/>
                    <a:lumOff val="35000"/>
                  </a:schemeClr>
                </a:solidFill>
              </a:rPr>
              <a:t>risk/ net </a:t>
            </a:r>
            <a:r>
              <a:rPr lang="en-IN" sz="2400" b="1" kern="0" dirty="0">
                <a:solidFill>
                  <a:schemeClr val="tx1">
                    <a:lumMod val="65000"/>
                    <a:lumOff val="35000"/>
                  </a:schemeClr>
                </a:solidFill>
              </a:rPr>
              <a:t>cash flow</a:t>
            </a:r>
          </a:p>
        </p:txBody>
      </p:sp>
      <p:pic>
        <p:nvPicPr>
          <p:cNvPr id="40964" name="Picture 5" descr="Image result for sham stamp"/>
          <p:cNvPicPr>
            <a:picLocks noChangeAspect="1" noChangeArrowheads="1"/>
          </p:cNvPicPr>
          <p:nvPr/>
        </p:nvPicPr>
        <p:blipFill>
          <a:blip r:embed="rId2" cstate="print"/>
          <a:srcRect b="7082"/>
          <a:stretch>
            <a:fillRect/>
          </a:stretch>
        </p:blipFill>
        <p:spPr bwMode="auto">
          <a:xfrm>
            <a:off x="6934200" y="109538"/>
            <a:ext cx="1390650" cy="1381125"/>
          </a:xfrm>
          <a:prstGeom prst="rect">
            <a:avLst/>
          </a:prstGeom>
          <a:ln>
            <a:noFill/>
          </a:ln>
          <a:effectLst>
            <a:softEdge rad="112500"/>
          </a:effectLst>
        </p:spPr>
      </p:pic>
      <p:pic>
        <p:nvPicPr>
          <p:cNvPr id="8" name="Picture 7" descr="Image result for sham stamp"/>
          <p:cNvPicPr>
            <a:picLocks noChangeAspect="1" noChangeArrowheads="1"/>
          </p:cNvPicPr>
          <p:nvPr/>
        </p:nvPicPr>
        <p:blipFill>
          <a:blip r:embed="rId2" cstate="print"/>
          <a:srcRect t="81959" r="89041" b="7082"/>
          <a:stretch>
            <a:fillRect/>
          </a:stretch>
        </p:blipFill>
        <p:spPr bwMode="auto">
          <a:xfrm>
            <a:off x="7827456" y="675228"/>
            <a:ext cx="152400" cy="163022"/>
          </a:xfrm>
          <a:prstGeom prst="ellipse">
            <a:avLst/>
          </a:prstGeom>
          <a:noFill/>
        </p:spPr>
      </p:pic>
      <p:pic>
        <p:nvPicPr>
          <p:cNvPr id="9" name="Picture 8" descr="Image result for sham stamp"/>
          <p:cNvPicPr>
            <a:picLocks noChangeArrowheads="1"/>
          </p:cNvPicPr>
          <p:nvPr/>
        </p:nvPicPr>
        <p:blipFill>
          <a:blip r:embed="rId3" cstate="print"/>
          <a:srcRect t="81959" r="89041" b="7082"/>
          <a:stretch>
            <a:fillRect/>
          </a:stretch>
        </p:blipFill>
        <p:spPr bwMode="auto">
          <a:xfrm>
            <a:off x="7887796" y="1084803"/>
            <a:ext cx="104400" cy="111677"/>
          </a:xfrm>
          <a:prstGeom prst="ellipse">
            <a:avLst/>
          </a:prstGeom>
          <a:noFill/>
        </p:spPr>
      </p:pic>
      <p:pic>
        <p:nvPicPr>
          <p:cNvPr id="10" name="Picture 9" descr="Image result for sham stamp"/>
          <p:cNvPicPr>
            <a:picLocks noChangeArrowheads="1"/>
          </p:cNvPicPr>
          <p:nvPr/>
        </p:nvPicPr>
        <p:blipFill>
          <a:blip r:embed="rId3" cstate="print"/>
          <a:srcRect t="81959" r="89041" b="7082"/>
          <a:stretch>
            <a:fillRect/>
          </a:stretch>
        </p:blipFill>
        <p:spPr bwMode="auto">
          <a:xfrm>
            <a:off x="7701486" y="313807"/>
            <a:ext cx="104400" cy="111677"/>
          </a:xfrm>
          <a:prstGeom prst="ellipse">
            <a:avLst/>
          </a:prstGeom>
          <a:noFill/>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nodeType="withEffect">
                                  <p:stCondLst>
                                    <p:cond delay="0"/>
                                  </p:stCondLst>
                                  <p:endCondLst>
                                    <p:cond evt="onNext" delay="0">
                                      <p:tgtEl>
                                        <p:sldTgt/>
                                      </p:tgtEl>
                                    </p:cond>
                                  </p:endCondLst>
                                  <p:childTnLst>
                                    <p:anim calcmode="discrete" valueType="str">
                                      <p:cBhvr>
                                        <p:cTn id="6" dur="1000" fill="hold"/>
                                        <p:tgtEl>
                                          <p:spTgt spid="8"/>
                                        </p:tgtEl>
                                        <p:attrNameLst>
                                          <p:attrName>style.visibility</p:attrName>
                                        </p:attrNameLst>
                                      </p:cBhvr>
                                      <p:tavLst>
                                        <p:tav tm="0">
                                          <p:val>
                                            <p:strVal val="hidden"/>
                                          </p:val>
                                        </p:tav>
                                        <p:tav tm="50000">
                                          <p:val>
                                            <p:strVal val="visible"/>
                                          </p:val>
                                        </p:tav>
                                      </p:tavLst>
                                    </p:anim>
                                  </p:childTnLst>
                                </p:cTn>
                              </p:par>
                              <p:par>
                                <p:cTn id="7" presetID="35" presetClass="emph" presetSubtype="0" repeatCount="indefinite" fill="hold" nodeType="withEffect">
                                  <p:stCondLst>
                                    <p:cond delay="0"/>
                                  </p:stCondLst>
                                  <p:endCondLst>
                                    <p:cond evt="onNext" delay="0">
                                      <p:tgtEl>
                                        <p:sldTgt/>
                                      </p:tgtEl>
                                    </p:cond>
                                  </p:endCondLst>
                                  <p:childTnLst>
                                    <p:anim calcmode="discrete" valueType="str">
                                      <p:cBhvr>
                                        <p:cTn id="8" dur="1000" fill="hold"/>
                                        <p:tgtEl>
                                          <p:spTgt spid="9"/>
                                        </p:tgtEl>
                                        <p:attrNameLst>
                                          <p:attrName>style.visibility</p:attrName>
                                        </p:attrNameLst>
                                      </p:cBhvr>
                                      <p:tavLst>
                                        <p:tav tm="0">
                                          <p:val>
                                            <p:strVal val="hidden"/>
                                          </p:val>
                                        </p:tav>
                                        <p:tav tm="50000">
                                          <p:val>
                                            <p:strVal val="visible"/>
                                          </p:val>
                                        </p:tav>
                                      </p:tavLst>
                                    </p:anim>
                                  </p:childTnLst>
                                </p:cTn>
                              </p:par>
                              <p:par>
                                <p:cTn id="9" presetID="35" presetClass="emph" presetSubtype="0" repeatCount="indefinite" fill="hold" nodeType="withEffect">
                                  <p:stCondLst>
                                    <p:cond delay="0"/>
                                  </p:stCondLst>
                                  <p:endCondLst>
                                    <p:cond evt="onNext" delay="0">
                                      <p:tgtEl>
                                        <p:sldTgt/>
                                      </p:tgtEl>
                                    </p:cond>
                                  </p:endCondLst>
                                  <p:childTnLst>
                                    <p:anim calcmode="discrete" valueType="str">
                                      <p:cBhvr>
                                        <p:cTn id="10" dur="1000" fill="hold"/>
                                        <p:tgtEl>
                                          <p:spTgt spid="1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just"/>
            <a:r>
              <a:rPr lang="en-GB" altLang="en-US" dirty="0" smtClean="0"/>
              <a:t>Consequences of IAA</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b="0" kern="0" dirty="0" smtClean="0">
                <a:solidFill>
                  <a:schemeClr val="tx1">
                    <a:lumMod val="65000"/>
                    <a:lumOff val="35000"/>
                  </a:schemeClr>
                </a:solidFill>
              </a:rPr>
              <a:t>A</a:t>
            </a:r>
            <a:r>
              <a:rPr lang="en-IN" sz="3200" kern="0" dirty="0" smtClean="0">
                <a:solidFill>
                  <a:schemeClr val="tx1">
                    <a:lumMod val="65000"/>
                    <a:lumOff val="35000"/>
                  </a:schemeClr>
                </a:solidFill>
              </a:rPr>
              <a:t>s </a:t>
            </a:r>
            <a:r>
              <a:rPr lang="en-IN" sz="3200" kern="0" dirty="0">
                <a:solidFill>
                  <a:schemeClr val="tx1">
                    <a:lumMod val="65000"/>
                    <a:lumOff val="35000"/>
                  </a:schemeClr>
                </a:solidFill>
              </a:rPr>
              <a:t>deemed appropriate</a:t>
            </a:r>
            <a:r>
              <a:rPr lang="en-IN" sz="3200" b="0" kern="0" dirty="0" smtClean="0">
                <a:solidFill>
                  <a:schemeClr val="tx1">
                    <a:lumMod val="65000"/>
                    <a:lumOff val="35000"/>
                  </a:schemeClr>
                </a:solidFill>
              </a:rPr>
              <a:t>. </a:t>
            </a:r>
            <a:r>
              <a:rPr lang="en-IN" sz="3200" b="0" kern="0" dirty="0">
                <a:solidFill>
                  <a:schemeClr val="tx1">
                    <a:lumMod val="65000"/>
                    <a:lumOff val="35000"/>
                  </a:schemeClr>
                </a:solidFill>
              </a:rPr>
              <a:t>To include: </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Denial of tax benefit / </a:t>
            </a:r>
            <a:r>
              <a:rPr lang="en-US" sz="2400" b="1" kern="0" dirty="0" smtClean="0">
                <a:solidFill>
                  <a:schemeClr val="tx1">
                    <a:lumMod val="65000"/>
                    <a:lumOff val="35000"/>
                  </a:schemeClr>
                </a:solidFill>
              </a:rPr>
              <a:t>benefit under a tax treaty </a:t>
            </a:r>
            <a:endParaRPr lang="en-IN" sz="2400" b="1" kern="0" dirty="0" smtClean="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IN" sz="2400" b="0" kern="0" dirty="0" smtClean="0">
                <a:solidFill>
                  <a:schemeClr val="tx1">
                    <a:lumMod val="65000"/>
                    <a:lumOff val="35000"/>
                  </a:schemeClr>
                </a:solidFill>
              </a:rPr>
              <a:t>Disregarding </a:t>
            </a:r>
            <a:r>
              <a:rPr lang="en-IN" sz="2400" b="0" kern="0" dirty="0">
                <a:solidFill>
                  <a:schemeClr val="tx1">
                    <a:lumMod val="65000"/>
                    <a:lumOff val="35000"/>
                  </a:schemeClr>
                </a:solidFill>
              </a:rPr>
              <a:t>/ combining / re-characterising any </a:t>
            </a:r>
            <a:r>
              <a:rPr lang="en-IN" sz="2400" kern="0" dirty="0">
                <a:solidFill>
                  <a:schemeClr val="tx1">
                    <a:lumMod val="65000"/>
                    <a:lumOff val="35000"/>
                  </a:schemeClr>
                </a:solidFill>
              </a:rPr>
              <a:t>step / part / whole</a:t>
            </a:r>
            <a:r>
              <a:rPr lang="en-IN" sz="2400" b="0" kern="0" dirty="0">
                <a:solidFill>
                  <a:schemeClr val="tx1">
                    <a:lumMod val="65000"/>
                    <a:lumOff val="35000"/>
                  </a:schemeClr>
                </a:solidFill>
              </a:rPr>
              <a:t> of the IAA </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Disregarding any </a:t>
            </a:r>
            <a:r>
              <a:rPr lang="en-IN" sz="2400" b="1" kern="0" dirty="0">
                <a:solidFill>
                  <a:schemeClr val="tx1">
                    <a:lumMod val="65000"/>
                    <a:lumOff val="35000"/>
                  </a:schemeClr>
                </a:solidFill>
              </a:rPr>
              <a:t>accommodating party </a:t>
            </a:r>
            <a:r>
              <a:rPr lang="en-IN" sz="2400" b="0" kern="0" dirty="0">
                <a:solidFill>
                  <a:schemeClr val="tx1">
                    <a:lumMod val="65000"/>
                    <a:lumOff val="35000"/>
                  </a:schemeClr>
                </a:solidFill>
              </a:rPr>
              <a:t>or treating it and any other party as one and the </a:t>
            </a:r>
            <a:r>
              <a:rPr lang="en-IN" sz="2400" b="0" kern="0" dirty="0" smtClean="0">
                <a:solidFill>
                  <a:schemeClr val="tx1">
                    <a:lumMod val="65000"/>
                    <a:lumOff val="35000"/>
                  </a:schemeClr>
                </a:solidFill>
              </a:rPr>
              <a:t>same </a:t>
            </a:r>
          </a:p>
          <a:p>
            <a:pPr marL="717550" lvl="1" indent="-355600" algn="just">
              <a:lnSpc>
                <a:spcPct val="120000"/>
              </a:lnSpc>
              <a:spcAft>
                <a:spcPts val="1900"/>
              </a:spcAft>
              <a:buClr>
                <a:srgbClr val="000000"/>
              </a:buClr>
              <a:buSzPct val="100000"/>
              <a:buFont typeface="Symbol" pitchFamily="18" charset="2"/>
              <a:buChar char="-"/>
              <a:defRPr/>
            </a:pPr>
            <a:r>
              <a:rPr lang="en-IN" sz="2400" kern="0" dirty="0" smtClean="0">
                <a:solidFill>
                  <a:schemeClr val="tx1">
                    <a:lumMod val="65000"/>
                    <a:lumOff val="35000"/>
                  </a:schemeClr>
                </a:solidFill>
              </a:rPr>
              <a:t>Deeming </a:t>
            </a:r>
            <a:r>
              <a:rPr lang="en-IN" sz="2400" b="1" kern="0" dirty="0" smtClean="0">
                <a:solidFill>
                  <a:schemeClr val="tx1">
                    <a:lumMod val="65000"/>
                    <a:lumOff val="35000"/>
                  </a:schemeClr>
                </a:solidFill>
              </a:rPr>
              <a:t>connected persons </a:t>
            </a:r>
            <a:r>
              <a:rPr lang="en-IN" sz="2400" kern="0" dirty="0" smtClean="0">
                <a:solidFill>
                  <a:schemeClr val="tx1">
                    <a:lumMod val="65000"/>
                    <a:lumOff val="35000"/>
                  </a:schemeClr>
                </a:solidFill>
              </a:rPr>
              <a:t>to be one and same</a:t>
            </a:r>
            <a:r>
              <a:rPr lang="en-IN" sz="2400" kern="0" dirty="0">
                <a:solidFill>
                  <a:schemeClr val="tx1">
                    <a:lumMod val="65000"/>
                    <a:lumOff val="35000"/>
                  </a:schemeClr>
                </a:solidFill>
              </a:rPr>
              <a:t> </a:t>
            </a:r>
            <a:endParaRPr lang="en-IN" sz="2400" kern="0" dirty="0" smtClean="0">
              <a:solidFill>
                <a:schemeClr val="tx1">
                  <a:lumMod val="65000"/>
                  <a:lumOff val="35000"/>
                </a:schemeClr>
              </a:solidFill>
            </a:endParaRPr>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just"/>
            <a:r>
              <a:rPr lang="en-GB" altLang="en-US" dirty="0" smtClean="0"/>
              <a:t>Consequences of IAA</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kern="0" dirty="0" smtClean="0">
                <a:solidFill>
                  <a:schemeClr val="tx1">
                    <a:lumMod val="65000"/>
                    <a:lumOff val="35000"/>
                  </a:schemeClr>
                </a:solidFill>
              </a:rPr>
              <a:t>To include: </a:t>
            </a:r>
          </a:p>
          <a:p>
            <a:pPr marL="717550" lvl="1" indent="-355600" algn="just">
              <a:lnSpc>
                <a:spcPct val="120000"/>
              </a:lnSpc>
              <a:spcAft>
                <a:spcPts val="1900"/>
              </a:spcAft>
              <a:buClr>
                <a:srgbClr val="000000"/>
              </a:buClr>
              <a:buSzPct val="100000"/>
              <a:buFont typeface="Symbol" pitchFamily="18" charset="2"/>
              <a:buChar char="-"/>
              <a:defRPr/>
            </a:pPr>
            <a:r>
              <a:rPr lang="en-IN" sz="2400" b="1" kern="0" dirty="0" smtClean="0">
                <a:solidFill>
                  <a:schemeClr val="tx1">
                    <a:lumMod val="65000"/>
                    <a:lumOff val="35000"/>
                  </a:schemeClr>
                </a:solidFill>
              </a:rPr>
              <a:t>Reallocating </a:t>
            </a:r>
            <a:r>
              <a:rPr lang="en-IN" sz="2400" b="0" kern="0" dirty="0">
                <a:solidFill>
                  <a:schemeClr val="tx1">
                    <a:lumMod val="65000"/>
                    <a:lumOff val="35000"/>
                  </a:schemeClr>
                </a:solidFill>
              </a:rPr>
              <a:t>any accrual or receipt / any expenditure deduction, relief or rebate  </a:t>
            </a:r>
          </a:p>
          <a:p>
            <a:pPr marL="717550" lvl="1" indent="-355600" algn="just">
              <a:lnSpc>
                <a:spcPct val="120000"/>
              </a:lnSpc>
              <a:spcAft>
                <a:spcPts val="1900"/>
              </a:spcAft>
              <a:buClr>
                <a:srgbClr val="000000"/>
              </a:buClr>
              <a:buSzPct val="100000"/>
              <a:buFont typeface="Symbol" pitchFamily="18" charset="2"/>
              <a:buChar char="-"/>
              <a:defRPr/>
            </a:pPr>
            <a:r>
              <a:rPr lang="en-IN" sz="2400" kern="0" dirty="0">
                <a:solidFill>
                  <a:schemeClr val="tx1">
                    <a:lumMod val="65000"/>
                    <a:lumOff val="35000"/>
                  </a:schemeClr>
                </a:solidFill>
              </a:rPr>
              <a:t>Treating </a:t>
            </a:r>
            <a:r>
              <a:rPr lang="en-IN" sz="2400" b="1" kern="0" dirty="0">
                <a:solidFill>
                  <a:schemeClr val="tx1">
                    <a:lumMod val="65000"/>
                    <a:lumOff val="35000"/>
                  </a:schemeClr>
                </a:solidFill>
              </a:rPr>
              <a:t>residence</a:t>
            </a:r>
            <a:r>
              <a:rPr lang="en-IN" sz="2400" kern="0" dirty="0">
                <a:solidFill>
                  <a:schemeClr val="tx1">
                    <a:lumMod val="65000"/>
                    <a:lumOff val="35000"/>
                  </a:schemeClr>
                </a:solidFill>
              </a:rPr>
              <a:t> </a:t>
            </a:r>
            <a:r>
              <a:rPr lang="en-IN" sz="2400" b="0" kern="0" dirty="0">
                <a:solidFill>
                  <a:schemeClr val="tx1">
                    <a:lumMod val="65000"/>
                    <a:lumOff val="35000"/>
                  </a:schemeClr>
                </a:solidFill>
              </a:rPr>
              <a:t>of any party / </a:t>
            </a:r>
            <a:r>
              <a:rPr lang="en-IN" sz="2400" b="1" kern="0" dirty="0">
                <a:solidFill>
                  <a:schemeClr val="tx1">
                    <a:lumMod val="65000"/>
                    <a:lumOff val="35000"/>
                  </a:schemeClr>
                </a:solidFill>
              </a:rPr>
              <a:t>situs of an asset </a:t>
            </a:r>
            <a:r>
              <a:rPr lang="en-IN" sz="2400" b="0" kern="0" dirty="0">
                <a:solidFill>
                  <a:schemeClr val="tx1">
                    <a:lumMod val="65000"/>
                    <a:lumOff val="35000"/>
                  </a:schemeClr>
                </a:solidFill>
              </a:rPr>
              <a:t>or transaction, </a:t>
            </a:r>
            <a:r>
              <a:rPr lang="en-IN" sz="2400" kern="0" dirty="0">
                <a:solidFill>
                  <a:schemeClr val="tx1">
                    <a:lumMod val="65000"/>
                    <a:lumOff val="35000"/>
                  </a:schemeClr>
                </a:solidFill>
              </a:rPr>
              <a:t>at a place other than the actual one </a:t>
            </a:r>
          </a:p>
          <a:p>
            <a:pPr marL="717550" lvl="1" indent="-355600" algn="just">
              <a:lnSpc>
                <a:spcPct val="120000"/>
              </a:lnSpc>
              <a:spcAft>
                <a:spcPts val="1900"/>
              </a:spcAft>
              <a:buClr>
                <a:srgbClr val="000000"/>
              </a:buClr>
              <a:buSzPct val="100000"/>
              <a:buFont typeface="Symbol" pitchFamily="18" charset="2"/>
              <a:buChar char="-"/>
              <a:defRPr/>
            </a:pPr>
            <a:r>
              <a:rPr lang="en-IN" sz="2400" b="1" kern="0" dirty="0">
                <a:solidFill>
                  <a:schemeClr val="tx1">
                    <a:lumMod val="65000"/>
                    <a:lumOff val="35000"/>
                  </a:schemeClr>
                </a:solidFill>
              </a:rPr>
              <a:t>Looking through </a:t>
            </a:r>
            <a:r>
              <a:rPr lang="en-IN" sz="2400" b="0" kern="0" dirty="0">
                <a:solidFill>
                  <a:schemeClr val="tx1">
                    <a:lumMod val="65000"/>
                    <a:lumOff val="35000"/>
                  </a:schemeClr>
                </a:solidFill>
              </a:rPr>
              <a:t>any arrangement by disregarding any corporate structure </a:t>
            </a:r>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lgn="just"/>
            <a:r>
              <a:rPr lang="en-GB" altLang="en-US" dirty="0" smtClean="0"/>
              <a:t>Off The Hook</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kern="0" dirty="0" smtClean="0">
                <a:solidFill>
                  <a:schemeClr val="tx1">
                    <a:lumMod val="65000"/>
                    <a:lumOff val="35000"/>
                  </a:schemeClr>
                </a:solidFill>
              </a:rPr>
              <a:t>Exemption from GAAR </a:t>
            </a:r>
            <a:endParaRPr lang="en-IN" sz="3200" b="0" kern="0" dirty="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IN" sz="2400" b="1" kern="0" dirty="0">
                <a:solidFill>
                  <a:schemeClr val="tx1">
                    <a:lumMod val="65000"/>
                    <a:lumOff val="35000"/>
                  </a:schemeClr>
                </a:solidFill>
              </a:rPr>
              <a:t>Materiality: </a:t>
            </a:r>
            <a:r>
              <a:rPr lang="en-IN" sz="2400" b="0" kern="0" dirty="0">
                <a:solidFill>
                  <a:schemeClr val="tx1">
                    <a:lumMod val="65000"/>
                    <a:lumOff val="35000"/>
                  </a:schemeClr>
                </a:solidFill>
              </a:rPr>
              <a:t>Where tax benefit (aggregate, to all the parties) in relevant AY &lt; Rs. 3 cr. </a:t>
            </a:r>
          </a:p>
          <a:p>
            <a:pPr marL="717550" lvl="1" indent="-355600" algn="just">
              <a:lnSpc>
                <a:spcPct val="120000"/>
              </a:lnSpc>
              <a:spcAft>
                <a:spcPts val="1900"/>
              </a:spcAft>
              <a:buClr>
                <a:srgbClr val="000000"/>
              </a:buClr>
              <a:buSzPct val="100000"/>
              <a:buFont typeface="Symbol" pitchFamily="18" charset="2"/>
              <a:buChar char="-"/>
              <a:defRPr/>
            </a:pPr>
            <a:r>
              <a:rPr lang="en-IN" sz="2400" b="1" kern="0" dirty="0">
                <a:solidFill>
                  <a:schemeClr val="tx1">
                    <a:lumMod val="65000"/>
                    <a:lumOff val="35000"/>
                  </a:schemeClr>
                </a:solidFill>
              </a:rPr>
              <a:t>Grandfathering: </a:t>
            </a:r>
            <a:r>
              <a:rPr lang="en-IN" sz="2400" b="0" kern="0" dirty="0">
                <a:solidFill>
                  <a:schemeClr val="tx1">
                    <a:lumMod val="65000"/>
                    <a:lumOff val="35000"/>
                  </a:schemeClr>
                </a:solidFill>
              </a:rPr>
              <a:t>Income from transfer of investments made before 1 April 2017</a:t>
            </a:r>
          </a:p>
          <a:p>
            <a:pPr marL="717550" lvl="1" indent="-355600" algn="just">
              <a:lnSpc>
                <a:spcPct val="120000"/>
              </a:lnSpc>
              <a:spcAft>
                <a:spcPts val="1900"/>
              </a:spcAft>
              <a:buClr>
                <a:srgbClr val="000000"/>
              </a:buClr>
              <a:buSzPct val="100000"/>
              <a:buFont typeface="Symbol" pitchFamily="18" charset="2"/>
              <a:buChar char="-"/>
              <a:defRPr/>
            </a:pPr>
            <a:r>
              <a:rPr lang="en-IN" sz="2400" b="1" kern="0" dirty="0">
                <a:solidFill>
                  <a:schemeClr val="tx1">
                    <a:lumMod val="65000"/>
                    <a:lumOff val="35000"/>
                  </a:schemeClr>
                </a:solidFill>
              </a:rPr>
              <a:t>FIIs </a:t>
            </a:r>
            <a:r>
              <a:rPr lang="en-IN" sz="2400" b="0" kern="0" dirty="0">
                <a:solidFill>
                  <a:schemeClr val="tx1">
                    <a:lumMod val="65000"/>
                    <a:lumOff val="35000"/>
                  </a:schemeClr>
                </a:solidFill>
              </a:rPr>
              <a:t>investing in listed shares (as per SEBI norms) not taking </a:t>
            </a:r>
            <a:r>
              <a:rPr lang="en-IN" sz="2400" b="0" kern="0" dirty="0" smtClean="0">
                <a:solidFill>
                  <a:schemeClr val="tx1">
                    <a:lumMod val="65000"/>
                    <a:lumOff val="35000"/>
                  </a:schemeClr>
                </a:solidFill>
              </a:rPr>
              <a:t>any </a:t>
            </a:r>
            <a:r>
              <a:rPr lang="en-IN" sz="2400" b="0" kern="0" dirty="0">
                <a:solidFill>
                  <a:schemeClr val="tx1">
                    <a:lumMod val="65000"/>
                    <a:lumOff val="35000"/>
                  </a:schemeClr>
                </a:solidFill>
              </a:rPr>
              <a:t>DTAA relief </a:t>
            </a:r>
          </a:p>
          <a:p>
            <a:pPr marL="717550" lvl="1" indent="-355600" algn="just">
              <a:lnSpc>
                <a:spcPct val="120000"/>
              </a:lnSpc>
              <a:spcAft>
                <a:spcPts val="1900"/>
              </a:spcAft>
              <a:buClr>
                <a:srgbClr val="000000"/>
              </a:buClr>
              <a:buSzPct val="100000"/>
              <a:buFont typeface="Symbol" pitchFamily="18" charset="2"/>
              <a:buChar char="-"/>
              <a:defRPr/>
            </a:pPr>
            <a:r>
              <a:rPr lang="en-IN" sz="2400" b="1" kern="0" dirty="0">
                <a:solidFill>
                  <a:schemeClr val="tx1">
                    <a:lumMod val="65000"/>
                    <a:lumOff val="35000"/>
                  </a:schemeClr>
                </a:solidFill>
              </a:rPr>
              <a:t>NR investors </a:t>
            </a:r>
            <a:r>
              <a:rPr lang="en-IN" sz="2400" b="0" kern="0" dirty="0">
                <a:solidFill>
                  <a:schemeClr val="tx1">
                    <a:lumMod val="65000"/>
                    <a:lumOff val="35000"/>
                  </a:schemeClr>
                </a:solidFill>
              </a:rPr>
              <a:t>in such FIIs</a:t>
            </a:r>
            <a:endParaRPr lang="en-US" sz="2400" b="0" kern="0" dirty="0">
              <a:solidFill>
                <a:schemeClr val="tx1">
                  <a:lumMod val="65000"/>
                  <a:lumOff val="35000"/>
                </a:schemeClr>
              </a:solidFill>
            </a:endParaRPr>
          </a:p>
        </p:txBody>
      </p:sp>
    </p:spTree>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just"/>
            <a:r>
              <a:rPr lang="en-GB" altLang="en-US" dirty="0" smtClean="0"/>
              <a:t>Off The Hook</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b="0" kern="0" dirty="0" smtClean="0">
                <a:solidFill>
                  <a:schemeClr val="tx1">
                    <a:lumMod val="65000"/>
                    <a:lumOff val="35000"/>
                  </a:schemeClr>
                </a:solidFill>
              </a:rPr>
              <a:t>FAQs: </a:t>
            </a:r>
            <a:endParaRPr lang="en-IN" sz="3200" b="0" kern="0" dirty="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If sufficiently addressed by </a:t>
            </a:r>
            <a:r>
              <a:rPr lang="en-IN" sz="2400" b="1" kern="0" dirty="0">
                <a:solidFill>
                  <a:schemeClr val="tx1">
                    <a:lumMod val="65000"/>
                    <a:lumOff val="35000"/>
                  </a:schemeClr>
                </a:solidFill>
              </a:rPr>
              <a:t>LOB</a:t>
            </a:r>
            <a:r>
              <a:rPr lang="en-IN" sz="2400" b="0" kern="0" dirty="0">
                <a:solidFill>
                  <a:schemeClr val="tx1">
                    <a:lumMod val="65000"/>
                    <a:lumOff val="35000"/>
                  </a:schemeClr>
                </a:solidFill>
              </a:rPr>
              <a:t> in tax treaty</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Jurisdiction of FPI </a:t>
            </a:r>
            <a:r>
              <a:rPr lang="en-IN" sz="2400" b="0" kern="0" dirty="0" smtClean="0">
                <a:solidFill>
                  <a:schemeClr val="tx1">
                    <a:lumMod val="65000"/>
                    <a:lumOff val="35000"/>
                  </a:schemeClr>
                </a:solidFill>
              </a:rPr>
              <a:t>was based </a:t>
            </a:r>
            <a:r>
              <a:rPr lang="en-IN" sz="2400" b="0" kern="0" dirty="0">
                <a:solidFill>
                  <a:schemeClr val="tx1">
                    <a:lumMod val="65000"/>
                    <a:lumOff val="35000"/>
                  </a:schemeClr>
                </a:solidFill>
              </a:rPr>
              <a:t>on </a:t>
            </a:r>
            <a:r>
              <a:rPr lang="en-IN" sz="2400" kern="0" dirty="0" smtClean="0">
                <a:solidFill>
                  <a:schemeClr val="tx1">
                    <a:lumMod val="65000"/>
                    <a:lumOff val="35000"/>
                  </a:schemeClr>
                </a:solidFill>
              </a:rPr>
              <a:t>commercial non-tax consideration (i.e. </a:t>
            </a:r>
            <a:r>
              <a:rPr lang="en-IN" sz="2400" b="0" kern="0" dirty="0" smtClean="0">
                <a:solidFill>
                  <a:schemeClr val="tx1">
                    <a:lumMod val="65000"/>
                    <a:lumOff val="35000"/>
                  </a:schemeClr>
                </a:solidFill>
              </a:rPr>
              <a:t>Tax </a:t>
            </a:r>
            <a:r>
              <a:rPr lang="en-IN" sz="2400" b="0" kern="0" dirty="0">
                <a:solidFill>
                  <a:schemeClr val="tx1">
                    <a:lumMod val="65000"/>
                    <a:lumOff val="35000"/>
                  </a:schemeClr>
                </a:solidFill>
              </a:rPr>
              <a:t>benefit </a:t>
            </a:r>
            <a:r>
              <a:rPr lang="en-IN" sz="2400" b="0" kern="0" dirty="0" smtClean="0">
                <a:solidFill>
                  <a:schemeClr val="tx1">
                    <a:lumMod val="65000"/>
                    <a:lumOff val="35000"/>
                  </a:schemeClr>
                </a:solidFill>
              </a:rPr>
              <a:t>was not </a:t>
            </a:r>
            <a:r>
              <a:rPr lang="en-IN" sz="2400" kern="0" dirty="0" smtClean="0">
                <a:solidFill>
                  <a:schemeClr val="tx1">
                    <a:lumMod val="65000"/>
                    <a:lumOff val="35000"/>
                  </a:schemeClr>
                </a:solidFill>
              </a:rPr>
              <a:t>main purpose) </a:t>
            </a:r>
            <a:endParaRPr lang="en-IN" sz="2400" b="0" kern="0" dirty="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IN" sz="2400" b="0" kern="0" dirty="0" smtClean="0">
                <a:solidFill>
                  <a:schemeClr val="tx1">
                    <a:lumMod val="65000"/>
                    <a:lumOff val="35000"/>
                  </a:schemeClr>
                </a:solidFill>
              </a:rPr>
              <a:t>M</a:t>
            </a:r>
            <a:r>
              <a:rPr lang="en-IN" sz="2400" kern="0" dirty="0" smtClean="0">
                <a:solidFill>
                  <a:schemeClr val="tx1">
                    <a:lumMod val="65000"/>
                    <a:lumOff val="35000"/>
                  </a:schemeClr>
                </a:solidFill>
              </a:rPr>
              <a:t>erely </a:t>
            </a:r>
            <a:r>
              <a:rPr lang="en-IN" sz="2400" kern="0" dirty="0">
                <a:solidFill>
                  <a:schemeClr val="tx1">
                    <a:lumMod val="65000"/>
                    <a:lumOff val="35000"/>
                  </a:schemeClr>
                </a:solidFill>
              </a:rPr>
              <a:t>because </a:t>
            </a:r>
            <a:r>
              <a:rPr lang="en-IN" sz="2400" b="0" kern="0" dirty="0">
                <a:solidFill>
                  <a:schemeClr val="tx1">
                    <a:lumMod val="65000"/>
                    <a:lumOff val="35000"/>
                  </a:schemeClr>
                </a:solidFill>
              </a:rPr>
              <a:t>entity </a:t>
            </a:r>
            <a:r>
              <a:rPr lang="en-IN" sz="2400" b="0" kern="0" dirty="0" smtClean="0">
                <a:solidFill>
                  <a:schemeClr val="tx1">
                    <a:lumMod val="65000"/>
                    <a:lumOff val="35000"/>
                  </a:schemeClr>
                </a:solidFill>
              </a:rPr>
              <a:t>located </a:t>
            </a:r>
            <a:r>
              <a:rPr lang="en-IN" sz="2400" b="0" kern="0" dirty="0">
                <a:solidFill>
                  <a:schemeClr val="tx1">
                    <a:lumMod val="65000"/>
                    <a:lumOff val="35000"/>
                  </a:schemeClr>
                </a:solidFill>
              </a:rPr>
              <a:t>in </a:t>
            </a:r>
            <a:r>
              <a:rPr lang="en-IN" sz="2400" b="0" kern="0" dirty="0" smtClean="0">
                <a:solidFill>
                  <a:schemeClr val="tx1">
                    <a:lumMod val="65000"/>
                    <a:lumOff val="35000"/>
                  </a:schemeClr>
                </a:solidFill>
              </a:rPr>
              <a:t>a tax-</a:t>
            </a:r>
            <a:r>
              <a:rPr lang="en-IN" sz="2400" kern="0" dirty="0" smtClean="0">
                <a:solidFill>
                  <a:schemeClr val="tx1">
                    <a:lumMod val="65000"/>
                    <a:lumOff val="35000"/>
                  </a:schemeClr>
                </a:solidFill>
              </a:rPr>
              <a:t>efficient</a:t>
            </a:r>
            <a:r>
              <a:rPr lang="en-IN" sz="2400" b="0" kern="0" dirty="0" smtClean="0">
                <a:solidFill>
                  <a:schemeClr val="tx1">
                    <a:lumMod val="65000"/>
                    <a:lumOff val="35000"/>
                  </a:schemeClr>
                </a:solidFill>
              </a:rPr>
              <a:t> State</a:t>
            </a:r>
            <a:endParaRPr lang="en-IN" sz="2400" b="0" kern="0" dirty="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IN" sz="2400" b="0" kern="0" dirty="0" smtClean="0">
                <a:solidFill>
                  <a:schemeClr val="tx1">
                    <a:lumMod val="65000"/>
                    <a:lumOff val="35000"/>
                  </a:schemeClr>
                </a:solidFill>
              </a:rPr>
              <a:t>Right of taxpayer </a:t>
            </a:r>
            <a:r>
              <a:rPr lang="en-IN" sz="2400" b="0" kern="0" dirty="0">
                <a:solidFill>
                  <a:schemeClr val="tx1">
                    <a:lumMod val="65000"/>
                    <a:lumOff val="35000"/>
                  </a:schemeClr>
                </a:solidFill>
              </a:rPr>
              <a:t>to select method of implementing </a:t>
            </a:r>
            <a:r>
              <a:rPr lang="en-IN" sz="2400" b="0" kern="0" dirty="0" smtClean="0">
                <a:solidFill>
                  <a:schemeClr val="tx1">
                    <a:lumMod val="65000"/>
                    <a:lumOff val="35000"/>
                  </a:schemeClr>
                </a:solidFill>
              </a:rPr>
              <a:t>a transaction</a:t>
            </a:r>
            <a:endParaRPr lang="en-IN" sz="2400" b="0" kern="0" dirty="0">
              <a:solidFill>
                <a:schemeClr val="tx1">
                  <a:lumMod val="65000"/>
                  <a:lumOff val="35000"/>
                </a:schemeClr>
              </a:solidFill>
            </a:endParaRPr>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txBox="1">
            <a:spLocks noChangeArrowheads="1"/>
          </p:cNvSpPr>
          <p:nvPr/>
        </p:nvSpPr>
        <p:spPr bwMode="auto">
          <a:xfrm>
            <a:off x="5929322" y="3786190"/>
            <a:ext cx="2895600" cy="1288448"/>
          </a:xfrm>
          <a:prstGeom prst="rect">
            <a:avLst/>
          </a:prstGeom>
          <a:noFill/>
          <a:ln w="9525">
            <a:noFill/>
            <a:miter lim="800000"/>
            <a:headEnd/>
            <a:tailEnd/>
          </a:ln>
        </p:spPr>
        <p:txBody>
          <a:bodyPr lIns="0" tIns="0" rIns="0" bIns="0" anchor="ctr"/>
          <a:lstStyle/>
          <a:p>
            <a:pPr marL="6350" algn="r" eaLnBrk="1" hangingPunct="1">
              <a:lnSpc>
                <a:spcPct val="150000"/>
              </a:lnSpc>
              <a:spcAft>
                <a:spcPts val="0"/>
              </a:spcAft>
              <a:defRPr/>
            </a:pPr>
            <a:r>
              <a:rPr lang="en-GB" sz="2240" kern="0" dirty="0">
                <a:solidFill>
                  <a:srgbClr val="7C7C7C"/>
                </a:solidFill>
                <a:latin typeface="+mj-lt"/>
                <a:ea typeface="+mj-ea"/>
                <a:cs typeface="+mj-cs"/>
              </a:rPr>
              <a:t>By:  </a:t>
            </a:r>
            <a:r>
              <a:rPr lang="en-GB" sz="2240" b="1" kern="0" dirty="0">
                <a:solidFill>
                  <a:srgbClr val="7C7C7C"/>
                </a:solidFill>
                <a:latin typeface="+mj-lt"/>
                <a:ea typeface="+mj-ea"/>
                <a:cs typeface="+mj-cs"/>
              </a:rPr>
              <a:t>Gaurav </a:t>
            </a:r>
            <a:r>
              <a:rPr lang="en-GB" sz="2240" b="1" kern="0" dirty="0" smtClean="0">
                <a:solidFill>
                  <a:srgbClr val="7C7C7C"/>
                </a:solidFill>
                <a:latin typeface="+mj-lt"/>
                <a:ea typeface="+mj-ea"/>
                <a:cs typeface="+mj-cs"/>
              </a:rPr>
              <a:t>Singhal </a:t>
            </a:r>
          </a:p>
          <a:p>
            <a:pPr marL="6350" algn="r">
              <a:lnSpc>
                <a:spcPct val="150000"/>
              </a:lnSpc>
              <a:defRPr/>
            </a:pPr>
            <a:r>
              <a:rPr lang="en-GB" sz="2240" kern="0" dirty="0" smtClean="0">
                <a:solidFill>
                  <a:srgbClr val="7C7C7C"/>
                </a:solidFill>
                <a:latin typeface="+mj-lt"/>
                <a:ea typeface="+mj-ea"/>
                <a:cs typeface="+mj-cs"/>
              </a:rPr>
              <a:t>24 January 2020</a:t>
            </a:r>
            <a:endParaRPr lang="en-US" sz="2240" b="0" kern="0" dirty="0">
              <a:solidFill>
                <a:srgbClr val="7C7C7C"/>
              </a:solidFill>
              <a:latin typeface="+mj-lt"/>
              <a:ea typeface="+mj-ea"/>
              <a:cs typeface="+mj-cs"/>
            </a:endParaRPr>
          </a:p>
        </p:txBody>
      </p:sp>
      <p:pic>
        <p:nvPicPr>
          <p:cNvPr id="11" name="Picture 2" descr="stop-avoiding-taxes-hand-2"/>
          <p:cNvPicPr>
            <a:picLocks noChangeAspect="1" noChangeArrowheads="1"/>
          </p:cNvPicPr>
          <p:nvPr/>
        </p:nvPicPr>
        <p:blipFill>
          <a:blip r:embed="rId3" cstate="print"/>
          <a:srcRect/>
          <a:stretch>
            <a:fillRect/>
          </a:stretch>
        </p:blipFill>
        <p:spPr bwMode="auto">
          <a:xfrm>
            <a:off x="928662" y="1357298"/>
            <a:ext cx="4071966" cy="4211499"/>
          </a:xfrm>
          <a:prstGeom prst="rect">
            <a:avLst/>
          </a:prstGeom>
          <a:noFill/>
          <a:ln w="9525">
            <a:noFill/>
            <a:miter lim="800000"/>
            <a:headEnd/>
            <a:tailEnd/>
          </a:ln>
        </p:spPr>
      </p:pic>
      <p:sp>
        <p:nvSpPr>
          <p:cNvPr id="12" name="Rectangle 11"/>
          <p:cNvSpPr/>
          <p:nvPr/>
        </p:nvSpPr>
        <p:spPr>
          <a:xfrm>
            <a:off x="5507892" y="1928802"/>
            <a:ext cx="3493264" cy="646331"/>
          </a:xfrm>
          <a:prstGeom prst="rect">
            <a:avLst/>
          </a:prstGeom>
        </p:spPr>
        <p:txBody>
          <a:bodyPr wrap="none">
            <a:spAutoFit/>
          </a:bodyPr>
          <a:lstStyle/>
          <a:p>
            <a:pPr algn="just">
              <a:defRPr/>
            </a:pPr>
            <a:r>
              <a:rPr lang="en-US" sz="3600" b="1" kern="0" dirty="0" smtClean="0">
                <a:solidFill>
                  <a:schemeClr val="tx1">
                    <a:lumMod val="65000"/>
                    <a:lumOff val="35000"/>
                  </a:schemeClr>
                </a:solidFill>
              </a:rPr>
              <a:t>Anti-avoidance</a:t>
            </a:r>
          </a:p>
        </p:txBody>
      </p:sp>
    </p:spTree>
    <p:extLst>
      <p:ext uri="{BB962C8B-B14F-4D97-AF65-F5344CB8AC3E}">
        <p14:creationId xmlns:p14="http://schemas.microsoft.com/office/powerpoint/2010/main" val="2817227093"/>
      </p:ext>
    </p:extLst>
  </p:cSld>
  <p:clrMapOvr>
    <a:masterClrMapping/>
  </p:clrMapOvr>
  <p:transition>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just"/>
            <a:r>
              <a:rPr lang="en-GB" altLang="en-US" dirty="0" smtClean="0"/>
              <a:t>Off The Hook</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b="0" kern="0" dirty="0" smtClean="0">
                <a:solidFill>
                  <a:schemeClr val="tx1">
                    <a:lumMod val="65000"/>
                    <a:lumOff val="35000"/>
                  </a:schemeClr>
                </a:solidFill>
              </a:rPr>
              <a:t>FAQs: </a:t>
            </a:r>
            <a:endParaRPr lang="en-IN" sz="3200" b="0" kern="0" dirty="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IN" sz="2400" b="1" kern="0" dirty="0">
                <a:solidFill>
                  <a:schemeClr val="tx1">
                    <a:lumMod val="65000"/>
                    <a:lumOff val="35000"/>
                  </a:schemeClr>
                </a:solidFill>
              </a:rPr>
              <a:t>Grandfathering </a:t>
            </a:r>
            <a:r>
              <a:rPr lang="en-IN" sz="2400" b="0" kern="0" dirty="0">
                <a:solidFill>
                  <a:schemeClr val="tx1">
                    <a:lumMod val="65000"/>
                    <a:lumOff val="35000"/>
                  </a:schemeClr>
                </a:solidFill>
              </a:rPr>
              <a:t>to </a:t>
            </a:r>
            <a:r>
              <a:rPr lang="en-IN" sz="2400" b="0" kern="0" dirty="0" smtClean="0">
                <a:solidFill>
                  <a:schemeClr val="tx1">
                    <a:lumMod val="65000"/>
                    <a:lumOff val="35000"/>
                  </a:schemeClr>
                </a:solidFill>
              </a:rPr>
              <a:t>CCD, CCPs</a:t>
            </a:r>
            <a:r>
              <a:rPr lang="en-IN" sz="2400" b="0" kern="0" dirty="0">
                <a:solidFill>
                  <a:schemeClr val="tx1">
                    <a:lumMod val="65000"/>
                    <a:lumOff val="35000"/>
                  </a:schemeClr>
                </a:solidFill>
              </a:rPr>
              <a:t>, bonus, </a:t>
            </a:r>
            <a:r>
              <a:rPr lang="en-IN" sz="2400" b="0" kern="0" dirty="0" smtClean="0">
                <a:solidFill>
                  <a:schemeClr val="tx1">
                    <a:lumMod val="65000"/>
                    <a:lumOff val="35000"/>
                  </a:schemeClr>
                </a:solidFill>
              </a:rPr>
              <a:t>split, consolidation </a:t>
            </a:r>
            <a:r>
              <a:rPr lang="en-IN" sz="2400" b="0" kern="0" dirty="0">
                <a:solidFill>
                  <a:schemeClr val="tx1">
                    <a:lumMod val="65000"/>
                    <a:lumOff val="35000"/>
                  </a:schemeClr>
                </a:solidFill>
              </a:rPr>
              <a:t>w.r.t. investments </a:t>
            </a:r>
            <a:r>
              <a:rPr lang="en-IN" sz="2400" b="0" kern="0" dirty="0" smtClean="0">
                <a:solidFill>
                  <a:schemeClr val="tx1">
                    <a:lumMod val="65000"/>
                    <a:lumOff val="35000"/>
                  </a:schemeClr>
                </a:solidFill>
              </a:rPr>
              <a:t>acquired before </a:t>
            </a:r>
            <a:br>
              <a:rPr lang="en-IN" sz="2400" b="0" kern="0" dirty="0" smtClean="0">
                <a:solidFill>
                  <a:schemeClr val="tx1">
                    <a:lumMod val="65000"/>
                    <a:lumOff val="35000"/>
                  </a:schemeClr>
                </a:solidFill>
              </a:rPr>
            </a:br>
            <a:r>
              <a:rPr lang="en-IN" sz="2400" b="0" kern="0" dirty="0" smtClean="0">
                <a:solidFill>
                  <a:schemeClr val="tx1">
                    <a:lumMod val="65000"/>
                    <a:lumOff val="35000"/>
                  </a:schemeClr>
                </a:solidFill>
              </a:rPr>
              <a:t>1 April </a:t>
            </a:r>
            <a:r>
              <a:rPr lang="en-IN" sz="2400" b="0" kern="0" dirty="0">
                <a:solidFill>
                  <a:schemeClr val="tx1">
                    <a:lumMod val="65000"/>
                    <a:lumOff val="35000"/>
                  </a:schemeClr>
                </a:solidFill>
              </a:rPr>
              <a:t>2017 in hands of </a:t>
            </a:r>
            <a:r>
              <a:rPr lang="en-IN" sz="2400" kern="0" dirty="0">
                <a:solidFill>
                  <a:schemeClr val="tx1">
                    <a:lumMod val="65000"/>
                    <a:lumOff val="35000"/>
                  </a:schemeClr>
                </a:solidFill>
              </a:rPr>
              <a:t>same investor </a:t>
            </a:r>
          </a:p>
          <a:p>
            <a:pPr marL="717550" lvl="1" indent="-355600" algn="just">
              <a:lnSpc>
                <a:spcPct val="120000"/>
              </a:lnSpc>
              <a:spcAft>
                <a:spcPts val="1900"/>
              </a:spcAft>
              <a:buClr>
                <a:srgbClr val="000000"/>
              </a:buClr>
              <a:buSzPct val="100000"/>
              <a:buFont typeface="Symbol" pitchFamily="18" charset="2"/>
              <a:buChar char="-"/>
              <a:defRPr/>
            </a:pPr>
            <a:r>
              <a:rPr lang="en-IN" sz="2400" kern="0" dirty="0" smtClean="0">
                <a:solidFill>
                  <a:schemeClr val="tx1">
                    <a:lumMod val="65000"/>
                    <a:lumOff val="35000"/>
                  </a:schemeClr>
                </a:solidFill>
              </a:rPr>
              <a:t>If </a:t>
            </a:r>
            <a:r>
              <a:rPr lang="en-IN" sz="2400" b="1" kern="0" dirty="0" smtClean="0">
                <a:solidFill>
                  <a:schemeClr val="tx1">
                    <a:lumMod val="65000"/>
                    <a:lumOff val="35000"/>
                  </a:schemeClr>
                </a:solidFill>
              </a:rPr>
              <a:t>Court </a:t>
            </a:r>
            <a:r>
              <a:rPr lang="en-IN" sz="2400" b="1" kern="0" dirty="0">
                <a:solidFill>
                  <a:schemeClr val="tx1">
                    <a:lumMod val="65000"/>
                    <a:lumOff val="35000"/>
                  </a:schemeClr>
                </a:solidFill>
              </a:rPr>
              <a:t>/ NCLT </a:t>
            </a:r>
            <a:r>
              <a:rPr lang="en-IN" sz="2400" b="0" kern="0" dirty="0">
                <a:solidFill>
                  <a:schemeClr val="tx1">
                    <a:lumMod val="65000"/>
                    <a:lumOff val="35000"/>
                  </a:schemeClr>
                </a:solidFill>
              </a:rPr>
              <a:t>has </a:t>
            </a:r>
            <a:r>
              <a:rPr lang="en-IN" sz="2400" kern="0" dirty="0">
                <a:solidFill>
                  <a:schemeClr val="tx1">
                    <a:lumMod val="65000"/>
                    <a:lumOff val="35000"/>
                  </a:schemeClr>
                </a:solidFill>
              </a:rPr>
              <a:t>explicitly, adequately considered </a:t>
            </a:r>
            <a:r>
              <a:rPr lang="en-IN" sz="2400" b="0" kern="0" dirty="0">
                <a:solidFill>
                  <a:schemeClr val="tx1">
                    <a:lumMod val="65000"/>
                    <a:lumOff val="35000"/>
                  </a:schemeClr>
                </a:solidFill>
              </a:rPr>
              <a:t>tax implications when sanctioning arrangement </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Arrangement held as </a:t>
            </a:r>
            <a:r>
              <a:rPr lang="en-IN" sz="2400" b="1" kern="0" dirty="0">
                <a:solidFill>
                  <a:schemeClr val="tx1">
                    <a:lumMod val="65000"/>
                    <a:lumOff val="35000"/>
                  </a:schemeClr>
                </a:solidFill>
              </a:rPr>
              <a:t>permissible by AAR </a:t>
            </a:r>
          </a:p>
        </p:txBody>
      </p:sp>
    </p:spTree>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Judicial anti-avoidance doctrine?</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b="0" kern="0" dirty="0">
                <a:solidFill>
                  <a:schemeClr val="tx1">
                    <a:lumMod val="65000"/>
                    <a:lumOff val="35000"/>
                  </a:schemeClr>
                </a:solidFill>
              </a:rPr>
              <a:t>If AO uses substance-over-form approach in GAAR exempted cases, can one argue: </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He is </a:t>
            </a:r>
            <a:r>
              <a:rPr lang="en-IN" sz="2400" kern="0" dirty="0">
                <a:solidFill>
                  <a:schemeClr val="tx1">
                    <a:lumMod val="65000"/>
                    <a:lumOff val="35000"/>
                  </a:schemeClr>
                </a:solidFill>
              </a:rPr>
              <a:t>invoking GAAR </a:t>
            </a:r>
            <a:r>
              <a:rPr lang="en-IN" sz="2400" b="0" kern="0" dirty="0">
                <a:solidFill>
                  <a:schemeClr val="tx1">
                    <a:lumMod val="65000"/>
                    <a:lumOff val="35000"/>
                  </a:schemeClr>
                </a:solidFill>
              </a:rPr>
              <a:t>without following </a:t>
            </a:r>
            <a:r>
              <a:rPr lang="en-IN" sz="2400" kern="0" dirty="0">
                <a:solidFill>
                  <a:schemeClr val="tx1">
                    <a:lumMod val="65000"/>
                    <a:lumOff val="35000"/>
                  </a:schemeClr>
                </a:solidFill>
              </a:rPr>
              <a:t>prescribed process</a:t>
            </a:r>
          </a:p>
          <a:p>
            <a:pPr marL="717550" lvl="1" indent="-355600" algn="just">
              <a:lnSpc>
                <a:spcPct val="120000"/>
              </a:lnSpc>
              <a:spcAft>
                <a:spcPts val="1900"/>
              </a:spcAft>
              <a:buClr>
                <a:srgbClr val="000000"/>
              </a:buClr>
              <a:buSzPct val="100000"/>
              <a:buFont typeface="Symbol" pitchFamily="18" charset="2"/>
              <a:buChar char="-"/>
              <a:defRPr/>
            </a:pPr>
            <a:r>
              <a:rPr lang="en-IN" sz="2400" b="0" kern="0" dirty="0">
                <a:solidFill>
                  <a:schemeClr val="tx1">
                    <a:lumMod val="65000"/>
                    <a:lumOff val="35000"/>
                  </a:schemeClr>
                </a:solidFill>
              </a:rPr>
              <a:t>He cannot adopt such an approach at all, when </a:t>
            </a:r>
            <a:r>
              <a:rPr lang="en-IN" sz="2400" kern="0" dirty="0">
                <a:solidFill>
                  <a:schemeClr val="tx1">
                    <a:lumMod val="65000"/>
                    <a:lumOff val="35000"/>
                  </a:schemeClr>
                </a:solidFill>
              </a:rPr>
              <a:t>legal structure is not in dispute</a:t>
            </a:r>
          </a:p>
        </p:txBody>
      </p:sp>
    </p:spTree>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4500570"/>
            <a:ext cx="9144000" cy="863600"/>
          </a:xfrm>
        </p:spPr>
        <p:txBody>
          <a:bodyPr/>
          <a:lstStyle/>
          <a:p>
            <a:pPr indent="-1030288" algn="ctr"/>
            <a:r>
              <a:rPr lang="en-GB" altLang="en-US" dirty="0" smtClean="0"/>
              <a:t>Unilateral Treaty Over-ride</a:t>
            </a:r>
          </a:p>
        </p:txBody>
      </p:sp>
      <p:pic>
        <p:nvPicPr>
          <p:cNvPr id="37890" name="Picture 2" descr="https://images.sadhguru.org/sites/default/files/media_files/sadhguru-isha-wisdom-article-image-magnifying-glass-with-focus-on-word-me-why-you-should-stop-being-stingy-with-your-selfishness.jpg"/>
          <p:cNvPicPr>
            <a:picLocks noChangeAspect="1" noChangeArrowheads="1"/>
          </p:cNvPicPr>
          <p:nvPr/>
        </p:nvPicPr>
        <p:blipFill>
          <a:blip r:embed="rId2" cstate="print"/>
          <a:srcRect/>
          <a:stretch>
            <a:fillRect/>
          </a:stretch>
        </p:blipFill>
        <p:spPr bwMode="auto">
          <a:xfrm>
            <a:off x="2098921" y="1404943"/>
            <a:ext cx="4924425" cy="2952751"/>
          </a:xfrm>
          <a:prstGeom prst="rect">
            <a:avLst/>
          </a:prstGeom>
          <a:ln>
            <a:noFill/>
          </a:ln>
          <a:effectLst>
            <a:softEdge rad="112500"/>
          </a:effectLst>
        </p:spPr>
      </p:pic>
    </p:spTree>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just"/>
            <a:r>
              <a:rPr lang="en-GB" altLang="en-US" dirty="0" smtClean="0"/>
              <a:t>Instances of Treaty Over-ride </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800"/>
              </a:spcAft>
              <a:buClr>
                <a:srgbClr val="000000"/>
              </a:buClr>
              <a:buSzPct val="100000"/>
              <a:buFont typeface="Arial" charset="0"/>
              <a:buChar char="›"/>
              <a:defRPr/>
            </a:pPr>
            <a:r>
              <a:rPr lang="en-IN" sz="3200" kern="0" dirty="0" smtClean="0">
                <a:solidFill>
                  <a:schemeClr val="tx1">
                    <a:lumMod val="65000"/>
                    <a:lumOff val="35000"/>
                  </a:schemeClr>
                </a:solidFill>
              </a:rPr>
              <a:t>Anti-avoidance Override</a:t>
            </a:r>
          </a:p>
          <a:p>
            <a:pPr marL="717550" lvl="1" indent="-355600" algn="just">
              <a:lnSpc>
                <a:spcPct val="120000"/>
              </a:lnSpc>
              <a:spcAft>
                <a:spcPts val="1800"/>
              </a:spcAft>
              <a:buClr>
                <a:srgbClr val="000000"/>
              </a:buClr>
              <a:buSzPct val="100000"/>
              <a:buFont typeface="Symbol" pitchFamily="18" charset="2"/>
              <a:buChar char="-"/>
              <a:defRPr/>
            </a:pPr>
            <a:r>
              <a:rPr lang="en-IN" sz="2400" kern="0" dirty="0" smtClean="0">
                <a:solidFill>
                  <a:schemeClr val="tx1">
                    <a:lumMod val="65000"/>
                    <a:lumOff val="35000"/>
                  </a:schemeClr>
                </a:solidFill>
              </a:rPr>
              <a:t>Sec. 90(2A): GAAR to apply, </a:t>
            </a:r>
            <a:r>
              <a:rPr lang="en-IN" sz="2400" b="1" kern="0" dirty="0" smtClean="0">
                <a:solidFill>
                  <a:schemeClr val="tx1">
                    <a:lumMod val="65000"/>
                    <a:lumOff val="35000"/>
                  </a:schemeClr>
                </a:solidFill>
              </a:rPr>
              <a:t>even if not beneficial</a:t>
            </a:r>
            <a:r>
              <a:rPr lang="en-IN" sz="2400" kern="0" dirty="0">
                <a:solidFill>
                  <a:schemeClr val="tx1">
                    <a:lumMod val="65000"/>
                    <a:lumOff val="35000"/>
                  </a:schemeClr>
                </a:solidFill>
              </a:rPr>
              <a:t> </a:t>
            </a:r>
            <a:endParaRPr lang="en-IN" sz="2400" kern="0" dirty="0" smtClean="0">
              <a:solidFill>
                <a:schemeClr val="tx1">
                  <a:lumMod val="65000"/>
                  <a:lumOff val="35000"/>
                </a:schemeClr>
              </a:solidFill>
            </a:endParaRPr>
          </a:p>
          <a:p>
            <a:pPr marL="717550" lvl="1" indent="-355600" algn="just">
              <a:lnSpc>
                <a:spcPct val="120000"/>
              </a:lnSpc>
              <a:spcAft>
                <a:spcPts val="1800"/>
              </a:spcAft>
              <a:buClr>
                <a:srgbClr val="000000"/>
              </a:buClr>
              <a:buSzPct val="100000"/>
              <a:buFont typeface="Symbol" pitchFamily="18" charset="2"/>
              <a:buChar char="-"/>
              <a:defRPr/>
            </a:pPr>
            <a:r>
              <a:rPr lang="en-IN" sz="2400" kern="0" dirty="0" smtClean="0">
                <a:solidFill>
                  <a:schemeClr val="tx1">
                    <a:lumMod val="65000"/>
                    <a:lumOff val="35000"/>
                  </a:schemeClr>
                </a:solidFill>
              </a:rPr>
              <a:t>Mauritius tangle </a:t>
            </a:r>
          </a:p>
          <a:p>
            <a:pPr marL="360363" lvl="1" indent="-360363" algn="just">
              <a:lnSpc>
                <a:spcPct val="120000"/>
              </a:lnSpc>
              <a:spcAft>
                <a:spcPts val="1800"/>
              </a:spcAft>
              <a:buClr>
                <a:srgbClr val="000000"/>
              </a:buClr>
              <a:buSzPct val="100000"/>
              <a:buFont typeface="Arial" charset="0"/>
              <a:buChar char="›"/>
              <a:defRPr/>
            </a:pPr>
            <a:r>
              <a:rPr lang="en-US" sz="3200" kern="0" dirty="0" smtClean="0">
                <a:solidFill>
                  <a:schemeClr val="tx1">
                    <a:lumMod val="65000"/>
                    <a:lumOff val="35000"/>
                  </a:schemeClr>
                </a:solidFill>
              </a:rPr>
              <a:t>Offshore Indirect Transfer – Is it override?</a:t>
            </a:r>
          </a:p>
          <a:p>
            <a:pPr marL="360363" lvl="1" indent="-360363" algn="just">
              <a:lnSpc>
                <a:spcPct val="120000"/>
              </a:lnSpc>
              <a:spcAft>
                <a:spcPts val="1800"/>
              </a:spcAft>
              <a:buClr>
                <a:srgbClr val="000000"/>
              </a:buClr>
              <a:buSzPct val="100000"/>
              <a:buFont typeface="Arial" charset="0"/>
              <a:buChar char="›"/>
              <a:defRPr/>
            </a:pPr>
            <a:r>
              <a:rPr lang="en-US" sz="3200" kern="0" dirty="0" smtClean="0">
                <a:solidFill>
                  <a:schemeClr val="tx1">
                    <a:lumMod val="65000"/>
                    <a:lumOff val="35000"/>
                  </a:schemeClr>
                </a:solidFill>
              </a:rPr>
              <a:t>Change in a Definition</a:t>
            </a:r>
          </a:p>
          <a:p>
            <a:pPr marL="717550" lvl="1" indent="-355600" algn="just">
              <a:lnSpc>
                <a:spcPct val="120000"/>
              </a:lnSpc>
              <a:spcAft>
                <a:spcPts val="1800"/>
              </a:spcAft>
              <a:buClr>
                <a:srgbClr val="000000"/>
              </a:buClr>
              <a:buSzPct val="100000"/>
              <a:buFont typeface="Symbol" pitchFamily="18" charset="2"/>
              <a:buChar char="-"/>
              <a:defRPr/>
            </a:pPr>
            <a:r>
              <a:rPr lang="en-US" sz="2400" kern="0" dirty="0" smtClean="0">
                <a:solidFill>
                  <a:schemeClr val="tx1">
                    <a:lumMod val="65000"/>
                    <a:lumOff val="35000"/>
                  </a:schemeClr>
                </a:solidFill>
              </a:rPr>
              <a:t>Process </a:t>
            </a:r>
          </a:p>
        </p:txBody>
      </p:sp>
      <p:sp>
        <p:nvSpPr>
          <p:cNvPr id="4" name="Rectangle 3"/>
          <p:cNvSpPr/>
          <p:nvPr/>
        </p:nvSpPr>
        <p:spPr>
          <a:xfrm>
            <a:off x="4143372" y="5198622"/>
            <a:ext cx="3373039" cy="494751"/>
          </a:xfrm>
          <a:prstGeom prst="rect">
            <a:avLst/>
          </a:prstGeom>
        </p:spPr>
        <p:txBody>
          <a:bodyPr wrap="none">
            <a:spAutoFit/>
          </a:bodyPr>
          <a:lstStyle/>
          <a:p>
            <a:pPr marL="717550" lvl="1" indent="-355600" algn="just">
              <a:lnSpc>
                <a:spcPct val="120000"/>
              </a:lnSpc>
              <a:spcAft>
                <a:spcPts val="1800"/>
              </a:spcAft>
              <a:buClr>
                <a:srgbClr val="000000"/>
              </a:buClr>
              <a:buSzPct val="100000"/>
              <a:buFont typeface="Symbol" pitchFamily="18" charset="2"/>
              <a:buChar char="-"/>
              <a:defRPr/>
            </a:pPr>
            <a:r>
              <a:rPr lang="en-US" sz="2400" kern="0" dirty="0" smtClean="0">
                <a:solidFill>
                  <a:schemeClr val="tx1">
                    <a:lumMod val="65000"/>
                    <a:lumOff val="35000"/>
                  </a:schemeClr>
                </a:solidFill>
              </a:rPr>
              <a:t>Software taxation </a:t>
            </a:r>
          </a:p>
        </p:txBody>
      </p:sp>
    </p:spTree>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Treaty Over-ride: Validity</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Constitution </a:t>
            </a:r>
          </a:p>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OECD MCC </a:t>
            </a:r>
          </a:p>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Vienna Convention </a:t>
            </a:r>
          </a:p>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GAAR Committee </a:t>
            </a:r>
          </a:p>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Any decisions </a:t>
            </a:r>
          </a:p>
        </p:txBody>
      </p:sp>
    </p:spTree>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Treaty Over-ride</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Constitution </a:t>
            </a:r>
          </a:p>
          <a:p>
            <a:pPr marL="717550" lvl="1" indent="-355600" algn="just">
              <a:lnSpc>
                <a:spcPct val="120000"/>
              </a:lnSpc>
              <a:spcAft>
                <a:spcPts val="1900"/>
              </a:spcAft>
              <a:buClr>
                <a:srgbClr val="000000"/>
              </a:buClr>
              <a:buSzPct val="100000"/>
              <a:buFont typeface="Symbol" pitchFamily="18" charset="2"/>
              <a:buChar char="-"/>
              <a:defRPr/>
            </a:pPr>
            <a:r>
              <a:rPr lang="en-US" sz="2400" i="1" kern="0" dirty="0" smtClean="0">
                <a:solidFill>
                  <a:schemeClr val="tx1">
                    <a:lumMod val="65000"/>
                    <a:lumOff val="35000"/>
                  </a:schemeClr>
                </a:solidFill>
              </a:rPr>
              <a:t>“It is impossible to think that once a Treaty is entered into, the Parliament loses the power conferred by the Constitution, to make a law even in respect of a matter included in List I of the 7th Schedule.“</a:t>
            </a:r>
          </a:p>
          <a:p>
            <a:pPr marL="717550" lvl="1" indent="-355600" algn="r">
              <a:lnSpc>
                <a:spcPct val="120000"/>
              </a:lnSpc>
              <a:spcAft>
                <a:spcPts val="1900"/>
              </a:spcAft>
              <a:buClr>
                <a:srgbClr val="000000"/>
              </a:buClr>
              <a:buSzPct val="100000"/>
              <a:defRPr/>
            </a:pPr>
            <a:r>
              <a:rPr lang="en-IN" sz="2400" b="1" kern="0" dirty="0" smtClean="0">
                <a:solidFill>
                  <a:schemeClr val="tx1">
                    <a:lumMod val="65000"/>
                    <a:lumOff val="35000"/>
                  </a:schemeClr>
                </a:solidFill>
              </a:rPr>
              <a:t>T. Rajkumar (Mad. HC)</a:t>
            </a:r>
          </a:p>
          <a:p>
            <a:pPr marL="717550" lvl="1" indent="-355600" algn="just">
              <a:lnSpc>
                <a:spcPct val="120000"/>
              </a:lnSpc>
              <a:spcAft>
                <a:spcPts val="1900"/>
              </a:spcAft>
              <a:buClr>
                <a:srgbClr val="000000"/>
              </a:buClr>
              <a:buSzPct val="100000"/>
              <a:buFont typeface="Symbol" pitchFamily="18" charset="2"/>
              <a:buChar char="-"/>
              <a:defRPr/>
            </a:pPr>
            <a:endParaRPr lang="en-US" sz="2400" i="1" kern="0" dirty="0" smtClean="0">
              <a:solidFill>
                <a:schemeClr val="tx1">
                  <a:lumMod val="65000"/>
                  <a:lumOff val="35000"/>
                </a:schemeClr>
              </a:solidFill>
            </a:endParaRPr>
          </a:p>
        </p:txBody>
      </p:sp>
    </p:spTree>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Treaty Over-ride</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OECD MCC of Art. 1</a:t>
            </a:r>
          </a:p>
          <a:p>
            <a:pPr marL="717550" lvl="1" indent="-355600" algn="just">
              <a:lnSpc>
                <a:spcPct val="120000"/>
              </a:lnSpc>
              <a:spcAft>
                <a:spcPts val="1900"/>
              </a:spcAft>
              <a:buClr>
                <a:srgbClr val="000000"/>
              </a:buClr>
              <a:buSzPct val="100000"/>
              <a:buFont typeface="Symbol" pitchFamily="18" charset="2"/>
              <a:buChar char="-"/>
              <a:defRPr/>
            </a:pPr>
            <a:r>
              <a:rPr lang="en-US" sz="2400" b="1" kern="0" dirty="0" smtClean="0">
                <a:solidFill>
                  <a:schemeClr val="tx1">
                    <a:lumMod val="65000"/>
                    <a:lumOff val="35000"/>
                  </a:schemeClr>
                </a:solidFill>
              </a:rPr>
              <a:t>Para 61: </a:t>
            </a:r>
            <a:r>
              <a:rPr lang="en-US" sz="2400" i="1" kern="0" dirty="0" smtClean="0">
                <a:solidFill>
                  <a:schemeClr val="tx1">
                    <a:lumMod val="65000"/>
                    <a:lumOff val="35000"/>
                  </a:schemeClr>
                </a:solidFill>
              </a:rPr>
              <a:t>Treaty benefits </a:t>
            </a:r>
            <a:r>
              <a:rPr lang="en-US" sz="2400" b="1" i="1" kern="0" dirty="0" smtClean="0">
                <a:solidFill>
                  <a:schemeClr val="tx1">
                    <a:lumMod val="65000"/>
                    <a:lumOff val="35000"/>
                  </a:schemeClr>
                </a:solidFill>
              </a:rPr>
              <a:t>should not be available </a:t>
            </a:r>
            <a:r>
              <a:rPr lang="en-US" sz="2400" i="1" kern="0" dirty="0" smtClean="0">
                <a:solidFill>
                  <a:schemeClr val="tx1">
                    <a:lumMod val="65000"/>
                    <a:lumOff val="35000"/>
                  </a:schemeClr>
                </a:solidFill>
              </a:rPr>
              <a:t>where </a:t>
            </a:r>
            <a:r>
              <a:rPr lang="en-US" sz="2400" b="1" i="1" kern="0" dirty="0" smtClean="0">
                <a:solidFill>
                  <a:srgbClr val="FF0000"/>
                </a:solidFill>
              </a:rPr>
              <a:t>a</a:t>
            </a:r>
            <a:r>
              <a:rPr lang="en-US" sz="2400" b="1" i="1" kern="0" dirty="0" smtClean="0">
                <a:solidFill>
                  <a:schemeClr val="tx1">
                    <a:lumMod val="65000"/>
                    <a:lumOff val="35000"/>
                  </a:schemeClr>
                </a:solidFill>
              </a:rPr>
              <a:t> main purpose</a:t>
            </a:r>
            <a:r>
              <a:rPr lang="en-US" sz="2400" i="1" kern="0" dirty="0" smtClean="0">
                <a:solidFill>
                  <a:schemeClr val="tx1">
                    <a:lumMod val="65000"/>
                    <a:lumOff val="35000"/>
                  </a:schemeClr>
                </a:solidFill>
              </a:rPr>
              <a:t> for entering into certain transactions / arrangements was to </a:t>
            </a:r>
            <a:r>
              <a:rPr lang="en-US" sz="2400" b="1" i="1" kern="0" dirty="0" smtClean="0">
                <a:solidFill>
                  <a:schemeClr val="tx1">
                    <a:lumMod val="65000"/>
                    <a:lumOff val="35000"/>
                  </a:schemeClr>
                </a:solidFill>
              </a:rPr>
              <a:t>secure a more favourable tax position </a:t>
            </a:r>
            <a:r>
              <a:rPr lang="en-US" sz="2400" i="1" kern="0" dirty="0" smtClean="0">
                <a:solidFill>
                  <a:schemeClr val="tx1">
                    <a:lumMod val="65000"/>
                    <a:lumOff val="35000"/>
                  </a:schemeClr>
                </a:solidFill>
              </a:rPr>
              <a:t>and obtaining it in these circumstances would be </a:t>
            </a:r>
            <a:r>
              <a:rPr lang="en-US" sz="2400" b="1" i="1" kern="0" dirty="0" smtClean="0">
                <a:solidFill>
                  <a:schemeClr val="tx1">
                    <a:lumMod val="65000"/>
                    <a:lumOff val="35000"/>
                  </a:schemeClr>
                </a:solidFill>
              </a:rPr>
              <a:t>contrary to object and purpose of relevant provisions </a:t>
            </a:r>
          </a:p>
          <a:p>
            <a:pPr marL="717550" lvl="1" indent="-355600" algn="r">
              <a:lnSpc>
                <a:spcPct val="120000"/>
              </a:lnSpc>
              <a:spcAft>
                <a:spcPts val="1900"/>
              </a:spcAft>
              <a:buClr>
                <a:srgbClr val="000000"/>
              </a:buClr>
              <a:buSzPct val="100000"/>
              <a:defRPr/>
            </a:pPr>
            <a:r>
              <a:rPr lang="en-US" sz="2400" i="1" kern="0" dirty="0" smtClean="0">
                <a:solidFill>
                  <a:schemeClr val="tx1">
                    <a:lumMod val="65000"/>
                    <a:lumOff val="35000"/>
                  </a:schemeClr>
                </a:solidFill>
              </a:rPr>
              <a:t>(Cont’d)</a:t>
            </a:r>
          </a:p>
        </p:txBody>
      </p:sp>
    </p:spTree>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Treaty Over-ride</a:t>
            </a:r>
          </a:p>
        </p:txBody>
      </p:sp>
      <p:sp>
        <p:nvSpPr>
          <p:cNvPr id="5" name="Rectangle 3"/>
          <p:cNvSpPr txBox="1">
            <a:spLocks noChangeArrowheads="1"/>
          </p:cNvSpPr>
          <p:nvPr/>
        </p:nvSpPr>
        <p:spPr>
          <a:xfrm>
            <a:off x="455613" y="1412875"/>
            <a:ext cx="8159750" cy="4519613"/>
          </a:xfrm>
          <a:prstGeom prst="rect">
            <a:avLst/>
          </a:prstGeom>
        </p:spPr>
        <p:txBody>
          <a:bodyPr/>
          <a:lstStyle/>
          <a:p>
            <a:pPr marL="717550" lvl="1" indent="-355600" algn="just">
              <a:lnSpc>
                <a:spcPct val="120000"/>
              </a:lnSpc>
              <a:spcAft>
                <a:spcPts val="1900"/>
              </a:spcAft>
              <a:buClr>
                <a:srgbClr val="000000"/>
              </a:buClr>
              <a:buSzPct val="100000"/>
              <a:buFont typeface="Symbol" pitchFamily="18" charset="2"/>
              <a:buChar char="-"/>
              <a:defRPr/>
            </a:pPr>
            <a:r>
              <a:rPr lang="en-US" sz="2400" b="1" kern="0" dirty="0" smtClean="0">
                <a:solidFill>
                  <a:schemeClr val="tx1">
                    <a:lumMod val="65000"/>
                    <a:lumOff val="35000"/>
                  </a:schemeClr>
                </a:solidFill>
              </a:rPr>
              <a:t>Para 66:</a:t>
            </a:r>
            <a:r>
              <a:rPr lang="en-US" sz="2400" kern="0" dirty="0" smtClean="0">
                <a:solidFill>
                  <a:schemeClr val="tx1">
                    <a:lumMod val="65000"/>
                    <a:lumOff val="35000"/>
                  </a:schemeClr>
                </a:solidFill>
              </a:rPr>
              <a:t> </a:t>
            </a:r>
            <a:r>
              <a:rPr lang="en-US" sz="2400" i="1" kern="0" dirty="0" smtClean="0">
                <a:solidFill>
                  <a:schemeClr val="tx1">
                    <a:lumMod val="65000"/>
                    <a:lumOff val="35000"/>
                  </a:schemeClr>
                </a:solidFill>
              </a:rPr>
              <a:t>Domestic anti-abuse rules and judicial doctrines </a:t>
            </a:r>
            <a:r>
              <a:rPr lang="en-US" sz="2400" b="1" i="1" kern="0" dirty="0" smtClean="0">
                <a:solidFill>
                  <a:schemeClr val="tx1">
                    <a:lumMod val="65000"/>
                    <a:lumOff val="35000"/>
                  </a:schemeClr>
                </a:solidFill>
              </a:rPr>
              <a:t>may also be used </a:t>
            </a:r>
            <a:r>
              <a:rPr lang="en-US" sz="2400" i="1" kern="0" dirty="0" smtClean="0">
                <a:solidFill>
                  <a:schemeClr val="tx1">
                    <a:lumMod val="65000"/>
                    <a:lumOff val="35000"/>
                  </a:schemeClr>
                </a:solidFill>
              </a:rPr>
              <a:t>to address transactions / arrangements entered into for obtaining treaty benefits in inappropriate circumstances </a:t>
            </a:r>
          </a:p>
          <a:p>
            <a:pPr marL="717550" lvl="1" indent="-355600" algn="just">
              <a:lnSpc>
                <a:spcPct val="120000"/>
              </a:lnSpc>
              <a:spcAft>
                <a:spcPts val="1900"/>
              </a:spcAft>
              <a:buClr>
                <a:srgbClr val="000000"/>
              </a:buClr>
              <a:buSzPct val="100000"/>
              <a:buFont typeface="Symbol" pitchFamily="18" charset="2"/>
              <a:buChar char="-"/>
              <a:defRPr/>
            </a:pPr>
            <a:r>
              <a:rPr lang="en-IN" sz="2400" b="1" kern="0" dirty="0" smtClean="0">
                <a:solidFill>
                  <a:schemeClr val="tx1">
                    <a:lumMod val="65000"/>
                    <a:lumOff val="35000"/>
                  </a:schemeClr>
                </a:solidFill>
              </a:rPr>
              <a:t>Para 79: </a:t>
            </a:r>
            <a:r>
              <a:rPr lang="en-US" sz="2400" i="1" kern="0" dirty="0" smtClean="0">
                <a:solidFill>
                  <a:schemeClr val="tx1">
                    <a:lumMod val="65000"/>
                    <a:lumOff val="35000"/>
                  </a:schemeClr>
                </a:solidFill>
              </a:rPr>
              <a:t>To the extent that application of a domestic </a:t>
            </a:r>
            <a:r>
              <a:rPr lang="en-US" sz="2400" b="1" i="1" kern="0" dirty="0" smtClean="0">
                <a:solidFill>
                  <a:schemeClr val="tx1">
                    <a:lumMod val="65000"/>
                    <a:lumOff val="35000"/>
                  </a:schemeClr>
                </a:solidFill>
              </a:rPr>
              <a:t>GAAR results in re-characterisation </a:t>
            </a:r>
            <a:r>
              <a:rPr lang="en-US" sz="2400" i="1" kern="0" dirty="0" smtClean="0">
                <a:solidFill>
                  <a:schemeClr val="tx1">
                    <a:lumMod val="65000"/>
                    <a:lumOff val="35000"/>
                  </a:schemeClr>
                </a:solidFill>
              </a:rPr>
              <a:t>of income / </a:t>
            </a:r>
            <a:r>
              <a:rPr lang="en-US" sz="2400" b="1" i="1" kern="0" dirty="0" smtClean="0">
                <a:solidFill>
                  <a:schemeClr val="tx1">
                    <a:lumMod val="65000"/>
                    <a:lumOff val="35000"/>
                  </a:schemeClr>
                </a:solidFill>
              </a:rPr>
              <a:t>redetermination</a:t>
            </a:r>
            <a:r>
              <a:rPr lang="en-US" sz="2400" i="1" kern="0" dirty="0" smtClean="0">
                <a:solidFill>
                  <a:schemeClr val="tx1">
                    <a:lumMod val="65000"/>
                    <a:lumOff val="35000"/>
                  </a:schemeClr>
                </a:solidFill>
              </a:rPr>
              <a:t> of taxpayer who is considered to derive such income, the provisions of the Convention will be applied </a:t>
            </a:r>
            <a:r>
              <a:rPr lang="en-US" sz="2400" b="1" i="1" kern="0" dirty="0" smtClean="0">
                <a:solidFill>
                  <a:schemeClr val="tx1">
                    <a:lumMod val="65000"/>
                    <a:lumOff val="35000"/>
                  </a:schemeClr>
                </a:solidFill>
              </a:rPr>
              <a:t>taking into account these changes</a:t>
            </a:r>
          </a:p>
        </p:txBody>
      </p:sp>
    </p:spTree>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Treaty Over-ride</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Vienna Convention </a:t>
            </a:r>
          </a:p>
          <a:p>
            <a:pPr marL="717550" lvl="1" indent="-355600" algn="just">
              <a:lnSpc>
                <a:spcPct val="120000"/>
              </a:lnSpc>
              <a:spcAft>
                <a:spcPts val="1900"/>
              </a:spcAft>
              <a:buClr>
                <a:srgbClr val="000000"/>
              </a:buClr>
              <a:buSzPct val="100000"/>
              <a:buFont typeface="Symbol" pitchFamily="18" charset="2"/>
              <a:buChar char="-"/>
              <a:defRPr/>
            </a:pPr>
            <a:r>
              <a:rPr lang="en-US" sz="2400" b="1" kern="0" dirty="0" smtClean="0">
                <a:solidFill>
                  <a:schemeClr val="tx1">
                    <a:lumMod val="65000"/>
                    <a:lumOff val="35000"/>
                  </a:schemeClr>
                </a:solidFill>
              </a:rPr>
              <a:t>Art. 26: </a:t>
            </a:r>
            <a:r>
              <a:rPr lang="en-US" sz="2400" kern="0" dirty="0" smtClean="0">
                <a:solidFill>
                  <a:schemeClr val="tx1">
                    <a:lumMod val="65000"/>
                    <a:lumOff val="35000"/>
                  </a:schemeClr>
                </a:solidFill>
              </a:rPr>
              <a:t>Binding, and to be performed in good faith (</a:t>
            </a:r>
            <a:r>
              <a:rPr lang="en-US" sz="2400" i="1" kern="0" dirty="0" smtClean="0">
                <a:solidFill>
                  <a:schemeClr val="tx1">
                    <a:lumMod val="65000"/>
                    <a:lumOff val="35000"/>
                  </a:schemeClr>
                </a:solidFill>
              </a:rPr>
              <a:t>Pacta sunt servanda</a:t>
            </a:r>
            <a:r>
              <a:rPr lang="en-US" sz="2400" kern="0" dirty="0" smtClean="0">
                <a:solidFill>
                  <a:schemeClr val="tx1">
                    <a:lumMod val="65000"/>
                    <a:lumOff val="35000"/>
                  </a:schemeClr>
                </a:solidFill>
              </a:rPr>
              <a:t>)</a:t>
            </a:r>
          </a:p>
          <a:p>
            <a:pPr marL="717550" lvl="1" indent="-355600" algn="just">
              <a:lnSpc>
                <a:spcPct val="120000"/>
              </a:lnSpc>
              <a:spcAft>
                <a:spcPts val="1900"/>
              </a:spcAft>
              <a:buClr>
                <a:srgbClr val="000000"/>
              </a:buClr>
              <a:buSzPct val="100000"/>
              <a:buFont typeface="Symbol" pitchFamily="18" charset="2"/>
              <a:buChar char="-"/>
              <a:defRPr/>
            </a:pPr>
            <a:r>
              <a:rPr lang="en-US" sz="2400" b="1" kern="0" dirty="0" smtClean="0">
                <a:solidFill>
                  <a:schemeClr val="tx1">
                    <a:lumMod val="65000"/>
                    <a:lumOff val="35000"/>
                  </a:schemeClr>
                </a:solidFill>
              </a:rPr>
              <a:t>Art. 27: </a:t>
            </a:r>
            <a:r>
              <a:rPr lang="en-US" sz="2400" kern="0" dirty="0" smtClean="0">
                <a:solidFill>
                  <a:schemeClr val="tx1">
                    <a:lumMod val="65000"/>
                    <a:lumOff val="35000"/>
                  </a:schemeClr>
                </a:solidFill>
              </a:rPr>
              <a:t>A party may not invoke its internal law as justification for its failure to perform a treaty </a:t>
            </a:r>
          </a:p>
          <a:p>
            <a:pPr marL="717550" lvl="1" indent="-355600" algn="just">
              <a:lnSpc>
                <a:spcPct val="120000"/>
              </a:lnSpc>
              <a:spcAft>
                <a:spcPts val="1900"/>
              </a:spcAft>
              <a:buClr>
                <a:srgbClr val="000000"/>
              </a:buClr>
              <a:buSzPct val="100000"/>
              <a:buFont typeface="Symbol" pitchFamily="18" charset="2"/>
              <a:buChar char="-"/>
              <a:defRPr/>
            </a:pPr>
            <a:r>
              <a:rPr lang="en-US" sz="2400" b="1" kern="0" dirty="0" smtClean="0">
                <a:solidFill>
                  <a:schemeClr val="tx1">
                    <a:lumMod val="65000"/>
                    <a:lumOff val="35000"/>
                  </a:schemeClr>
                </a:solidFill>
              </a:rPr>
              <a:t>Art. 31: </a:t>
            </a:r>
            <a:r>
              <a:rPr lang="en-US" sz="2400" kern="0" dirty="0" smtClean="0">
                <a:solidFill>
                  <a:schemeClr val="tx1">
                    <a:lumMod val="65000"/>
                    <a:lumOff val="35000"/>
                  </a:schemeClr>
                </a:solidFill>
              </a:rPr>
              <a:t>A treaty shall be interpreted in good faith in accordance with ordinary meaning to be given to terms of the treaty in their context and in the light of its object and purpose.</a:t>
            </a:r>
          </a:p>
        </p:txBody>
      </p:sp>
    </p:spTree>
  </p:cSld>
  <p:clrMapOvr>
    <a:masterClrMapping/>
  </p:clrMapOvr>
  <p:transition>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Treaty Over-ride</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Vienna Convention </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Art. 31: A </a:t>
            </a:r>
            <a:r>
              <a:rPr lang="en-US" sz="2400" b="1" kern="0" dirty="0" smtClean="0">
                <a:solidFill>
                  <a:schemeClr val="tx1">
                    <a:lumMod val="65000"/>
                    <a:lumOff val="35000"/>
                  </a:schemeClr>
                </a:solidFill>
              </a:rPr>
              <a:t>special meaning </a:t>
            </a:r>
            <a:r>
              <a:rPr lang="en-US" sz="2400" kern="0" dirty="0" smtClean="0">
                <a:solidFill>
                  <a:schemeClr val="tx1">
                    <a:lumMod val="65000"/>
                    <a:lumOff val="35000"/>
                  </a:schemeClr>
                </a:solidFill>
              </a:rPr>
              <a:t>shall be given to a term </a:t>
            </a:r>
            <a:r>
              <a:rPr lang="en-US" sz="2400" b="1" kern="0" dirty="0" smtClean="0">
                <a:solidFill>
                  <a:schemeClr val="tx1">
                    <a:lumMod val="65000"/>
                    <a:lumOff val="35000"/>
                  </a:schemeClr>
                </a:solidFill>
              </a:rPr>
              <a:t>if it is established that the parties so intended</a:t>
            </a:r>
            <a:endParaRPr lang="en-US" sz="2400" kern="0" dirty="0" smtClean="0">
              <a:solidFill>
                <a:schemeClr val="tx1">
                  <a:lumMod val="65000"/>
                  <a:lumOff val="35000"/>
                </a:schemeClr>
              </a:solidFill>
            </a:endParaRPr>
          </a:p>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GAAR committee </a:t>
            </a:r>
            <a:r>
              <a:rPr lang="en-US" sz="2400" kern="0" dirty="0" smtClean="0">
                <a:solidFill>
                  <a:schemeClr val="tx1">
                    <a:lumMod val="65000"/>
                    <a:lumOff val="35000"/>
                  </a:schemeClr>
                </a:solidFill>
              </a:rPr>
              <a:t>(recommendation not accepted) </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Where the treaty itself has anti-avoidance provisions, such provisions should not be substituted by GAAR</a:t>
            </a:r>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just"/>
            <a:r>
              <a:rPr lang="en-GB" altLang="en-US" dirty="0" smtClean="0"/>
              <a:t>Content</a:t>
            </a:r>
          </a:p>
        </p:txBody>
      </p:sp>
      <p:sp>
        <p:nvSpPr>
          <p:cNvPr id="6" name="Content Placeholder 1"/>
          <p:cNvSpPr txBox="1">
            <a:spLocks/>
          </p:cNvSpPr>
          <p:nvPr/>
        </p:nvSpPr>
        <p:spPr bwMode="auto">
          <a:xfrm>
            <a:off x="492125" y="1423987"/>
            <a:ext cx="3936999"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defRPr/>
            </a:pPr>
            <a:r>
              <a:rPr kern="0" smtClean="0">
                <a:solidFill>
                  <a:schemeClr val="tx1">
                    <a:lumMod val="65000"/>
                    <a:lumOff val="35000"/>
                  </a:schemeClr>
                </a:solidFill>
              </a:rPr>
              <a:t>Form and substance,  GAAR </a:t>
            </a:r>
          </a:p>
          <a:p>
            <a:pPr marL="693738" lvl="0" indent="-347663">
              <a:buFont typeface="Symbol" pitchFamily="18" charset="2"/>
              <a:buChar char="-"/>
              <a:defRPr/>
            </a:pPr>
            <a:r>
              <a:rPr sz="2000" kern="0" smtClean="0">
                <a:solidFill>
                  <a:schemeClr val="tx1">
                    <a:lumMod val="65000"/>
                    <a:lumOff val="35000"/>
                  </a:schemeClr>
                </a:solidFill>
              </a:rPr>
              <a:t>Background </a:t>
            </a:r>
          </a:p>
          <a:p>
            <a:pPr marL="693738" lvl="0" indent="-347663">
              <a:buFont typeface="Symbol" pitchFamily="18" charset="2"/>
              <a:buChar char="-"/>
              <a:defRPr/>
            </a:pPr>
            <a:r>
              <a:rPr sz="2000" kern="0" smtClean="0">
                <a:solidFill>
                  <a:schemeClr val="tx1">
                    <a:lumMod val="65000"/>
                    <a:lumOff val="35000"/>
                  </a:schemeClr>
                </a:solidFill>
              </a:rPr>
              <a:t>What’s an IAA </a:t>
            </a:r>
          </a:p>
          <a:p>
            <a:pPr marL="693738" lvl="0" indent="-347663">
              <a:buFont typeface="Symbol" pitchFamily="18" charset="2"/>
              <a:buChar char="-"/>
              <a:defRPr/>
            </a:pPr>
            <a:r>
              <a:rPr sz="2000" kern="0" smtClean="0">
                <a:solidFill>
                  <a:schemeClr val="tx1">
                    <a:lumMod val="65000"/>
                    <a:lumOff val="35000"/>
                  </a:schemeClr>
                </a:solidFill>
              </a:rPr>
              <a:t>Consequences of IAA </a:t>
            </a:r>
          </a:p>
          <a:p>
            <a:pPr marL="693738" lvl="0" indent="-347663">
              <a:buFont typeface="Symbol" pitchFamily="18" charset="2"/>
              <a:buChar char="-"/>
              <a:defRPr/>
            </a:pPr>
            <a:r>
              <a:rPr sz="2000" kern="0" smtClean="0">
                <a:solidFill>
                  <a:schemeClr val="tx1">
                    <a:lumMod val="65000"/>
                    <a:lumOff val="35000"/>
                  </a:schemeClr>
                </a:solidFill>
              </a:rPr>
              <a:t>Exemption from GAAR </a:t>
            </a:r>
          </a:p>
        </p:txBody>
      </p:sp>
      <p:sp>
        <p:nvSpPr>
          <p:cNvPr id="9" name="Content Placeholder 1"/>
          <p:cNvSpPr txBox="1">
            <a:spLocks/>
          </p:cNvSpPr>
          <p:nvPr/>
        </p:nvSpPr>
        <p:spPr bwMode="auto">
          <a:xfrm>
            <a:off x="4714876" y="1420572"/>
            <a:ext cx="4294157"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defRPr/>
            </a:pPr>
            <a:r>
              <a:rPr kern="0" smtClean="0">
                <a:solidFill>
                  <a:schemeClr val="tx1">
                    <a:lumMod val="65000"/>
                    <a:lumOff val="35000"/>
                  </a:schemeClr>
                </a:solidFill>
              </a:rPr>
              <a:t>Unilateral Treaty Override</a:t>
            </a:r>
          </a:p>
          <a:p>
            <a:pPr marL="693738" indent="-347663">
              <a:buFont typeface="Symbol" pitchFamily="18" charset="2"/>
              <a:buChar char="-"/>
              <a:defRPr/>
            </a:pPr>
            <a:r>
              <a:rPr sz="2000" kern="0" smtClean="0">
                <a:solidFill>
                  <a:schemeClr val="tx1">
                    <a:lumMod val="65000"/>
                    <a:lumOff val="35000"/>
                  </a:schemeClr>
                </a:solidFill>
              </a:rPr>
              <a:t>Views on validity of override</a:t>
            </a:r>
          </a:p>
          <a:p>
            <a:pPr marL="693738" indent="-347663">
              <a:buFont typeface="Symbol" pitchFamily="18" charset="2"/>
              <a:buChar char="-"/>
              <a:defRPr/>
            </a:pPr>
            <a:r>
              <a:rPr lang="en-IN" sz="2000" kern="0" dirty="0" smtClean="0">
                <a:solidFill>
                  <a:schemeClr val="tx1">
                    <a:lumMod val="65000"/>
                    <a:lumOff val="35000"/>
                  </a:schemeClr>
                </a:solidFill>
              </a:rPr>
              <a:t>Mauritius: A never ending tale </a:t>
            </a:r>
          </a:p>
          <a:p>
            <a:pPr marL="693738" indent="-347663">
              <a:buFont typeface="Symbol" pitchFamily="18" charset="2"/>
              <a:buChar char="-"/>
              <a:defRPr/>
            </a:pPr>
            <a:r>
              <a:rPr lang="en-IN" sz="2000" kern="0" dirty="0" smtClean="0">
                <a:solidFill>
                  <a:schemeClr val="tx1">
                    <a:lumMod val="65000"/>
                    <a:lumOff val="35000"/>
                  </a:schemeClr>
                </a:solidFill>
              </a:rPr>
              <a:t>Change in definition</a:t>
            </a:r>
          </a:p>
          <a:p>
            <a:pPr marL="693738" indent="-347663">
              <a:buFont typeface="Symbol" pitchFamily="18" charset="2"/>
              <a:buChar char="-"/>
              <a:defRPr/>
            </a:pPr>
            <a:endParaRPr sz="2000" kern="0" smtClean="0">
              <a:solidFill>
                <a:schemeClr val="tx1">
                  <a:lumMod val="65000"/>
                  <a:lumOff val="35000"/>
                </a:schemeClr>
              </a:solidFill>
            </a:endParaRPr>
          </a:p>
          <a:p>
            <a:pPr marL="693738" indent="-347663">
              <a:buFont typeface="Symbol" pitchFamily="18" charset="2"/>
              <a:buChar char="-"/>
              <a:defRPr/>
            </a:pPr>
            <a:endParaRPr sz="2000" kern="0" smtClean="0">
              <a:solidFill>
                <a:schemeClr val="tx1">
                  <a:lumMod val="65000"/>
                  <a:lumOff val="35000"/>
                </a:schemeClr>
              </a:solidFill>
            </a:endParaRPr>
          </a:p>
        </p:txBody>
      </p:sp>
    </p:spTree>
  </p:cSld>
  <p:clrMapOvr>
    <a:masterClrMapping/>
  </p:clrMapOvr>
  <p:transition>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Treaty Over-ride</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Mauritius Treaty override </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Indostar Capital [TS-250-HC-</a:t>
            </a:r>
            <a:r>
              <a:rPr lang="en-US" sz="2400" b="1" kern="0" dirty="0" smtClean="0">
                <a:solidFill>
                  <a:schemeClr val="tx1">
                    <a:lumMod val="65000"/>
                    <a:lumOff val="35000"/>
                  </a:schemeClr>
                </a:solidFill>
              </a:rPr>
              <a:t>2019 </a:t>
            </a:r>
            <a:r>
              <a:rPr lang="en-US" sz="2400" kern="0" dirty="0" smtClean="0">
                <a:solidFill>
                  <a:schemeClr val="tx1">
                    <a:lumMod val="65000"/>
                    <a:lumOff val="35000"/>
                  </a:schemeClr>
                </a:solidFill>
              </a:rPr>
              <a:t>(Bom)]</a:t>
            </a:r>
          </a:p>
          <a:p>
            <a:pPr marL="1025525" lvl="2" indent="-315913" algn="just" eaLnBrk="0" fontAlgn="base" hangingPunct="0">
              <a:lnSpc>
                <a:spcPct val="120000"/>
              </a:lnSpc>
              <a:spcBef>
                <a:spcPct val="0"/>
              </a:spcBef>
              <a:spcAft>
                <a:spcPts val="1900"/>
              </a:spcAft>
              <a:buClr>
                <a:schemeClr val="tx1">
                  <a:lumMod val="65000"/>
                  <a:lumOff val="35000"/>
                </a:schemeClr>
              </a:buClr>
              <a:buSzPct val="75000"/>
              <a:buFont typeface="Arial" pitchFamily="34" charset="0"/>
              <a:buChar char="•"/>
              <a:defRPr/>
            </a:pPr>
            <a:r>
              <a:rPr lang="en-IN" sz="2000" kern="0" dirty="0" smtClean="0">
                <a:solidFill>
                  <a:schemeClr val="tx1">
                    <a:lumMod val="65000"/>
                    <a:lumOff val="35000"/>
                  </a:schemeClr>
                </a:solidFill>
              </a:rPr>
              <a:t>Denied treaty benefits </a:t>
            </a:r>
            <a:r>
              <a:rPr lang="en-IN" sz="2000" b="1" kern="0" dirty="0" smtClean="0">
                <a:solidFill>
                  <a:schemeClr val="tx1">
                    <a:lumMod val="65000"/>
                    <a:lumOff val="35000"/>
                  </a:schemeClr>
                </a:solidFill>
              </a:rPr>
              <a:t>on grounds of ‘Tax Avoidance’, without resorting to GAAR </a:t>
            </a:r>
            <a:r>
              <a:rPr lang="en-IN" sz="2000" kern="0" dirty="0" smtClean="0">
                <a:solidFill>
                  <a:schemeClr val="tx1">
                    <a:lumMod val="65000"/>
                    <a:lumOff val="35000"/>
                  </a:schemeClr>
                </a:solidFill>
              </a:rPr>
              <a:t>(not challenged in HC)</a:t>
            </a:r>
          </a:p>
          <a:p>
            <a:pPr marL="1025525" lvl="2" indent="-315913" algn="just" eaLnBrk="0" fontAlgn="base" hangingPunct="0">
              <a:lnSpc>
                <a:spcPct val="120000"/>
              </a:lnSpc>
              <a:spcBef>
                <a:spcPct val="0"/>
              </a:spcBef>
              <a:spcAft>
                <a:spcPts val="1900"/>
              </a:spcAft>
              <a:buClr>
                <a:schemeClr val="tx1">
                  <a:lumMod val="65000"/>
                  <a:lumOff val="35000"/>
                </a:schemeClr>
              </a:buClr>
              <a:buSzPct val="75000"/>
              <a:buFont typeface="Arial" pitchFamily="34" charset="0"/>
              <a:buChar char="•"/>
              <a:defRPr/>
            </a:pPr>
            <a:r>
              <a:rPr lang="en-IN" sz="2000" kern="0" dirty="0" smtClean="0">
                <a:solidFill>
                  <a:schemeClr val="tx1">
                    <a:lumMod val="65000"/>
                    <a:lumOff val="35000"/>
                  </a:schemeClr>
                </a:solidFill>
              </a:rPr>
              <a:t>Grandfathering denied </a:t>
            </a:r>
            <a:endParaRPr lang="en-US" sz="2000" kern="0" dirty="0" smtClean="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IN" sz="2400" kern="0" dirty="0" smtClean="0">
                <a:solidFill>
                  <a:schemeClr val="tx1">
                    <a:lumMod val="65000"/>
                    <a:lumOff val="35000"/>
                  </a:schemeClr>
                </a:solidFill>
              </a:rPr>
              <a:t>AB Mauritius [TS- 635-AAR-</a:t>
            </a:r>
            <a:r>
              <a:rPr lang="en-IN" sz="2400" b="1" kern="0" dirty="0" smtClean="0">
                <a:solidFill>
                  <a:schemeClr val="tx1">
                    <a:lumMod val="65000"/>
                    <a:lumOff val="35000"/>
                  </a:schemeClr>
                </a:solidFill>
              </a:rPr>
              <a:t>2017</a:t>
            </a:r>
            <a:r>
              <a:rPr lang="en-IN" sz="2400" kern="0" dirty="0" smtClean="0">
                <a:solidFill>
                  <a:schemeClr val="tx1">
                    <a:lumMod val="65000"/>
                    <a:lumOff val="35000"/>
                  </a:schemeClr>
                </a:solidFill>
              </a:rPr>
              <a:t>] </a:t>
            </a:r>
          </a:p>
        </p:txBody>
      </p:sp>
    </p:spTree>
  </p:cSld>
  <p:clrMapOvr>
    <a:masterClrMapping/>
  </p:clrMapOvr>
  <p:transition>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Treaty Over-ride</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Mauritius Treaty override </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Recent notices from AAR asking for </a:t>
            </a:r>
          </a:p>
          <a:p>
            <a:pPr marL="1025525" lvl="2" indent="-315913" algn="just" eaLnBrk="0" fontAlgn="base" hangingPunct="0">
              <a:lnSpc>
                <a:spcPct val="120000"/>
              </a:lnSpc>
              <a:spcBef>
                <a:spcPct val="0"/>
              </a:spcBef>
              <a:spcAft>
                <a:spcPts val="1200"/>
              </a:spcAft>
              <a:buClr>
                <a:schemeClr val="tx1">
                  <a:lumMod val="65000"/>
                  <a:lumOff val="35000"/>
                </a:schemeClr>
              </a:buClr>
              <a:buSzPct val="75000"/>
              <a:buFont typeface="Arial" pitchFamily="34" charset="0"/>
              <a:buChar char="•"/>
              <a:defRPr/>
            </a:pPr>
            <a:r>
              <a:rPr lang="en-US" sz="2000" kern="0" dirty="0" smtClean="0">
                <a:solidFill>
                  <a:schemeClr val="tx1">
                    <a:lumMod val="65000"/>
                    <a:lumOff val="35000"/>
                  </a:schemeClr>
                </a:solidFill>
              </a:rPr>
              <a:t>Last 15 years’ minutes of meeting </a:t>
            </a:r>
          </a:p>
          <a:p>
            <a:pPr marL="1025525" lvl="2" indent="-315913" algn="just" eaLnBrk="0" fontAlgn="base" hangingPunct="0">
              <a:lnSpc>
                <a:spcPct val="120000"/>
              </a:lnSpc>
              <a:spcBef>
                <a:spcPct val="0"/>
              </a:spcBef>
              <a:spcAft>
                <a:spcPts val="1200"/>
              </a:spcAft>
              <a:buClr>
                <a:schemeClr val="tx1">
                  <a:lumMod val="65000"/>
                  <a:lumOff val="35000"/>
                </a:schemeClr>
              </a:buClr>
              <a:buSzPct val="75000"/>
              <a:buFont typeface="Arial" pitchFamily="34" charset="0"/>
              <a:buChar char="•"/>
              <a:defRPr/>
            </a:pPr>
            <a:r>
              <a:rPr lang="en-US" sz="2000" kern="0" dirty="0" smtClean="0">
                <a:solidFill>
                  <a:schemeClr val="tx1">
                    <a:lumMod val="65000"/>
                    <a:lumOff val="35000"/>
                  </a:schemeClr>
                </a:solidFill>
              </a:rPr>
              <a:t>Date of investment </a:t>
            </a:r>
          </a:p>
          <a:p>
            <a:pPr marL="1025525" lvl="2" indent="-315913" algn="just" eaLnBrk="0" fontAlgn="base" hangingPunct="0">
              <a:lnSpc>
                <a:spcPct val="120000"/>
              </a:lnSpc>
              <a:spcBef>
                <a:spcPct val="0"/>
              </a:spcBef>
              <a:spcAft>
                <a:spcPts val="1200"/>
              </a:spcAft>
              <a:buClr>
                <a:schemeClr val="tx1">
                  <a:lumMod val="65000"/>
                  <a:lumOff val="35000"/>
                </a:schemeClr>
              </a:buClr>
              <a:buSzPct val="75000"/>
              <a:buFont typeface="Arial" pitchFamily="34" charset="0"/>
              <a:buChar char="•"/>
              <a:defRPr/>
            </a:pPr>
            <a:r>
              <a:rPr lang="en-US" sz="2000" kern="0" dirty="0" smtClean="0">
                <a:solidFill>
                  <a:schemeClr val="tx1">
                    <a:lumMod val="65000"/>
                    <a:lumOff val="35000"/>
                  </a:schemeClr>
                </a:solidFill>
              </a:rPr>
              <a:t>Source of funds</a:t>
            </a:r>
          </a:p>
          <a:p>
            <a:pPr marL="1025525" lvl="2" indent="-315913" algn="just" eaLnBrk="0" fontAlgn="base" hangingPunct="0">
              <a:lnSpc>
                <a:spcPct val="120000"/>
              </a:lnSpc>
              <a:spcBef>
                <a:spcPct val="0"/>
              </a:spcBef>
              <a:spcAft>
                <a:spcPts val="1200"/>
              </a:spcAft>
              <a:buClr>
                <a:schemeClr val="tx1">
                  <a:lumMod val="65000"/>
                  <a:lumOff val="35000"/>
                </a:schemeClr>
              </a:buClr>
              <a:buSzPct val="75000"/>
              <a:buFont typeface="Arial" pitchFamily="34" charset="0"/>
              <a:buChar char="•"/>
              <a:defRPr/>
            </a:pPr>
            <a:r>
              <a:rPr lang="en-US" sz="2000" kern="0" dirty="0" smtClean="0">
                <a:solidFill>
                  <a:schemeClr val="tx1">
                    <a:lumMod val="65000"/>
                    <a:lumOff val="35000"/>
                  </a:schemeClr>
                </a:solidFill>
              </a:rPr>
              <a:t>Group structure</a:t>
            </a:r>
          </a:p>
          <a:p>
            <a:pPr marL="1025525" lvl="2" indent="-315913" algn="just" eaLnBrk="0" fontAlgn="base" hangingPunct="0">
              <a:lnSpc>
                <a:spcPct val="120000"/>
              </a:lnSpc>
              <a:spcBef>
                <a:spcPct val="0"/>
              </a:spcBef>
              <a:spcAft>
                <a:spcPts val="1200"/>
              </a:spcAft>
              <a:buClr>
                <a:schemeClr val="tx1">
                  <a:lumMod val="65000"/>
                  <a:lumOff val="35000"/>
                </a:schemeClr>
              </a:buClr>
              <a:buSzPct val="75000"/>
              <a:buFont typeface="Arial" pitchFamily="34" charset="0"/>
              <a:buChar char="•"/>
              <a:defRPr/>
            </a:pPr>
            <a:r>
              <a:rPr lang="en-US" sz="2000" kern="0" dirty="0" smtClean="0">
                <a:solidFill>
                  <a:schemeClr val="tx1">
                    <a:lumMod val="65000"/>
                    <a:lumOff val="35000"/>
                  </a:schemeClr>
                </a:solidFill>
              </a:rPr>
              <a:t>All regulatory filings </a:t>
            </a:r>
          </a:p>
          <a:p>
            <a:pPr marL="1025525" lvl="2" indent="-315913" algn="just" eaLnBrk="0" fontAlgn="base" hangingPunct="0">
              <a:lnSpc>
                <a:spcPct val="120000"/>
              </a:lnSpc>
              <a:spcBef>
                <a:spcPct val="0"/>
              </a:spcBef>
              <a:spcAft>
                <a:spcPts val="1200"/>
              </a:spcAft>
              <a:buClr>
                <a:schemeClr val="tx1">
                  <a:lumMod val="65000"/>
                  <a:lumOff val="35000"/>
                </a:schemeClr>
              </a:buClr>
              <a:buSzPct val="75000"/>
              <a:buFont typeface="Arial" pitchFamily="34" charset="0"/>
              <a:buChar char="•"/>
              <a:defRPr/>
            </a:pPr>
            <a:r>
              <a:rPr lang="en-US" sz="2000" kern="0" dirty="0" smtClean="0">
                <a:solidFill>
                  <a:schemeClr val="tx1">
                    <a:lumMod val="65000"/>
                    <a:lumOff val="35000"/>
                  </a:schemeClr>
                </a:solidFill>
              </a:rPr>
              <a:t>Management fees paid, salaries paid and expenses incurred </a:t>
            </a:r>
          </a:p>
        </p:txBody>
      </p:sp>
    </p:spTree>
  </p:cSld>
  <p:clrMapOvr>
    <a:masterClrMapping/>
  </p:clrMapOvr>
  <p:transition>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Change in definition </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Art. 3(2) of OECD MC</a:t>
            </a:r>
          </a:p>
          <a:p>
            <a:pPr marL="717550" lvl="1" indent="-355600" algn="just">
              <a:lnSpc>
                <a:spcPct val="120000"/>
              </a:lnSpc>
              <a:spcAft>
                <a:spcPts val="1900"/>
              </a:spcAft>
              <a:buClr>
                <a:srgbClr val="000000"/>
              </a:buClr>
              <a:buSzPct val="100000"/>
              <a:defRPr/>
            </a:pPr>
            <a:r>
              <a:rPr lang="en-US" sz="2400" i="1" kern="0" dirty="0" smtClean="0">
                <a:solidFill>
                  <a:schemeClr val="tx1">
                    <a:lumMod val="65000"/>
                    <a:lumOff val="35000"/>
                  </a:schemeClr>
                </a:solidFill>
              </a:rPr>
              <a:t>	As regards </a:t>
            </a:r>
            <a:r>
              <a:rPr lang="en-US" sz="2400" b="1" i="1" kern="0" dirty="0" smtClean="0">
                <a:solidFill>
                  <a:schemeClr val="tx1">
                    <a:lumMod val="65000"/>
                    <a:lumOff val="35000"/>
                  </a:schemeClr>
                </a:solidFill>
              </a:rPr>
              <a:t>application of the Convention at any time</a:t>
            </a:r>
            <a:r>
              <a:rPr lang="en-US" sz="2400" i="1" kern="0" dirty="0" smtClean="0">
                <a:solidFill>
                  <a:schemeClr val="tx1">
                    <a:lumMod val="65000"/>
                    <a:lumOff val="35000"/>
                  </a:schemeClr>
                </a:solidFill>
              </a:rPr>
              <a:t> by a CS, any </a:t>
            </a:r>
            <a:r>
              <a:rPr lang="en-US" sz="2400" b="1" i="1" kern="0" dirty="0" smtClean="0">
                <a:solidFill>
                  <a:srgbClr val="FF0000"/>
                </a:solidFill>
              </a:rPr>
              <a:t>term</a:t>
            </a:r>
            <a:r>
              <a:rPr lang="en-US" sz="2400" i="1" kern="0" dirty="0" smtClean="0">
                <a:solidFill>
                  <a:schemeClr val="tx1">
                    <a:lumMod val="65000"/>
                    <a:lumOff val="35000"/>
                  </a:schemeClr>
                </a:solidFill>
              </a:rPr>
              <a:t> not defined therein shall, </a:t>
            </a:r>
            <a:r>
              <a:rPr lang="en-US" sz="2400" b="1" i="1" kern="0" dirty="0" smtClean="0">
                <a:solidFill>
                  <a:schemeClr val="tx1">
                    <a:lumMod val="65000"/>
                    <a:lumOff val="35000"/>
                  </a:schemeClr>
                </a:solidFill>
              </a:rPr>
              <a:t>unless the context otherwise requires</a:t>
            </a:r>
            <a:r>
              <a:rPr lang="en-US" sz="2400" i="1" kern="0" dirty="0" smtClean="0">
                <a:solidFill>
                  <a:schemeClr val="tx1">
                    <a:lumMod val="65000"/>
                    <a:lumOff val="35000"/>
                  </a:schemeClr>
                </a:solidFill>
              </a:rPr>
              <a:t> or CAs agree to a different meaning (in MAP), have the meaning that it has </a:t>
            </a:r>
            <a:r>
              <a:rPr lang="en-US" sz="2400" b="1" i="1" u="sng" kern="0" dirty="0" smtClean="0">
                <a:solidFill>
                  <a:schemeClr val="tx1">
                    <a:lumMod val="65000"/>
                    <a:lumOff val="35000"/>
                  </a:schemeClr>
                </a:solidFill>
              </a:rPr>
              <a:t>at that time</a:t>
            </a:r>
            <a:r>
              <a:rPr lang="en-US" sz="2400" i="1" kern="0" dirty="0" smtClean="0">
                <a:solidFill>
                  <a:schemeClr val="tx1">
                    <a:lumMod val="65000"/>
                    <a:lumOff val="35000"/>
                  </a:schemeClr>
                </a:solidFill>
              </a:rPr>
              <a:t> </a:t>
            </a:r>
            <a:r>
              <a:rPr lang="en-US" sz="2400" b="1" i="1" kern="0" dirty="0" smtClean="0">
                <a:solidFill>
                  <a:schemeClr val="tx1">
                    <a:lumMod val="65000"/>
                    <a:lumOff val="35000"/>
                  </a:schemeClr>
                </a:solidFill>
              </a:rPr>
              <a:t>under the income tax law of that State</a:t>
            </a:r>
            <a:r>
              <a:rPr lang="en-US" sz="2400" i="1" kern="0" dirty="0" smtClean="0">
                <a:solidFill>
                  <a:schemeClr val="tx1">
                    <a:lumMod val="65000"/>
                    <a:lumOff val="35000"/>
                  </a:schemeClr>
                </a:solidFill>
              </a:rPr>
              <a:t>, any meaning under the applicable tax laws of that State (prevailing over a meaning given under other laws of that State).</a:t>
            </a:r>
          </a:p>
        </p:txBody>
      </p:sp>
    </p:spTree>
  </p:cSld>
  <p:clrMapOvr>
    <a:masterClrMapping/>
  </p:clrMapOvr>
  <p:transition>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Change in definition </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Art. 3(2) of OECD MC</a:t>
            </a:r>
          </a:p>
          <a:p>
            <a:pPr marL="717550" lvl="1" indent="-355600" algn="just">
              <a:lnSpc>
                <a:spcPct val="120000"/>
              </a:lnSpc>
              <a:spcAft>
                <a:spcPts val="1900"/>
              </a:spcAft>
              <a:buClr>
                <a:srgbClr val="000000"/>
              </a:buClr>
              <a:buSzPct val="100000"/>
              <a:defRPr/>
            </a:pPr>
            <a:r>
              <a:rPr lang="en-US" sz="2400" i="1" kern="0" dirty="0" smtClean="0">
                <a:solidFill>
                  <a:schemeClr val="tx1">
                    <a:lumMod val="65000"/>
                    <a:lumOff val="35000"/>
                  </a:schemeClr>
                </a:solidFill>
              </a:rPr>
              <a:t>	As regards </a:t>
            </a:r>
            <a:r>
              <a:rPr lang="en-US" sz="2400" b="1" i="1" kern="0" dirty="0" smtClean="0">
                <a:solidFill>
                  <a:schemeClr val="tx1">
                    <a:lumMod val="65000"/>
                    <a:lumOff val="35000"/>
                  </a:schemeClr>
                </a:solidFill>
              </a:rPr>
              <a:t>application of the Convention at any time</a:t>
            </a:r>
            <a:r>
              <a:rPr lang="en-US" sz="2400" i="1" kern="0" dirty="0" smtClean="0">
                <a:solidFill>
                  <a:schemeClr val="tx1">
                    <a:lumMod val="65000"/>
                    <a:lumOff val="35000"/>
                  </a:schemeClr>
                </a:solidFill>
              </a:rPr>
              <a:t> by a CS, any </a:t>
            </a:r>
            <a:r>
              <a:rPr lang="en-US" sz="2400" b="1" i="1" kern="0" dirty="0" smtClean="0">
                <a:solidFill>
                  <a:srgbClr val="FF0000"/>
                </a:solidFill>
              </a:rPr>
              <a:t>term</a:t>
            </a:r>
            <a:r>
              <a:rPr lang="en-US" sz="2400" i="1" kern="0" dirty="0" smtClean="0">
                <a:solidFill>
                  <a:schemeClr val="tx1">
                    <a:lumMod val="65000"/>
                    <a:lumOff val="35000"/>
                  </a:schemeClr>
                </a:solidFill>
              </a:rPr>
              <a:t> not defined therein shall, </a:t>
            </a:r>
            <a:r>
              <a:rPr lang="en-US" sz="2400" b="1" i="1" kern="0" dirty="0" smtClean="0">
                <a:solidFill>
                  <a:schemeClr val="tx1">
                    <a:lumMod val="65000"/>
                    <a:lumOff val="35000"/>
                  </a:schemeClr>
                </a:solidFill>
              </a:rPr>
              <a:t>unless the context otherwise requires</a:t>
            </a:r>
            <a:r>
              <a:rPr lang="en-US" sz="2400" i="1" kern="0" dirty="0" smtClean="0">
                <a:solidFill>
                  <a:schemeClr val="tx1">
                    <a:lumMod val="65000"/>
                    <a:lumOff val="35000"/>
                  </a:schemeClr>
                </a:solidFill>
              </a:rPr>
              <a:t> or CAs agree to a different meaning (in MAP), have the meaning that it has </a:t>
            </a:r>
            <a:r>
              <a:rPr lang="en-US" sz="2400" b="1" i="1" u="sng" kern="0" dirty="0" smtClean="0">
                <a:solidFill>
                  <a:schemeClr val="tx1">
                    <a:lumMod val="65000"/>
                    <a:lumOff val="35000"/>
                  </a:schemeClr>
                </a:solidFill>
              </a:rPr>
              <a:t>at that time</a:t>
            </a:r>
            <a:r>
              <a:rPr lang="en-US" sz="2400" i="1" kern="0" dirty="0" smtClean="0">
                <a:solidFill>
                  <a:schemeClr val="tx1">
                    <a:lumMod val="65000"/>
                    <a:lumOff val="35000"/>
                  </a:schemeClr>
                </a:solidFill>
              </a:rPr>
              <a:t> </a:t>
            </a:r>
            <a:r>
              <a:rPr lang="en-US" sz="2400" b="1" i="1" kern="0" dirty="0" smtClean="0">
                <a:solidFill>
                  <a:schemeClr val="tx1">
                    <a:lumMod val="65000"/>
                    <a:lumOff val="35000"/>
                  </a:schemeClr>
                </a:solidFill>
              </a:rPr>
              <a:t>under the income tax law of that State</a:t>
            </a:r>
            <a:r>
              <a:rPr lang="en-US" sz="2400" i="1" kern="0" dirty="0" smtClean="0">
                <a:solidFill>
                  <a:schemeClr val="tx1">
                    <a:lumMod val="65000"/>
                    <a:lumOff val="35000"/>
                  </a:schemeClr>
                </a:solidFill>
              </a:rPr>
              <a:t>, any meaning under the applicable tax laws of that State (prevailing over a meaning given under other laws of that State).</a:t>
            </a:r>
          </a:p>
        </p:txBody>
      </p:sp>
    </p:spTree>
  </p:cSld>
  <p:clrMapOvr>
    <a:masterClrMapping/>
  </p:clrMapOvr>
  <p:transition>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Change in definition</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Determining the Context</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By the </a:t>
            </a:r>
            <a:r>
              <a:rPr lang="en-US" sz="2400" b="1" kern="0" dirty="0" smtClean="0">
                <a:solidFill>
                  <a:schemeClr val="tx1">
                    <a:lumMod val="65000"/>
                    <a:lumOff val="35000"/>
                  </a:schemeClr>
                </a:solidFill>
              </a:rPr>
              <a:t>intention</a:t>
            </a:r>
            <a:r>
              <a:rPr lang="en-US" sz="2400" kern="0" dirty="0" smtClean="0">
                <a:solidFill>
                  <a:schemeClr val="tx1">
                    <a:lumMod val="65000"/>
                    <a:lumOff val="35000"/>
                  </a:schemeClr>
                </a:solidFill>
              </a:rPr>
              <a:t> of CS when signing the DTAA </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Meaning given in </a:t>
            </a:r>
            <a:r>
              <a:rPr lang="en-US" sz="2400" b="1" kern="0" dirty="0" smtClean="0">
                <a:solidFill>
                  <a:schemeClr val="tx1">
                    <a:lumMod val="65000"/>
                    <a:lumOff val="35000"/>
                  </a:schemeClr>
                </a:solidFill>
              </a:rPr>
              <a:t>law of other Contracting CS </a:t>
            </a:r>
            <a:r>
              <a:rPr lang="en-US" sz="2400" kern="0" dirty="0" smtClean="0">
                <a:solidFill>
                  <a:schemeClr val="tx1">
                    <a:lumMod val="65000"/>
                    <a:lumOff val="35000"/>
                  </a:schemeClr>
                </a:solidFill>
              </a:rPr>
              <a:t>(implicit reference to reciprocity) </a:t>
            </a:r>
          </a:p>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Domestic law meaning </a:t>
            </a:r>
            <a:r>
              <a:rPr lang="en-US" sz="3200" b="1" kern="0" dirty="0" smtClean="0">
                <a:solidFill>
                  <a:schemeClr val="tx1">
                    <a:lumMod val="65000"/>
                    <a:lumOff val="35000"/>
                  </a:schemeClr>
                </a:solidFill>
              </a:rPr>
              <a:t>at the time</a:t>
            </a:r>
            <a:r>
              <a:rPr lang="en-US" sz="3200" kern="0" dirty="0" smtClean="0">
                <a:solidFill>
                  <a:schemeClr val="tx1">
                    <a:lumMod val="65000"/>
                    <a:lumOff val="35000"/>
                  </a:schemeClr>
                </a:solidFill>
              </a:rPr>
              <a:t>: </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When tax </a:t>
            </a:r>
            <a:r>
              <a:rPr lang="en-US" sz="2400" b="1" kern="0" dirty="0" smtClean="0">
                <a:solidFill>
                  <a:schemeClr val="tx1">
                    <a:lumMod val="65000"/>
                    <a:lumOff val="35000"/>
                  </a:schemeClr>
                </a:solidFill>
              </a:rPr>
              <a:t>is</a:t>
            </a:r>
            <a:r>
              <a:rPr lang="en-US" sz="2400" kern="0" dirty="0" smtClean="0">
                <a:solidFill>
                  <a:schemeClr val="tx1">
                    <a:lumMod val="65000"/>
                    <a:lumOff val="35000"/>
                  </a:schemeClr>
                </a:solidFill>
              </a:rPr>
              <a:t> being levied (</a:t>
            </a:r>
            <a:r>
              <a:rPr lang="en-US" sz="2400" b="1" kern="0" dirty="0" smtClean="0">
                <a:solidFill>
                  <a:schemeClr val="tx1">
                    <a:lumMod val="65000"/>
                    <a:lumOff val="35000"/>
                  </a:schemeClr>
                </a:solidFill>
              </a:rPr>
              <a:t>Ambulatory approach</a:t>
            </a:r>
            <a:r>
              <a:rPr lang="en-US" sz="2400" kern="0" dirty="0" smtClean="0">
                <a:solidFill>
                  <a:schemeClr val="tx1">
                    <a:lumMod val="65000"/>
                    <a:lumOff val="35000"/>
                  </a:schemeClr>
                </a:solidFill>
              </a:rPr>
              <a:t>)</a:t>
            </a:r>
            <a:endParaRPr lang="en-US" sz="2400" b="1" kern="0" dirty="0" smtClean="0">
              <a:solidFill>
                <a:schemeClr val="tx1">
                  <a:lumMod val="65000"/>
                  <a:lumOff val="35000"/>
                </a:schemeClr>
              </a:solidFill>
            </a:endParaRP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When treaty </a:t>
            </a:r>
            <a:r>
              <a:rPr lang="en-US" sz="2400" b="1" kern="0" dirty="0" smtClean="0">
                <a:solidFill>
                  <a:schemeClr val="tx1">
                    <a:lumMod val="65000"/>
                    <a:lumOff val="35000"/>
                  </a:schemeClr>
                </a:solidFill>
              </a:rPr>
              <a:t>was </a:t>
            </a:r>
            <a:r>
              <a:rPr lang="en-US" sz="2400" kern="0" dirty="0" smtClean="0">
                <a:solidFill>
                  <a:schemeClr val="tx1">
                    <a:lumMod val="65000"/>
                    <a:lumOff val="35000"/>
                  </a:schemeClr>
                </a:solidFill>
              </a:rPr>
              <a:t>entered into</a:t>
            </a:r>
            <a:r>
              <a:rPr lang="en-US" sz="1400" kern="0" dirty="0" smtClean="0">
                <a:solidFill>
                  <a:schemeClr val="tx1">
                    <a:lumMod val="65000"/>
                    <a:lumOff val="35000"/>
                  </a:schemeClr>
                </a:solidFill>
              </a:rPr>
              <a:t> </a:t>
            </a:r>
            <a:r>
              <a:rPr lang="en-US" sz="2400" kern="0" dirty="0" smtClean="0">
                <a:solidFill>
                  <a:schemeClr val="tx1">
                    <a:lumMod val="65000"/>
                    <a:lumOff val="35000"/>
                  </a:schemeClr>
                </a:solidFill>
              </a:rPr>
              <a:t>(</a:t>
            </a:r>
            <a:r>
              <a:rPr lang="en-US" sz="2400" b="1" kern="0" dirty="0" smtClean="0">
                <a:solidFill>
                  <a:schemeClr val="tx1">
                    <a:lumMod val="65000"/>
                    <a:lumOff val="35000"/>
                  </a:schemeClr>
                </a:solidFill>
              </a:rPr>
              <a:t>Static approach</a:t>
            </a:r>
            <a:r>
              <a:rPr lang="en-US" sz="2400" kern="0" dirty="0" smtClean="0">
                <a:solidFill>
                  <a:schemeClr val="tx1">
                    <a:lumMod val="65000"/>
                    <a:lumOff val="35000"/>
                  </a:schemeClr>
                </a:solidFill>
              </a:rPr>
              <a:t>) </a:t>
            </a:r>
          </a:p>
        </p:txBody>
      </p:sp>
      <p:sp>
        <p:nvSpPr>
          <p:cNvPr id="64514" name="AutoShape 2" descr="https://image.shutterstock.com/image-vector/check-mark-icon-set-green-260nw-1430671382.jpg"/>
          <p:cNvSpPr>
            <a:spLocks noChangeAspect="1" noChangeArrowheads="1"/>
          </p:cNvSpPr>
          <p:nvPr/>
        </p:nvSpPr>
        <p:spPr bwMode="auto">
          <a:xfrm>
            <a:off x="155575" y="-1279525"/>
            <a:ext cx="3600450" cy="26670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64516" name="AutoShape 4" descr="https://image.shutterstock.com/image-vector/check-mark-icon-set-green-260nw-1430671382.jpg"/>
          <p:cNvSpPr>
            <a:spLocks noChangeAspect="1" noChangeArrowheads="1"/>
          </p:cNvSpPr>
          <p:nvPr/>
        </p:nvSpPr>
        <p:spPr bwMode="auto">
          <a:xfrm>
            <a:off x="155575" y="-1279525"/>
            <a:ext cx="3600450" cy="26670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64517" name="Picture 5"/>
          <p:cNvPicPr>
            <a:picLocks noChangeAspect="1" noChangeArrowheads="1"/>
          </p:cNvPicPr>
          <p:nvPr/>
        </p:nvPicPr>
        <p:blipFill>
          <a:blip r:embed="rId2" cstate="print"/>
          <a:srcRect l="934" t="6422" r="47196" b="8715"/>
          <a:stretch>
            <a:fillRect/>
          </a:stretch>
        </p:blipFill>
        <p:spPr bwMode="auto">
          <a:xfrm>
            <a:off x="8215338" y="4643446"/>
            <a:ext cx="857256" cy="857256"/>
          </a:xfrm>
          <a:prstGeom prst="rect">
            <a:avLst/>
          </a:prstGeom>
          <a:noFill/>
          <a:ln w="9525">
            <a:noFill/>
            <a:miter lim="800000"/>
            <a:headEnd/>
            <a:tailEnd/>
          </a:ln>
          <a:effectLst/>
        </p:spPr>
      </p:pic>
      <p:pic>
        <p:nvPicPr>
          <p:cNvPr id="8" name="Picture 5"/>
          <p:cNvPicPr>
            <a:picLocks noChangeAspect="1" noChangeArrowheads="1"/>
          </p:cNvPicPr>
          <p:nvPr/>
        </p:nvPicPr>
        <p:blipFill>
          <a:blip r:embed="rId3" cstate="print"/>
          <a:srcRect l="51870" t="13761" r="1869" b="5963"/>
          <a:stretch>
            <a:fillRect/>
          </a:stretch>
        </p:blipFill>
        <p:spPr bwMode="auto">
          <a:xfrm>
            <a:off x="8262284" y="5457440"/>
            <a:ext cx="714348" cy="757642"/>
          </a:xfrm>
          <a:prstGeom prst="rect">
            <a:avLst/>
          </a:prstGeom>
          <a:noFill/>
          <a:ln w="9525">
            <a:noFill/>
            <a:miter lim="800000"/>
            <a:headEnd/>
            <a:tailEnd/>
          </a:ln>
          <a:effectLst/>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64517"/>
                                        </p:tgtEl>
                                        <p:attrNameLst>
                                          <p:attrName>style.visibility</p:attrName>
                                        </p:attrNameLst>
                                      </p:cBhvr>
                                      <p:to>
                                        <p:strVal val="visible"/>
                                      </p:to>
                                    </p:set>
                                    <p:animEffect transition="in" filter="dissolve">
                                      <p:cBhvr>
                                        <p:cTn id="10" dur="500"/>
                                        <p:tgtEl>
                                          <p:spTgt spid="64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Change in definition</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kern="0" dirty="0" smtClean="0">
                <a:solidFill>
                  <a:schemeClr val="tx1">
                    <a:lumMod val="65000"/>
                    <a:lumOff val="35000"/>
                  </a:schemeClr>
                </a:solidFill>
              </a:rPr>
              <a:t>‘Terms’ vs. (Ordinary) Word</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‘Term' is generally understood as a </a:t>
            </a:r>
            <a:r>
              <a:rPr lang="en-US" sz="2400" b="1" kern="0" dirty="0" smtClean="0">
                <a:solidFill>
                  <a:schemeClr val="tx1">
                    <a:lumMod val="65000"/>
                    <a:lumOff val="35000"/>
                  </a:schemeClr>
                </a:solidFill>
              </a:rPr>
              <a:t>word</a:t>
            </a:r>
            <a:r>
              <a:rPr lang="en-US" sz="2400" kern="0" dirty="0" smtClean="0">
                <a:solidFill>
                  <a:schemeClr val="tx1">
                    <a:lumMod val="65000"/>
                    <a:lumOff val="35000"/>
                  </a:schemeClr>
                </a:solidFill>
              </a:rPr>
              <a:t> or </a:t>
            </a:r>
            <a:r>
              <a:rPr lang="en-US" sz="2400" b="1" kern="0" dirty="0" smtClean="0">
                <a:solidFill>
                  <a:schemeClr val="tx1">
                    <a:lumMod val="65000"/>
                    <a:lumOff val="35000"/>
                  </a:schemeClr>
                </a:solidFill>
              </a:rPr>
              <a:t>phrase</a:t>
            </a:r>
            <a:r>
              <a:rPr lang="en-US" sz="2400" kern="0" dirty="0" smtClean="0">
                <a:solidFill>
                  <a:schemeClr val="tx1">
                    <a:lumMod val="65000"/>
                    <a:lumOff val="35000"/>
                  </a:schemeClr>
                </a:solidFill>
              </a:rPr>
              <a:t> </a:t>
            </a:r>
            <a:r>
              <a:rPr lang="en-US" sz="2400" b="1" kern="0" dirty="0" smtClean="0">
                <a:solidFill>
                  <a:schemeClr val="tx1">
                    <a:lumMod val="65000"/>
                    <a:lumOff val="35000"/>
                  </a:schemeClr>
                </a:solidFill>
              </a:rPr>
              <a:t>used to describe a thing / to express a ‘concept’</a:t>
            </a:r>
            <a:r>
              <a:rPr lang="en-US" sz="2400" kern="0" dirty="0" smtClean="0">
                <a:solidFill>
                  <a:schemeClr val="tx1">
                    <a:lumMod val="65000"/>
                    <a:lumOff val="35000"/>
                  </a:schemeClr>
                </a:solidFill>
              </a:rPr>
              <a:t>, especially in a particular language or branch of study. </a:t>
            </a:r>
          </a:p>
          <a:p>
            <a:pPr marL="360363" lvl="1" indent="-360363" algn="just">
              <a:lnSpc>
                <a:spcPct val="120000"/>
              </a:lnSpc>
              <a:spcAft>
                <a:spcPts val="1900"/>
              </a:spcAft>
              <a:buClr>
                <a:srgbClr val="000000"/>
              </a:buClr>
              <a:buSzPct val="100000"/>
              <a:buFont typeface="Arial" charset="0"/>
              <a:buChar char="›"/>
              <a:defRPr/>
            </a:pPr>
            <a:r>
              <a:rPr lang="en-US" sz="3200" kern="0" dirty="0" smtClean="0">
                <a:solidFill>
                  <a:schemeClr val="tx1">
                    <a:lumMod val="65000"/>
                    <a:lumOff val="35000"/>
                  </a:schemeClr>
                </a:solidFill>
              </a:rPr>
              <a:t>Reliance Jio Infocomm (Mum. ITAT)</a:t>
            </a:r>
          </a:p>
          <a:p>
            <a:pPr marL="717550" lvl="1" indent="-355600" algn="just">
              <a:lnSpc>
                <a:spcPct val="120000"/>
              </a:lnSpc>
              <a:spcAft>
                <a:spcPts val="1900"/>
              </a:spcAft>
              <a:buClr>
                <a:srgbClr val="000000"/>
              </a:buClr>
              <a:buSzPct val="100000"/>
              <a:buFont typeface="Symbol" pitchFamily="18" charset="2"/>
              <a:buChar char="-"/>
              <a:defRPr/>
            </a:pPr>
            <a:r>
              <a:rPr lang="en-US" sz="2400" kern="0" dirty="0" smtClean="0">
                <a:solidFill>
                  <a:schemeClr val="tx1">
                    <a:lumMod val="65000"/>
                    <a:lumOff val="35000"/>
                  </a:schemeClr>
                </a:solidFill>
              </a:rPr>
              <a:t>If domestic law amendment </a:t>
            </a:r>
            <a:r>
              <a:rPr lang="en-US" sz="2400" b="1" kern="0" dirty="0" smtClean="0">
                <a:solidFill>
                  <a:schemeClr val="tx1">
                    <a:lumMod val="65000"/>
                    <a:lumOff val="35000"/>
                  </a:schemeClr>
                </a:solidFill>
              </a:rPr>
              <a:t>unsettles</a:t>
            </a:r>
            <a:r>
              <a:rPr lang="en-US" sz="2400" kern="0" dirty="0" smtClean="0">
                <a:solidFill>
                  <a:schemeClr val="tx1">
                    <a:lumMod val="65000"/>
                    <a:lumOff val="35000"/>
                  </a:schemeClr>
                </a:solidFill>
              </a:rPr>
              <a:t> the decisions favourable to RS in pre-amendment regime, ambulatory approach patronises </a:t>
            </a:r>
            <a:r>
              <a:rPr lang="en-US" sz="2400" b="1" kern="0" dirty="0" smtClean="0">
                <a:solidFill>
                  <a:schemeClr val="tx1">
                    <a:lumMod val="65000"/>
                    <a:lumOff val="35000"/>
                  </a:schemeClr>
                </a:solidFill>
              </a:rPr>
              <a:t>unilateral override </a:t>
            </a:r>
          </a:p>
        </p:txBody>
      </p:sp>
    </p:spTree>
  </p:cSld>
  <p:clrMapOvr>
    <a:masterClrMapping/>
  </p:clrMapOvr>
  <p:transition>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just"/>
            <a:r>
              <a:rPr lang="en-GB" altLang="en-US" dirty="0" smtClean="0"/>
              <a:t>Change in definition</a:t>
            </a:r>
          </a:p>
        </p:txBody>
      </p:sp>
      <p:sp>
        <p:nvSpPr>
          <p:cNvPr id="5"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kern="0" dirty="0" smtClean="0">
                <a:solidFill>
                  <a:schemeClr val="tx1">
                    <a:lumMod val="65000"/>
                    <a:lumOff val="35000"/>
                  </a:schemeClr>
                </a:solidFill>
              </a:rPr>
              <a:t>Import of an amended definition in domestic law (after date of entering into a DTAA) by virtue of Art. 3(2) – </a:t>
            </a:r>
            <a:r>
              <a:rPr lang="en-IN" sz="3200" b="1" kern="0" dirty="0" smtClean="0">
                <a:solidFill>
                  <a:schemeClr val="tx1">
                    <a:lumMod val="65000"/>
                    <a:lumOff val="35000"/>
                  </a:schemeClr>
                </a:solidFill>
              </a:rPr>
              <a:t>Would it even amount to Treaty Override?</a:t>
            </a:r>
            <a:endParaRPr lang="en-US" sz="3200" b="1" kern="0" dirty="0" smtClean="0">
              <a:solidFill>
                <a:schemeClr val="tx1">
                  <a:lumMod val="65000"/>
                  <a:lumOff val="35000"/>
                </a:schemeClr>
              </a:solidFill>
            </a:endParaRPr>
          </a:p>
        </p:txBody>
      </p:sp>
    </p:spTree>
  </p:cSld>
  <p:clrMapOvr>
    <a:masterClrMapping/>
  </p:clrMapOvr>
  <p:transition>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4500570"/>
            <a:ext cx="9144000" cy="863600"/>
          </a:xfrm>
        </p:spPr>
        <p:txBody>
          <a:bodyPr/>
          <a:lstStyle/>
          <a:p>
            <a:pPr indent="-1030288" algn="ctr"/>
            <a:r>
              <a:rPr lang="en-GB" altLang="en-US" dirty="0" smtClean="0"/>
              <a:t>Principal Purpose Test</a:t>
            </a:r>
          </a:p>
        </p:txBody>
      </p:sp>
      <p:pic>
        <p:nvPicPr>
          <p:cNvPr id="3" name="Picture 2" descr="https://s3.amazonaws.com/mentoring.redesign/s3fs-public/purpose.jpg"/>
          <p:cNvPicPr>
            <a:picLocks noChangeAspect="1" noChangeArrowheads="1"/>
          </p:cNvPicPr>
          <p:nvPr/>
        </p:nvPicPr>
        <p:blipFill>
          <a:blip r:embed="rId2" cstate="print"/>
          <a:srcRect/>
          <a:stretch>
            <a:fillRect/>
          </a:stretch>
        </p:blipFill>
        <p:spPr bwMode="auto">
          <a:xfrm>
            <a:off x="1928794" y="1428736"/>
            <a:ext cx="5257800" cy="2952751"/>
          </a:xfrm>
          <a:prstGeom prst="rect">
            <a:avLst/>
          </a:prstGeom>
          <a:ln>
            <a:noFill/>
          </a:ln>
          <a:effectLst>
            <a:softEdge rad="112500"/>
          </a:effectLst>
        </p:spPr>
      </p:pic>
    </p:spTree>
  </p:cSld>
  <p:clrMapOvr>
    <a:masterClrMapping/>
  </p:clrMapOvr>
  <p:transition>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Background: Treaty Shopping</a:t>
            </a:r>
            <a:endParaRPr lang="en-AU" altLang="en-US" sz="3200" dirty="0"/>
          </a:p>
        </p:txBody>
      </p:sp>
      <p:sp>
        <p:nvSpPr>
          <p:cNvPr id="4" name="Content Placeholder 1"/>
          <p:cNvSpPr txBox="1">
            <a:spLocks/>
          </p:cNvSpPr>
          <p:nvPr/>
        </p:nvSpPr>
        <p:spPr bwMode="auto">
          <a:xfrm>
            <a:off x="492125" y="1423987"/>
            <a:ext cx="4722817" cy="236220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lgn="just">
              <a:defRPr/>
            </a:pPr>
            <a:r>
              <a:rPr lang="en-AU" altLang="en-US" sz="2400" kern="0" dirty="0" smtClean="0">
                <a:solidFill>
                  <a:schemeClr val="tx1">
                    <a:lumMod val="65000"/>
                    <a:lumOff val="35000"/>
                  </a:schemeClr>
                </a:solidFill>
              </a:rPr>
              <a:t>BEPS Action Plan 6</a:t>
            </a:r>
            <a:r>
              <a:rPr sz="2400" kern="0" smtClean="0">
                <a:solidFill>
                  <a:schemeClr val="tx1">
                    <a:lumMod val="65000"/>
                    <a:lumOff val="35000"/>
                  </a:schemeClr>
                </a:solidFill>
              </a:rPr>
              <a:t>: </a:t>
            </a:r>
            <a:r>
              <a:rPr sz="2400" b="1" kern="0" smtClean="0">
                <a:solidFill>
                  <a:schemeClr val="tx1">
                    <a:lumMod val="65000"/>
                    <a:lumOff val="35000"/>
                  </a:schemeClr>
                </a:solidFill>
              </a:rPr>
              <a:t>Areas identified</a:t>
            </a:r>
          </a:p>
          <a:p>
            <a:pPr marL="693738" indent="-347663" algn="just">
              <a:buFont typeface="Symbol" pitchFamily="18" charset="2"/>
              <a:buChar char="-"/>
              <a:defRPr/>
            </a:pPr>
            <a:r>
              <a:rPr lang="en-US" sz="2000" b="1" kern="0" dirty="0" smtClean="0">
                <a:solidFill>
                  <a:schemeClr val="tx1">
                    <a:lumMod val="65000"/>
                    <a:lumOff val="35000"/>
                  </a:schemeClr>
                </a:solidFill>
              </a:rPr>
              <a:t>Preventing grant of treaty benefits </a:t>
            </a:r>
            <a:r>
              <a:rPr lang="en-US" sz="2000" kern="0" dirty="0" smtClean="0">
                <a:solidFill>
                  <a:schemeClr val="tx1">
                    <a:lumMod val="65000"/>
                    <a:lumOff val="35000"/>
                  </a:schemeClr>
                </a:solidFill>
              </a:rPr>
              <a:t>in inappropriate circumstances </a:t>
            </a:r>
          </a:p>
        </p:txBody>
      </p:sp>
      <p:pic>
        <p:nvPicPr>
          <p:cNvPr id="26626" name="Picture 2" descr="http://static1.squarespace.com/static/56eddde762cd9413e151ac92/570cb87b5bd33022b93a0272/58b959cce4fcb52e660100bb/1488544497150/151005095308-offshore-tax-havens-780x439.jpg?format=1500w"/>
          <p:cNvPicPr>
            <a:picLocks noChangeAspect="1" noChangeArrowheads="1"/>
          </p:cNvPicPr>
          <p:nvPr/>
        </p:nvPicPr>
        <p:blipFill>
          <a:blip r:embed="rId2" cstate="print"/>
          <a:srcRect/>
          <a:stretch>
            <a:fillRect/>
          </a:stretch>
        </p:blipFill>
        <p:spPr bwMode="auto">
          <a:xfrm>
            <a:off x="5246744" y="1571612"/>
            <a:ext cx="3637464" cy="2046487"/>
          </a:xfrm>
          <a:prstGeom prst="rect">
            <a:avLst/>
          </a:prstGeom>
          <a:ln>
            <a:noFill/>
          </a:ln>
          <a:effectLst>
            <a:softEdge rad="112500"/>
          </a:effectLst>
        </p:spPr>
      </p:pic>
      <p:sp>
        <p:nvSpPr>
          <p:cNvPr id="9" name="Content Placeholder 1"/>
          <p:cNvSpPr txBox="1">
            <a:spLocks/>
          </p:cNvSpPr>
          <p:nvPr/>
        </p:nvSpPr>
        <p:spPr bwMode="auto">
          <a:xfrm>
            <a:off x="500034" y="1428736"/>
            <a:ext cx="8143932" cy="4433905"/>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marL="693738" indent="-347663" algn="just">
              <a:buFont typeface="Symbol" pitchFamily="18" charset="2"/>
              <a:buChar char="-"/>
              <a:defRPr/>
            </a:pPr>
            <a:endParaRPr sz="2000" kern="0" smtClean="0">
              <a:solidFill>
                <a:schemeClr val="tx1">
                  <a:lumMod val="65000"/>
                  <a:lumOff val="35000"/>
                </a:schemeClr>
              </a:solidFill>
            </a:endParaRPr>
          </a:p>
          <a:p>
            <a:pPr marL="693738" indent="-347663" algn="just">
              <a:buFont typeface="Symbol" pitchFamily="18" charset="2"/>
              <a:buChar char="-"/>
              <a:defRPr/>
            </a:pPr>
            <a:endParaRPr sz="2000" kern="0" smtClean="0">
              <a:solidFill>
                <a:schemeClr val="tx1">
                  <a:lumMod val="65000"/>
                  <a:lumOff val="35000"/>
                </a:schemeClr>
              </a:solidFill>
            </a:endParaRPr>
          </a:p>
          <a:p>
            <a:pPr marL="693738" indent="-347663" algn="just">
              <a:buFont typeface="Symbol" pitchFamily="18" charset="2"/>
              <a:buChar char="-"/>
              <a:defRPr/>
            </a:pPr>
            <a:endParaRPr sz="2000" kern="0" smtClean="0">
              <a:solidFill>
                <a:schemeClr val="tx1">
                  <a:lumMod val="65000"/>
                  <a:lumOff val="35000"/>
                </a:schemeClr>
              </a:solidFill>
            </a:endParaRPr>
          </a:p>
          <a:p>
            <a:pPr marL="693738" indent="-347663" algn="just">
              <a:buFont typeface="Symbol" pitchFamily="18" charset="2"/>
              <a:buChar char="-"/>
              <a:defRPr/>
            </a:pPr>
            <a:endParaRPr sz="2000" kern="0" smtClean="0">
              <a:solidFill>
                <a:schemeClr val="tx1">
                  <a:lumMod val="65000"/>
                  <a:lumOff val="35000"/>
                </a:schemeClr>
              </a:solidFill>
            </a:endParaRPr>
          </a:p>
          <a:p>
            <a:pPr marL="693738" indent="-347663" algn="just">
              <a:buFont typeface="Symbol" pitchFamily="18" charset="2"/>
              <a:buChar char="-"/>
              <a:defRPr/>
            </a:pPr>
            <a:r>
              <a:rPr sz="2000" kern="0" smtClean="0">
                <a:solidFill>
                  <a:schemeClr val="tx1">
                    <a:lumMod val="65000"/>
                    <a:lumOff val="35000"/>
                  </a:schemeClr>
                </a:solidFill>
              </a:rPr>
              <a:t>Clarify that tax treaties are not intended to be used to generate </a:t>
            </a:r>
            <a:r>
              <a:rPr sz="2000" b="1" kern="0" smtClean="0">
                <a:solidFill>
                  <a:schemeClr val="tx1">
                    <a:lumMod val="65000"/>
                    <a:lumOff val="35000"/>
                  </a:schemeClr>
                </a:solidFill>
              </a:rPr>
              <a:t>double non-taxation</a:t>
            </a:r>
          </a:p>
          <a:p>
            <a:pPr marL="693738" indent="-347663" algn="just">
              <a:buFont typeface="Symbol" pitchFamily="18" charset="2"/>
              <a:buChar char="-"/>
              <a:defRPr/>
            </a:pPr>
            <a:r>
              <a:rPr sz="2000" kern="0" smtClean="0">
                <a:solidFill>
                  <a:schemeClr val="tx1">
                    <a:lumMod val="65000"/>
                    <a:lumOff val="35000"/>
                  </a:schemeClr>
                </a:solidFill>
              </a:rPr>
              <a:t>Identify </a:t>
            </a:r>
            <a:r>
              <a:rPr sz="2000" b="1" kern="0" smtClean="0">
                <a:solidFill>
                  <a:schemeClr val="tx1">
                    <a:lumMod val="65000"/>
                    <a:lumOff val="35000"/>
                  </a:schemeClr>
                </a:solidFill>
              </a:rPr>
              <a:t>tax policy considerations </a:t>
            </a:r>
            <a:r>
              <a:rPr sz="2000" kern="0" smtClean="0">
                <a:solidFill>
                  <a:schemeClr val="tx1">
                    <a:lumMod val="65000"/>
                    <a:lumOff val="35000"/>
                  </a:schemeClr>
                </a:solidFill>
              </a:rPr>
              <a:t>that countries should consider before deciding to enter into a tax treaty with another country </a:t>
            </a:r>
          </a:p>
        </p:txBody>
      </p:sp>
    </p:spTree>
    <p:extLst>
      <p:ext uri="{BB962C8B-B14F-4D97-AF65-F5344CB8AC3E}">
        <p14:creationId xmlns:p14="http://schemas.microsoft.com/office/powerpoint/2010/main" val="2497960709"/>
      </p:ext>
    </p:extLst>
  </p:cSld>
  <p:clrMapOvr>
    <a:masterClrMapping/>
  </p:clrMapOvr>
  <p:transition>
    <p:randomBa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Background: Treaty Shopping</a:t>
            </a:r>
            <a:endParaRPr lang="en-AU" altLang="en-US" sz="3200" dirty="0"/>
          </a:p>
        </p:txBody>
      </p:sp>
      <p:sp>
        <p:nvSpPr>
          <p:cNvPr id="4" name="Content Placeholder 1"/>
          <p:cNvSpPr txBox="1">
            <a:spLocks/>
          </p:cNvSpPr>
          <p:nvPr/>
        </p:nvSpPr>
        <p:spPr bwMode="auto">
          <a:xfrm>
            <a:off x="492125" y="1423987"/>
            <a:ext cx="8080403" cy="4433905"/>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lgn="just">
              <a:defRPr/>
            </a:pPr>
            <a:r>
              <a:rPr sz="2400" kern="0" smtClean="0">
                <a:solidFill>
                  <a:schemeClr val="tx1">
                    <a:lumMod val="65000"/>
                    <a:lumOff val="35000"/>
                  </a:schemeClr>
                </a:solidFill>
              </a:rPr>
              <a:t>Process for getting agreement from another jurisdiction member of </a:t>
            </a:r>
            <a:r>
              <a:rPr sz="2400" b="1" kern="0" smtClean="0">
                <a:solidFill>
                  <a:schemeClr val="tx1">
                    <a:lumMod val="65000"/>
                    <a:lumOff val="35000"/>
                  </a:schemeClr>
                </a:solidFill>
              </a:rPr>
              <a:t>Inclusive Framework </a:t>
            </a:r>
            <a:r>
              <a:rPr sz="2400" kern="0" smtClean="0">
                <a:solidFill>
                  <a:schemeClr val="tx1">
                    <a:lumMod val="65000"/>
                    <a:lumOff val="35000"/>
                  </a:schemeClr>
                </a:solidFill>
              </a:rPr>
              <a:t>on BEPS</a:t>
            </a:r>
          </a:p>
          <a:p>
            <a:pPr algn="just">
              <a:defRPr/>
            </a:pPr>
            <a:r>
              <a:rPr sz="2400" kern="0" smtClean="0">
                <a:solidFill>
                  <a:schemeClr val="tx1">
                    <a:lumMod val="65000"/>
                    <a:lumOff val="35000"/>
                  </a:schemeClr>
                </a:solidFill>
              </a:rPr>
              <a:t>Countries committed to </a:t>
            </a:r>
            <a:r>
              <a:rPr sz="2400" b="1" kern="0" smtClean="0">
                <a:solidFill>
                  <a:schemeClr val="tx1">
                    <a:lumMod val="65000"/>
                    <a:lumOff val="35000"/>
                  </a:schemeClr>
                </a:solidFill>
              </a:rPr>
              <a:t>minimum standard </a:t>
            </a:r>
            <a:r>
              <a:rPr sz="2400" kern="0" smtClean="0">
                <a:solidFill>
                  <a:schemeClr val="tx1">
                    <a:lumMod val="65000"/>
                    <a:lumOff val="35000"/>
                  </a:schemeClr>
                </a:solidFill>
              </a:rPr>
              <a:t>i.e., common intention to eliminate double taxation </a:t>
            </a:r>
            <a:r>
              <a:rPr sz="2400" b="1" kern="0" smtClean="0">
                <a:solidFill>
                  <a:schemeClr val="tx1">
                    <a:lumMod val="65000"/>
                    <a:lumOff val="35000"/>
                  </a:schemeClr>
                </a:solidFill>
              </a:rPr>
              <a:t>without creating opportunities for non-taxation / reduced taxation </a:t>
            </a:r>
          </a:p>
        </p:txBody>
      </p:sp>
      <p:sp>
        <p:nvSpPr>
          <p:cNvPr id="6" name="Rectangle 5"/>
          <p:cNvSpPr/>
          <p:nvPr/>
        </p:nvSpPr>
        <p:spPr>
          <a:xfrm>
            <a:off x="2286000" y="3044280"/>
            <a:ext cx="4572000" cy="430887"/>
          </a:xfrm>
          <a:prstGeom prst="rect">
            <a:avLst/>
          </a:prstGeom>
        </p:spPr>
        <p:txBody>
          <a:bodyPr>
            <a:spAutoFit/>
          </a:bodyPr>
          <a:lstStyle/>
          <a:p>
            <a:pPr marL="360363" lvl="1" indent="-360363">
              <a:buFont typeface="Arial" charset="0"/>
              <a:buChar char="›"/>
              <a:tabLst>
                <a:tab pos="4227513" algn="l"/>
                <a:tab pos="4452938" algn="l"/>
              </a:tabLst>
              <a:defRPr/>
            </a:pPr>
            <a:endParaRPr lang="en-AU" sz="2200" kern="0" dirty="0">
              <a:solidFill>
                <a:schemeClr val="tx1">
                  <a:lumMod val="65000"/>
                  <a:lumOff val="35000"/>
                </a:schemeClr>
              </a:solidFill>
            </a:endParaRPr>
          </a:p>
        </p:txBody>
      </p:sp>
    </p:spTree>
    <p:extLst>
      <p:ext uri="{BB962C8B-B14F-4D97-AF65-F5344CB8AC3E}">
        <p14:creationId xmlns:p14="http://schemas.microsoft.com/office/powerpoint/2010/main" val="2497960709"/>
      </p:ext>
    </p:extLst>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just"/>
            <a:r>
              <a:rPr lang="en-GB" altLang="en-US" dirty="0" smtClean="0"/>
              <a:t>Content</a:t>
            </a:r>
          </a:p>
        </p:txBody>
      </p:sp>
      <p:sp>
        <p:nvSpPr>
          <p:cNvPr id="9" name="Content Placeholder 1"/>
          <p:cNvSpPr txBox="1">
            <a:spLocks/>
          </p:cNvSpPr>
          <p:nvPr/>
        </p:nvSpPr>
        <p:spPr bwMode="auto">
          <a:xfrm>
            <a:off x="500034" y="1420572"/>
            <a:ext cx="4151313"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defRPr/>
            </a:pPr>
            <a:r>
              <a:rPr lang="en-US" kern="0" dirty="0" smtClean="0">
                <a:solidFill>
                  <a:schemeClr val="tx1">
                    <a:lumMod val="65000"/>
                    <a:lumOff val="35000"/>
                  </a:schemeClr>
                </a:solidFill>
              </a:rPr>
              <a:t>Principal</a:t>
            </a:r>
            <a:r>
              <a:rPr kern="0" smtClean="0">
                <a:solidFill>
                  <a:schemeClr val="tx1">
                    <a:lumMod val="65000"/>
                    <a:lumOff val="35000"/>
                  </a:schemeClr>
                </a:solidFill>
              </a:rPr>
              <a:t> Purpose Test </a:t>
            </a:r>
          </a:p>
          <a:p>
            <a:pPr marL="693738" indent="-347663">
              <a:buFont typeface="Symbol" pitchFamily="18" charset="2"/>
              <a:buChar char="-"/>
              <a:defRPr/>
            </a:pPr>
            <a:r>
              <a:rPr sz="2000" kern="0" smtClean="0">
                <a:solidFill>
                  <a:schemeClr val="tx1">
                    <a:lumMod val="65000"/>
                    <a:lumOff val="35000"/>
                  </a:schemeClr>
                </a:solidFill>
              </a:rPr>
              <a:t>BEPS Action Plan 6: Preventing Treaty Abuse </a:t>
            </a:r>
          </a:p>
          <a:p>
            <a:pPr marL="693738" indent="-347663">
              <a:buFont typeface="Symbol" pitchFamily="18" charset="2"/>
              <a:buChar char="-"/>
              <a:defRPr/>
            </a:pPr>
            <a:r>
              <a:rPr sz="2000" kern="0" smtClean="0">
                <a:solidFill>
                  <a:schemeClr val="tx1">
                    <a:lumMod val="65000"/>
                    <a:lumOff val="35000"/>
                  </a:schemeClr>
                </a:solidFill>
              </a:rPr>
              <a:t>How PPT will apply </a:t>
            </a:r>
          </a:p>
          <a:p>
            <a:pPr marL="693738" indent="-347663">
              <a:buFont typeface="Symbol" pitchFamily="18" charset="2"/>
              <a:buChar char="-"/>
              <a:defRPr/>
            </a:pPr>
            <a:r>
              <a:rPr sz="2000" kern="0" smtClean="0">
                <a:solidFill>
                  <a:schemeClr val="tx1">
                    <a:lumMod val="65000"/>
                    <a:lumOff val="35000"/>
                  </a:schemeClr>
                </a:solidFill>
              </a:rPr>
              <a:t>Impact of PPT </a:t>
            </a:r>
          </a:p>
          <a:p>
            <a:pPr marL="693738" indent="-347663">
              <a:buFont typeface="Symbol" pitchFamily="18" charset="2"/>
              <a:buChar char="-"/>
              <a:defRPr/>
            </a:pPr>
            <a:r>
              <a:rPr sz="2000" kern="0" smtClean="0">
                <a:solidFill>
                  <a:schemeClr val="tx1">
                    <a:lumMod val="65000"/>
                    <a:lumOff val="35000"/>
                  </a:schemeClr>
                </a:solidFill>
              </a:rPr>
              <a:t>India Position </a:t>
            </a:r>
          </a:p>
          <a:p>
            <a:pPr marL="693738" indent="-347663">
              <a:buFont typeface="Symbol" pitchFamily="18" charset="2"/>
              <a:buChar char="-"/>
              <a:defRPr/>
            </a:pPr>
            <a:r>
              <a:rPr sz="2000" kern="0" smtClean="0">
                <a:solidFill>
                  <a:schemeClr val="tx1">
                    <a:lumMod val="65000"/>
                    <a:lumOff val="35000"/>
                  </a:schemeClr>
                </a:solidFill>
              </a:rPr>
              <a:t>Interplay of GAAR and PPT </a:t>
            </a:r>
          </a:p>
          <a:p>
            <a:pPr marL="693738" indent="-347663">
              <a:buFont typeface="Symbol" pitchFamily="18" charset="2"/>
              <a:buChar char="-"/>
              <a:defRPr/>
            </a:pPr>
            <a:r>
              <a:rPr sz="2000" kern="0" smtClean="0">
                <a:solidFill>
                  <a:schemeClr val="tx1">
                    <a:lumMod val="65000"/>
                    <a:lumOff val="35000"/>
                  </a:schemeClr>
                </a:solidFill>
              </a:rPr>
              <a:t>GAAR-exempt arrangement</a:t>
            </a:r>
          </a:p>
        </p:txBody>
      </p:sp>
    </p:spTree>
  </p:cSld>
  <p:clrMapOvr>
    <a:masterClrMapping/>
  </p:clrMapOvr>
  <p:transition>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Background: Treaty Shopping</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lgn="just">
              <a:defRPr/>
            </a:pPr>
            <a:r>
              <a:rPr lang="en-US" sz="2400" kern="0" dirty="0" smtClean="0">
                <a:solidFill>
                  <a:schemeClr val="tx1">
                    <a:lumMod val="65000"/>
                    <a:lumOff val="35000"/>
                  </a:schemeClr>
                </a:solidFill>
              </a:rPr>
              <a:t>Approach to deal with adverse strategies</a:t>
            </a:r>
            <a:endParaRPr lang="en-US" sz="2400" kern="0" dirty="0">
              <a:solidFill>
                <a:schemeClr val="tx1">
                  <a:lumMod val="65000"/>
                  <a:lumOff val="35000"/>
                </a:schemeClr>
              </a:solidFill>
            </a:endParaRPr>
          </a:p>
          <a:p>
            <a:pPr marL="693738" indent="-347663" algn="just">
              <a:buFont typeface="Symbol" pitchFamily="18" charset="2"/>
              <a:buChar char="-"/>
              <a:defRPr/>
            </a:pPr>
            <a:r>
              <a:rPr lang="en-US" sz="2000" kern="0" dirty="0" smtClean="0">
                <a:solidFill>
                  <a:schemeClr val="tx1">
                    <a:lumMod val="65000"/>
                    <a:lumOff val="35000"/>
                  </a:schemeClr>
                </a:solidFill>
              </a:rPr>
              <a:t>Confidentiality</a:t>
            </a:r>
          </a:p>
          <a:p>
            <a:pPr marL="693738" indent="-347663" algn="just">
              <a:buFont typeface="Symbol" pitchFamily="18" charset="2"/>
              <a:buChar char="-"/>
              <a:defRPr/>
            </a:pPr>
            <a:r>
              <a:rPr lang="en-US" sz="2000" kern="0" dirty="0" smtClean="0">
                <a:solidFill>
                  <a:schemeClr val="tx1">
                    <a:lumMod val="65000"/>
                    <a:lumOff val="35000"/>
                  </a:schemeClr>
                </a:solidFill>
              </a:rPr>
              <a:t>Limitation </a:t>
            </a:r>
            <a:r>
              <a:rPr lang="en-US" sz="2000" kern="0" dirty="0">
                <a:solidFill>
                  <a:schemeClr val="tx1">
                    <a:lumMod val="65000"/>
                    <a:lumOff val="35000"/>
                  </a:schemeClr>
                </a:solidFill>
              </a:rPr>
              <a:t>on Benefits </a:t>
            </a:r>
            <a:r>
              <a:rPr lang="en-US" sz="2000" kern="0" dirty="0" smtClean="0">
                <a:solidFill>
                  <a:schemeClr val="tx1">
                    <a:lumMod val="65000"/>
                    <a:lumOff val="35000"/>
                  </a:schemeClr>
                </a:solidFill>
              </a:rPr>
              <a:t>(“LOB”) Rule</a:t>
            </a:r>
          </a:p>
          <a:p>
            <a:pPr marL="693738" indent="-347663" algn="just">
              <a:buFont typeface="Symbol" pitchFamily="18" charset="2"/>
              <a:buChar char="-"/>
              <a:defRPr/>
            </a:pPr>
            <a:r>
              <a:rPr lang="en-US" sz="2000" b="1" kern="0" dirty="0" smtClean="0">
                <a:solidFill>
                  <a:schemeClr val="tx1">
                    <a:lumMod val="65000"/>
                    <a:lumOff val="35000"/>
                  </a:schemeClr>
                </a:solidFill>
              </a:rPr>
              <a:t>‘Principal Purpose Test’: For abuse not covered by LOB</a:t>
            </a:r>
          </a:p>
          <a:p>
            <a:pPr marL="693738" indent="-347663" algn="just">
              <a:buFont typeface="Symbol" pitchFamily="18" charset="2"/>
              <a:buChar char="-"/>
              <a:defRPr/>
            </a:pPr>
            <a:r>
              <a:rPr lang="en-US" sz="2000" kern="0" dirty="0" smtClean="0">
                <a:solidFill>
                  <a:schemeClr val="tx1">
                    <a:lumMod val="65000"/>
                    <a:lumOff val="35000"/>
                  </a:schemeClr>
                </a:solidFill>
              </a:rPr>
              <a:t>Additional specific anti-abuse provisions</a:t>
            </a:r>
            <a:endParaRPr lang="en-US" sz="2000" kern="0" dirty="0">
              <a:solidFill>
                <a:schemeClr val="tx1">
                  <a:lumMod val="65000"/>
                  <a:lumOff val="35000"/>
                </a:schemeClr>
              </a:solidFill>
            </a:endParaRPr>
          </a:p>
        </p:txBody>
      </p:sp>
    </p:spTree>
    <p:extLst>
      <p:ext uri="{BB962C8B-B14F-4D97-AF65-F5344CB8AC3E}">
        <p14:creationId xmlns:p14="http://schemas.microsoft.com/office/powerpoint/2010/main" val="84746221"/>
      </p:ext>
    </p:extLst>
  </p:cSld>
  <p:clrMapOvr>
    <a:masterClrMapping/>
  </p:clrMapOvr>
  <p:transition>
    <p:randomBa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Anti-Treaty Shopping: PPT</a:t>
            </a:r>
            <a:endParaRPr lang="en-AU" altLang="en-US" sz="3400" dirty="0" smtClean="0"/>
          </a:p>
        </p:txBody>
      </p:sp>
      <p:sp>
        <p:nvSpPr>
          <p:cNvPr id="4" name="Content Placeholder 1"/>
          <p:cNvSpPr txBox="1">
            <a:spLocks/>
          </p:cNvSpPr>
          <p:nvPr/>
        </p:nvSpPr>
        <p:spPr bwMode="auto">
          <a:xfrm>
            <a:off x="492125" y="1423987"/>
            <a:ext cx="5294321"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lgn="just">
              <a:defRPr/>
            </a:pPr>
            <a:r>
              <a:rPr lang="en-US" sz="2400" kern="0" dirty="0" smtClean="0">
                <a:solidFill>
                  <a:schemeClr val="tx1">
                    <a:lumMod val="65000"/>
                    <a:lumOff val="35000"/>
                  </a:schemeClr>
                </a:solidFill>
              </a:rPr>
              <a:t>Art. 7 </a:t>
            </a:r>
            <a:r>
              <a:rPr lang="en-US" sz="2400" kern="0" dirty="0">
                <a:solidFill>
                  <a:schemeClr val="tx1">
                    <a:lumMod val="65000"/>
                    <a:lumOff val="35000"/>
                  </a:schemeClr>
                </a:solidFill>
              </a:rPr>
              <a:t>of </a:t>
            </a:r>
            <a:r>
              <a:rPr lang="en-US" sz="2400" b="1" kern="0" dirty="0" smtClean="0">
                <a:solidFill>
                  <a:schemeClr val="tx1">
                    <a:lumMod val="65000"/>
                    <a:lumOff val="35000"/>
                  </a:schemeClr>
                </a:solidFill>
              </a:rPr>
              <a:t>MLI </a:t>
            </a:r>
            <a:r>
              <a:rPr lang="en-US" sz="2400" kern="0" dirty="0">
                <a:solidFill>
                  <a:schemeClr val="tx1">
                    <a:lumMod val="65000"/>
                    <a:lumOff val="35000"/>
                  </a:schemeClr>
                </a:solidFill>
              </a:rPr>
              <a:t>(</a:t>
            </a:r>
            <a:r>
              <a:rPr lang="en-US" sz="2400" kern="0" dirty="0" smtClean="0">
                <a:solidFill>
                  <a:schemeClr val="tx1">
                    <a:lumMod val="65000"/>
                    <a:lumOff val="35000"/>
                  </a:schemeClr>
                </a:solidFill>
              </a:rPr>
              <a:t>basis BEPS AP 6)</a:t>
            </a:r>
          </a:p>
          <a:p>
            <a:pPr marL="693738" lvl="1" indent="-347663" algn="just">
              <a:buFont typeface="Symbol" pitchFamily="18" charset="2"/>
              <a:buChar char="-"/>
              <a:defRPr/>
            </a:pPr>
            <a:r>
              <a:rPr lang="en-US" sz="2000" kern="0" dirty="0" smtClean="0">
                <a:solidFill>
                  <a:schemeClr val="tx1">
                    <a:lumMod val="65000"/>
                    <a:lumOff val="35000"/>
                  </a:schemeClr>
                </a:solidFill>
              </a:rPr>
              <a:t>Whether one of principal purposes of an </a:t>
            </a:r>
            <a:r>
              <a:rPr lang="en-US" sz="2000" kern="0" dirty="0">
                <a:solidFill>
                  <a:schemeClr val="tx1">
                    <a:lumMod val="65000"/>
                    <a:lumOff val="35000"/>
                  </a:schemeClr>
                </a:solidFill>
              </a:rPr>
              <a:t>arrangement </a:t>
            </a:r>
            <a:r>
              <a:rPr lang="en-US" sz="2000" kern="0" dirty="0" smtClean="0">
                <a:solidFill>
                  <a:schemeClr val="tx1">
                    <a:lumMod val="65000"/>
                    <a:lumOff val="35000"/>
                  </a:schemeClr>
                </a:solidFill>
              </a:rPr>
              <a:t>is </a:t>
            </a:r>
            <a:r>
              <a:rPr lang="en-US" sz="2000" kern="0" dirty="0">
                <a:solidFill>
                  <a:schemeClr val="tx1">
                    <a:lumMod val="65000"/>
                    <a:lumOff val="35000"/>
                  </a:schemeClr>
                </a:solidFill>
              </a:rPr>
              <a:t>to </a:t>
            </a:r>
            <a:r>
              <a:rPr lang="en-US" sz="2000" kern="0" dirty="0" smtClean="0">
                <a:solidFill>
                  <a:schemeClr val="tx1">
                    <a:lumMod val="65000"/>
                    <a:lumOff val="35000"/>
                  </a:schemeClr>
                </a:solidFill>
              </a:rPr>
              <a:t>derive </a:t>
            </a:r>
            <a:r>
              <a:rPr lang="en-US" sz="2000" b="1" kern="0" dirty="0" smtClean="0">
                <a:solidFill>
                  <a:schemeClr val="tx1">
                    <a:lumMod val="65000"/>
                    <a:lumOff val="35000"/>
                  </a:schemeClr>
                </a:solidFill>
              </a:rPr>
              <a:t>unintended benefit of a tax treaty</a:t>
            </a:r>
            <a:endParaRPr lang="en-US" sz="2000" kern="0" dirty="0">
              <a:solidFill>
                <a:schemeClr val="tx1">
                  <a:lumMod val="65000"/>
                  <a:lumOff val="35000"/>
                </a:schemeClr>
              </a:solidFill>
            </a:endParaRPr>
          </a:p>
          <a:p>
            <a:pPr marL="693738" lvl="1" indent="-347663" algn="just">
              <a:buFont typeface="Symbol" pitchFamily="18" charset="2"/>
              <a:buChar char="-"/>
              <a:defRPr/>
            </a:pPr>
            <a:r>
              <a:rPr sz="2000" kern="0" smtClean="0">
                <a:solidFill>
                  <a:schemeClr val="tx1">
                    <a:lumMod val="65000"/>
                    <a:lumOff val="35000"/>
                  </a:schemeClr>
                </a:solidFill>
              </a:rPr>
              <a:t>Treaty benefit denied if Principal Purpose Test (“PPT”) is met. It </a:t>
            </a:r>
            <a:r>
              <a:rPr lang="en-US" sz="2000" kern="0" dirty="0" smtClean="0">
                <a:solidFill>
                  <a:schemeClr val="tx1">
                    <a:lumMod val="65000"/>
                    <a:lumOff val="35000"/>
                  </a:schemeClr>
                </a:solidFill>
              </a:rPr>
              <a:t>covers all benefits (as against LOB – which targets a specific treaty benefit) </a:t>
            </a:r>
          </a:p>
        </p:txBody>
      </p:sp>
      <p:sp>
        <p:nvSpPr>
          <p:cNvPr id="6" name="Rectangle 5"/>
          <p:cNvSpPr/>
          <p:nvPr/>
        </p:nvSpPr>
        <p:spPr>
          <a:xfrm>
            <a:off x="2362200" y="3044280"/>
            <a:ext cx="4572000" cy="430887"/>
          </a:xfrm>
          <a:prstGeom prst="rect">
            <a:avLst/>
          </a:prstGeom>
        </p:spPr>
        <p:txBody>
          <a:bodyPr>
            <a:spAutoFit/>
          </a:bodyPr>
          <a:lstStyle/>
          <a:p>
            <a:pPr marL="360363" lvl="1" indent="-360363">
              <a:buFont typeface="Arial" charset="0"/>
              <a:buChar char="›"/>
              <a:tabLst>
                <a:tab pos="4227513" algn="l"/>
                <a:tab pos="4452938" algn="l"/>
              </a:tabLst>
              <a:defRPr/>
            </a:pPr>
            <a:endParaRPr lang="en-AU" sz="2200" kern="0" dirty="0">
              <a:solidFill>
                <a:schemeClr val="tx1">
                  <a:lumMod val="65000"/>
                  <a:lumOff val="35000"/>
                </a:schemeClr>
              </a:solidFill>
            </a:endParaRPr>
          </a:p>
        </p:txBody>
      </p:sp>
      <p:pic>
        <p:nvPicPr>
          <p:cNvPr id="5" name="Picture 4"/>
          <p:cNvPicPr>
            <a:picLocks noChangeAspect="1"/>
          </p:cNvPicPr>
          <p:nvPr/>
        </p:nvPicPr>
        <p:blipFill>
          <a:blip r:embed="rId2" cstate="print">
            <a:extLst/>
          </a:blip>
          <a:srcRect l="4969" t="-603" r="6335"/>
          <a:stretch>
            <a:fillRect/>
          </a:stretch>
        </p:blipFill>
        <p:spPr>
          <a:xfrm>
            <a:off x="6072198" y="1428736"/>
            <a:ext cx="2781653" cy="3357586"/>
          </a:xfrm>
          <a:prstGeom prst="rect">
            <a:avLst/>
          </a:prstGeom>
          <a:ln>
            <a:noFill/>
          </a:ln>
          <a:effectLst>
            <a:softEdge rad="112500"/>
          </a:effectLst>
        </p:spPr>
      </p:pic>
    </p:spTree>
    <p:extLst>
      <p:ext uri="{BB962C8B-B14F-4D97-AF65-F5344CB8AC3E}">
        <p14:creationId xmlns:p14="http://schemas.microsoft.com/office/powerpoint/2010/main" val="3359942987"/>
      </p:ext>
    </p:extLst>
  </p:cSld>
  <p:clrMapOvr>
    <a:masterClrMapping/>
  </p:clrMapOvr>
  <p:transition>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a:t>Principal Purpose Test</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lvl="0" algn="just">
              <a:defRPr/>
            </a:pPr>
            <a:r>
              <a:rPr sz="2400" kern="0" smtClean="0">
                <a:solidFill>
                  <a:schemeClr val="tx1">
                    <a:lumMod val="65000"/>
                    <a:lumOff val="35000"/>
                  </a:schemeClr>
                </a:solidFill>
              </a:rPr>
              <a:t>Article 7(1) of MLI: </a:t>
            </a:r>
            <a:r>
              <a:rPr sz="2400" b="1" kern="0" smtClean="0">
                <a:solidFill>
                  <a:schemeClr val="tx1">
                    <a:lumMod val="65000"/>
                    <a:lumOff val="35000"/>
                  </a:schemeClr>
                </a:solidFill>
              </a:rPr>
              <a:t>PPT</a:t>
            </a:r>
            <a:endParaRPr lang="en-US" sz="2000" b="1" kern="0" dirty="0" smtClean="0">
              <a:solidFill>
                <a:schemeClr val="tx1">
                  <a:lumMod val="65000"/>
                  <a:lumOff val="35000"/>
                </a:schemeClr>
              </a:solidFill>
            </a:endParaRPr>
          </a:p>
          <a:p>
            <a:pPr marL="693738" lvl="1" indent="-347663" algn="just">
              <a:buNone/>
              <a:defRPr/>
            </a:pPr>
            <a:r>
              <a:rPr sz="2000" i="1" kern="0" smtClean="0">
                <a:solidFill>
                  <a:schemeClr val="tx1">
                    <a:lumMod val="65000"/>
                    <a:lumOff val="35000"/>
                  </a:schemeClr>
                </a:solidFill>
              </a:rPr>
              <a:t>	“</a:t>
            </a:r>
            <a:r>
              <a:rPr sz="2000" b="1" i="1" kern="0" smtClean="0">
                <a:solidFill>
                  <a:schemeClr val="tx1">
                    <a:lumMod val="65000"/>
                    <a:lumOff val="35000"/>
                  </a:schemeClr>
                </a:solidFill>
              </a:rPr>
              <a:t>Notwithstanding</a:t>
            </a:r>
            <a:r>
              <a:rPr sz="2000" i="1" kern="0" smtClean="0">
                <a:solidFill>
                  <a:schemeClr val="tx1">
                    <a:lumMod val="65000"/>
                    <a:lumOff val="35000"/>
                  </a:schemeClr>
                </a:solidFill>
              </a:rPr>
              <a:t> any provisions of a Covered Tax Agreement (CTA), </a:t>
            </a:r>
            <a:r>
              <a:rPr sz="2000" b="1" i="1" kern="0" smtClean="0">
                <a:solidFill>
                  <a:schemeClr val="tx1">
                    <a:lumMod val="65000"/>
                    <a:lumOff val="35000"/>
                  </a:schemeClr>
                </a:solidFill>
              </a:rPr>
              <a:t>a benefit under the CTA shall not be granted</a:t>
            </a:r>
            <a:r>
              <a:rPr sz="2000" i="1" kern="0" smtClean="0">
                <a:solidFill>
                  <a:schemeClr val="tx1">
                    <a:lumMod val="65000"/>
                    <a:lumOff val="35000"/>
                  </a:schemeClr>
                </a:solidFill>
              </a:rPr>
              <a:t> in respect of an item of income if it is </a:t>
            </a:r>
            <a:r>
              <a:rPr sz="2000" b="1" i="1" kern="0" smtClean="0">
                <a:solidFill>
                  <a:schemeClr val="tx1">
                    <a:lumMod val="65000"/>
                    <a:lumOff val="35000"/>
                  </a:schemeClr>
                </a:solidFill>
              </a:rPr>
              <a:t>reasonable</a:t>
            </a:r>
            <a:r>
              <a:rPr sz="2000" i="1" kern="0" smtClean="0">
                <a:solidFill>
                  <a:schemeClr val="tx1">
                    <a:lumMod val="65000"/>
                    <a:lumOff val="35000"/>
                  </a:schemeClr>
                </a:solidFill>
              </a:rPr>
              <a:t> to conclude, having regard to all relevant facts and circumstances, that </a:t>
            </a:r>
            <a:r>
              <a:rPr sz="2000" b="1" i="1" kern="0" smtClean="0">
                <a:solidFill>
                  <a:schemeClr val="tx1">
                    <a:lumMod val="65000"/>
                    <a:lumOff val="35000"/>
                  </a:schemeClr>
                </a:solidFill>
              </a:rPr>
              <a:t>obtaining that benefit </a:t>
            </a:r>
            <a:r>
              <a:rPr sz="2000" i="1" kern="0" smtClean="0">
                <a:solidFill>
                  <a:schemeClr val="tx1">
                    <a:lumMod val="65000"/>
                    <a:lumOff val="35000"/>
                  </a:schemeClr>
                </a:solidFill>
              </a:rPr>
              <a:t>was </a:t>
            </a:r>
            <a:r>
              <a:rPr sz="2000" b="1" i="1" kern="0" smtClean="0">
                <a:solidFill>
                  <a:srgbClr val="FF0000"/>
                </a:solidFill>
              </a:rPr>
              <a:t>one of</a:t>
            </a:r>
            <a:r>
              <a:rPr sz="2000" b="1" i="1" kern="0" smtClean="0">
                <a:solidFill>
                  <a:schemeClr val="tx1">
                    <a:lumMod val="65000"/>
                    <a:lumOff val="35000"/>
                  </a:schemeClr>
                </a:solidFill>
              </a:rPr>
              <a:t> the principal purposes </a:t>
            </a:r>
            <a:r>
              <a:rPr sz="2000" i="1" kern="0" smtClean="0">
                <a:solidFill>
                  <a:schemeClr val="tx1">
                    <a:lumMod val="65000"/>
                    <a:lumOff val="35000"/>
                  </a:schemeClr>
                </a:solidFill>
              </a:rPr>
              <a:t>of any </a:t>
            </a:r>
            <a:r>
              <a:rPr sz="2000" i="1" kern="0" smtClean="0">
                <a:solidFill>
                  <a:srgbClr val="FF0000"/>
                </a:solidFill>
              </a:rPr>
              <a:t>arrangement</a:t>
            </a:r>
            <a:r>
              <a:rPr sz="2000" i="1" kern="0" smtClean="0">
                <a:solidFill>
                  <a:schemeClr val="tx1">
                    <a:lumMod val="65000"/>
                    <a:lumOff val="35000"/>
                  </a:schemeClr>
                </a:solidFill>
              </a:rPr>
              <a:t> / transaction that resulted directly or indirectly in that benefit</a:t>
            </a:r>
          </a:p>
          <a:p>
            <a:pPr marL="693738" lvl="1" indent="-347663" algn="just">
              <a:buFont typeface="Symbol" pitchFamily="18" charset="2"/>
              <a:buChar char="-"/>
              <a:defRPr/>
            </a:pPr>
            <a:r>
              <a:rPr sz="2000" b="1" i="1" kern="0" smtClean="0">
                <a:solidFill>
                  <a:schemeClr val="tx1">
                    <a:lumMod val="65000"/>
                    <a:lumOff val="35000"/>
                  </a:schemeClr>
                </a:solidFill>
              </a:rPr>
              <a:t>Unless </a:t>
            </a:r>
            <a:r>
              <a:rPr sz="2000" i="1" kern="0" smtClean="0">
                <a:solidFill>
                  <a:schemeClr val="tx1">
                    <a:lumMod val="65000"/>
                    <a:lumOff val="35000"/>
                  </a:schemeClr>
                </a:solidFill>
              </a:rPr>
              <a:t>it is established that granting that benefit in these circumstances would be </a:t>
            </a:r>
            <a:r>
              <a:rPr sz="2000" b="1" i="1" kern="0" smtClean="0">
                <a:solidFill>
                  <a:schemeClr val="tx1">
                    <a:lumMod val="65000"/>
                    <a:lumOff val="35000"/>
                  </a:schemeClr>
                </a:solidFill>
              </a:rPr>
              <a:t>in accordance with </a:t>
            </a:r>
            <a:r>
              <a:rPr sz="2000" i="1" kern="0" smtClean="0">
                <a:solidFill>
                  <a:schemeClr val="tx1">
                    <a:lumMod val="65000"/>
                    <a:lumOff val="35000"/>
                  </a:schemeClr>
                </a:solidFill>
              </a:rPr>
              <a:t>the </a:t>
            </a:r>
            <a:r>
              <a:rPr sz="2000" b="1" i="1" kern="0" smtClean="0">
                <a:solidFill>
                  <a:schemeClr val="tx1">
                    <a:lumMod val="65000"/>
                    <a:lumOff val="35000"/>
                  </a:schemeClr>
                </a:solidFill>
              </a:rPr>
              <a:t>Object and Purpose (O&amp;P) </a:t>
            </a:r>
            <a:r>
              <a:rPr sz="2000" i="1" kern="0" smtClean="0">
                <a:solidFill>
                  <a:schemeClr val="tx1">
                    <a:lumMod val="65000"/>
                    <a:lumOff val="35000"/>
                  </a:schemeClr>
                </a:solidFill>
              </a:rPr>
              <a:t>of the relevant provisions of the CTA.”</a:t>
            </a:r>
            <a:endParaRPr lang="en-US" sz="2000" i="1" kern="0" dirty="0" smtClean="0">
              <a:solidFill>
                <a:schemeClr val="tx1">
                  <a:lumMod val="65000"/>
                  <a:lumOff val="35000"/>
                </a:schemeClr>
              </a:solidFill>
            </a:endParaRPr>
          </a:p>
        </p:txBody>
      </p:sp>
      <p:sp>
        <p:nvSpPr>
          <p:cNvPr id="6" name="Rectangle 5"/>
          <p:cNvSpPr/>
          <p:nvPr/>
        </p:nvSpPr>
        <p:spPr>
          <a:xfrm>
            <a:off x="2362200" y="3044280"/>
            <a:ext cx="4572000" cy="430887"/>
          </a:xfrm>
          <a:prstGeom prst="rect">
            <a:avLst/>
          </a:prstGeom>
        </p:spPr>
        <p:txBody>
          <a:bodyPr>
            <a:spAutoFit/>
          </a:bodyPr>
          <a:lstStyle/>
          <a:p>
            <a:pPr marL="360363" lvl="1" indent="-360363">
              <a:buFont typeface="Arial" charset="0"/>
              <a:buChar char="›"/>
              <a:tabLst>
                <a:tab pos="4227513" algn="l"/>
                <a:tab pos="4452938" algn="l"/>
              </a:tabLst>
              <a:defRPr/>
            </a:pPr>
            <a:endParaRPr lang="en-AU" sz="2200" kern="0" dirty="0">
              <a:solidFill>
                <a:schemeClr val="tx1">
                  <a:lumMod val="65000"/>
                  <a:lumOff val="35000"/>
                </a:schemeClr>
              </a:solidFill>
            </a:endParaRPr>
          </a:p>
        </p:txBody>
      </p:sp>
    </p:spTree>
    <p:extLst>
      <p:ext uri="{BB962C8B-B14F-4D97-AF65-F5344CB8AC3E}">
        <p14:creationId xmlns:p14="http://schemas.microsoft.com/office/powerpoint/2010/main" val="3377388176"/>
      </p:ext>
    </p:extLst>
  </p:cSld>
  <p:clrMapOvr>
    <a:masterClrMapping/>
  </p:clrMapOvr>
  <p:transition>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a:t>Principal Purpose Test</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lvl="0" algn="just">
              <a:defRPr/>
            </a:pPr>
            <a:r>
              <a:rPr sz="2400" b="1" kern="0" smtClean="0">
                <a:solidFill>
                  <a:schemeClr val="tx1">
                    <a:lumMod val="65000"/>
                    <a:lumOff val="35000"/>
                  </a:schemeClr>
                </a:solidFill>
              </a:rPr>
              <a:t>When and How PPT will apply</a:t>
            </a:r>
          </a:p>
          <a:p>
            <a:pPr marL="693738" lvl="1" indent="-347663" algn="just">
              <a:buFont typeface="Symbol" pitchFamily="18" charset="2"/>
              <a:buChar char="-"/>
              <a:defRPr/>
            </a:pPr>
            <a:r>
              <a:rPr lang="en-IN" sz="2000" kern="0" dirty="0" smtClean="0">
                <a:solidFill>
                  <a:schemeClr val="tx1">
                    <a:lumMod val="65000"/>
                    <a:lumOff val="35000"/>
                  </a:schemeClr>
                </a:solidFill>
              </a:rPr>
              <a:t>PPT will be incorporated in a DTAA (being a minimum standard), </a:t>
            </a:r>
            <a:r>
              <a:rPr lang="en-IN" sz="2000" b="1" kern="0" dirty="0" smtClean="0">
                <a:solidFill>
                  <a:schemeClr val="tx1">
                    <a:lumMod val="65000"/>
                    <a:lumOff val="35000"/>
                  </a:schemeClr>
                </a:solidFill>
              </a:rPr>
              <a:t>when it qualifies as a CTA</a:t>
            </a:r>
            <a:r>
              <a:rPr lang="en-IN" sz="2000" kern="0" dirty="0" smtClean="0">
                <a:solidFill>
                  <a:schemeClr val="tx1">
                    <a:lumMod val="65000"/>
                    <a:lumOff val="35000"/>
                  </a:schemeClr>
                </a:solidFill>
              </a:rPr>
              <a:t>, i.e. Both jurisdictions have opted for the DTAA to be amended by virtue of MLI </a:t>
            </a:r>
          </a:p>
          <a:p>
            <a:pPr marL="1025525" lvl="2" indent="-315913" algn="just">
              <a:spcAft>
                <a:spcPts val="1200"/>
              </a:spcAft>
              <a:buClr>
                <a:schemeClr val="tx1">
                  <a:lumMod val="65000"/>
                  <a:lumOff val="35000"/>
                </a:schemeClr>
              </a:buClr>
              <a:buFont typeface="Arial" pitchFamily="34" charset="0"/>
              <a:buChar char="•"/>
              <a:defRPr/>
            </a:pPr>
            <a:r>
              <a:rPr lang="en-IN" sz="2000" kern="0" dirty="0" smtClean="0">
                <a:solidFill>
                  <a:schemeClr val="tx1">
                    <a:lumMod val="65000"/>
                    <a:lumOff val="35000"/>
                  </a:schemeClr>
                </a:solidFill>
              </a:rPr>
              <a:t>US has not signed the MLI; Mauritius, Switzerland, Germany have not opted for their respective DTAAs with India to be a CTA</a:t>
            </a:r>
          </a:p>
          <a:p>
            <a:pPr marL="693738" lvl="1" indent="-347663" algn="just">
              <a:buFont typeface="Symbol" pitchFamily="18" charset="2"/>
              <a:buChar char="-"/>
              <a:defRPr/>
            </a:pPr>
            <a:r>
              <a:rPr lang="en-IN" sz="2000" kern="0" dirty="0" smtClean="0">
                <a:solidFill>
                  <a:schemeClr val="tx1">
                    <a:lumMod val="65000"/>
                    <a:lumOff val="35000"/>
                  </a:schemeClr>
                </a:solidFill>
              </a:rPr>
              <a:t>PPT will be so </a:t>
            </a:r>
            <a:r>
              <a:rPr lang="en-IN" sz="2000" b="1" kern="0" dirty="0" smtClean="0">
                <a:solidFill>
                  <a:schemeClr val="tx1">
                    <a:lumMod val="65000"/>
                    <a:lumOff val="35000"/>
                  </a:schemeClr>
                </a:solidFill>
              </a:rPr>
              <a:t>added</a:t>
            </a:r>
            <a:r>
              <a:rPr lang="en-IN" sz="2000" kern="0" dirty="0" smtClean="0">
                <a:solidFill>
                  <a:schemeClr val="tx1">
                    <a:lumMod val="65000"/>
                    <a:lumOff val="35000"/>
                  </a:schemeClr>
                </a:solidFill>
              </a:rPr>
              <a:t> to CTAs that have no PPT clause. Eg. India-France DTAA</a:t>
            </a:r>
          </a:p>
        </p:txBody>
      </p:sp>
    </p:spTree>
    <p:extLst>
      <p:ext uri="{BB962C8B-B14F-4D97-AF65-F5344CB8AC3E}">
        <p14:creationId xmlns:p14="http://schemas.microsoft.com/office/powerpoint/2010/main" val="3377388176"/>
      </p:ext>
    </p:extLst>
  </p:cSld>
  <p:clrMapOvr>
    <a:masterClrMapping/>
  </p:clrMapOvr>
  <p:transition>
    <p:randomBa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a:t>Principal Purpose Test</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lvl="0" algn="just">
              <a:defRPr/>
            </a:pPr>
            <a:r>
              <a:rPr sz="2400" b="1" kern="0" smtClean="0">
                <a:solidFill>
                  <a:schemeClr val="tx1">
                    <a:lumMod val="65000"/>
                    <a:lumOff val="35000"/>
                  </a:schemeClr>
                </a:solidFill>
              </a:rPr>
              <a:t>When and How PPT will apply </a:t>
            </a:r>
            <a:r>
              <a:rPr sz="2400" b="1" i="1" kern="0" smtClean="0">
                <a:solidFill>
                  <a:schemeClr val="tx1">
                    <a:lumMod val="65000"/>
                    <a:lumOff val="35000"/>
                  </a:schemeClr>
                </a:solidFill>
              </a:rPr>
              <a:t>(Cont'd)</a:t>
            </a:r>
          </a:p>
          <a:p>
            <a:pPr marL="693738" lvl="1" indent="-347663" algn="just">
              <a:buFont typeface="Symbol" pitchFamily="18" charset="2"/>
              <a:buChar char="-"/>
              <a:defRPr/>
            </a:pPr>
            <a:r>
              <a:rPr lang="en-IN" sz="2000" kern="0" dirty="0" smtClean="0">
                <a:solidFill>
                  <a:schemeClr val="tx1">
                    <a:lumMod val="65000"/>
                    <a:lumOff val="35000"/>
                  </a:schemeClr>
                </a:solidFill>
              </a:rPr>
              <a:t>MLI’s PPT will </a:t>
            </a:r>
            <a:r>
              <a:rPr lang="en-IN" sz="2000" b="1" kern="0" dirty="0" smtClean="0">
                <a:solidFill>
                  <a:schemeClr val="tx1">
                    <a:lumMod val="65000"/>
                    <a:lumOff val="35000"/>
                  </a:schemeClr>
                </a:solidFill>
              </a:rPr>
              <a:t>replace</a:t>
            </a:r>
            <a:r>
              <a:rPr lang="en-IN" sz="2000" kern="0" dirty="0" smtClean="0">
                <a:solidFill>
                  <a:schemeClr val="tx1">
                    <a:lumMod val="65000"/>
                    <a:lumOff val="35000"/>
                  </a:schemeClr>
                </a:solidFill>
              </a:rPr>
              <a:t> an existing PPT clause, even when: </a:t>
            </a:r>
            <a:endParaRPr sz="2000" kern="0" smtClean="0">
              <a:solidFill>
                <a:schemeClr val="tx1">
                  <a:lumMod val="65000"/>
                  <a:lumOff val="35000"/>
                </a:schemeClr>
              </a:solidFill>
            </a:endParaRPr>
          </a:p>
          <a:p>
            <a:pPr marL="1025525" lvl="2" indent="-315913" algn="just">
              <a:buClr>
                <a:schemeClr val="tx1">
                  <a:lumMod val="65000"/>
                  <a:lumOff val="35000"/>
                </a:schemeClr>
              </a:buClr>
              <a:buFont typeface="Arial" pitchFamily="34" charset="0"/>
              <a:buChar char="•"/>
              <a:defRPr/>
            </a:pPr>
            <a:r>
              <a:rPr lang="en-IN" sz="2000" kern="0" dirty="0" smtClean="0">
                <a:solidFill>
                  <a:schemeClr val="tx1">
                    <a:lumMod val="65000"/>
                    <a:lumOff val="35000"/>
                  </a:schemeClr>
                </a:solidFill>
              </a:rPr>
              <a:t>Existing PPT covers </a:t>
            </a:r>
            <a:r>
              <a:rPr lang="en-IN" sz="2000" b="1" kern="0" dirty="0" smtClean="0">
                <a:solidFill>
                  <a:schemeClr val="tx1">
                    <a:lumMod val="65000"/>
                    <a:lumOff val="35000"/>
                  </a:schemeClr>
                </a:solidFill>
              </a:rPr>
              <a:t>only benefits under specific articles </a:t>
            </a:r>
            <a:r>
              <a:rPr lang="en-IN" sz="2000" kern="0" dirty="0" smtClean="0">
                <a:solidFill>
                  <a:schemeClr val="tx1">
                    <a:lumMod val="65000"/>
                    <a:lumOff val="35000"/>
                  </a:schemeClr>
                </a:solidFill>
              </a:rPr>
              <a:t>such as capital gains, dividends, royalties, etc. Eg. UK, Singapore (LOB / PPT)</a:t>
            </a:r>
          </a:p>
          <a:p>
            <a:pPr marL="1025525" lvl="2" indent="-315913" algn="just">
              <a:buClr>
                <a:schemeClr val="tx1">
                  <a:lumMod val="65000"/>
                  <a:lumOff val="35000"/>
                </a:schemeClr>
              </a:buClr>
              <a:buFont typeface="Arial" pitchFamily="34" charset="0"/>
              <a:buChar char="•"/>
              <a:defRPr/>
            </a:pPr>
            <a:r>
              <a:rPr lang="en-US" sz="2000" kern="0" dirty="0" smtClean="0">
                <a:solidFill>
                  <a:schemeClr val="tx1">
                    <a:lumMod val="65000"/>
                    <a:lumOff val="35000"/>
                  </a:schemeClr>
                </a:solidFill>
              </a:rPr>
              <a:t>Existing PPT </a:t>
            </a:r>
            <a:r>
              <a:rPr lang="en-US" sz="2000" b="1" kern="0" dirty="0" smtClean="0">
                <a:solidFill>
                  <a:schemeClr val="tx1">
                    <a:lumMod val="65000"/>
                    <a:lumOff val="35000"/>
                  </a:schemeClr>
                </a:solidFill>
              </a:rPr>
              <a:t>uses terms such as ‘main purpose’ </a:t>
            </a:r>
            <a:r>
              <a:rPr lang="en-US" sz="2000" kern="0" dirty="0" smtClean="0">
                <a:solidFill>
                  <a:schemeClr val="tx1">
                    <a:lumMod val="65000"/>
                    <a:lumOff val="35000"/>
                  </a:schemeClr>
                </a:solidFill>
              </a:rPr>
              <a:t>or ‘primary purpose’. Eg. India-UK DTAA, India-UAE DTAA </a:t>
            </a:r>
          </a:p>
          <a:p>
            <a:pPr marL="1025525" lvl="2" indent="-315913" algn="just">
              <a:buClr>
                <a:schemeClr val="tx1">
                  <a:lumMod val="65000"/>
                  <a:lumOff val="35000"/>
                </a:schemeClr>
              </a:buClr>
              <a:buFont typeface="Arial" pitchFamily="34" charset="0"/>
              <a:buChar char="•"/>
              <a:defRPr/>
            </a:pPr>
            <a:r>
              <a:rPr lang="en-US" sz="2000" kern="0" dirty="0" smtClean="0">
                <a:solidFill>
                  <a:schemeClr val="tx1">
                    <a:lumMod val="65000"/>
                    <a:lumOff val="35000"/>
                  </a:schemeClr>
                </a:solidFill>
              </a:rPr>
              <a:t>Existing PPT includes </a:t>
            </a:r>
            <a:r>
              <a:rPr lang="en-US" sz="2000" b="1" kern="0" dirty="0" smtClean="0">
                <a:solidFill>
                  <a:schemeClr val="tx1">
                    <a:lumMod val="65000"/>
                    <a:lumOff val="35000"/>
                  </a:schemeClr>
                </a:solidFill>
              </a:rPr>
              <a:t>procedural requirements</a:t>
            </a:r>
            <a:r>
              <a:rPr lang="en-US" sz="2000" kern="0" dirty="0" smtClean="0">
                <a:solidFill>
                  <a:schemeClr val="tx1">
                    <a:lumMod val="65000"/>
                    <a:lumOff val="35000"/>
                  </a:schemeClr>
                </a:solidFill>
              </a:rPr>
              <a:t>, eg. notification / consultation between CAs,</a:t>
            </a:r>
            <a:r>
              <a:rPr lang="en-IN" sz="2000" kern="0" dirty="0" smtClean="0">
                <a:solidFill>
                  <a:schemeClr val="tx1">
                    <a:lumMod val="65000"/>
                    <a:lumOff val="35000"/>
                  </a:schemeClr>
                </a:solidFill>
              </a:rPr>
              <a:t> or the </a:t>
            </a:r>
            <a:r>
              <a:rPr lang="en-US" sz="2000" kern="0" dirty="0" smtClean="0">
                <a:solidFill>
                  <a:schemeClr val="tx1">
                    <a:lumMod val="65000"/>
                    <a:lumOff val="35000"/>
                  </a:schemeClr>
                </a:solidFill>
              </a:rPr>
              <a:t>CTA already contains anti-abuse </a:t>
            </a:r>
            <a:r>
              <a:rPr lang="en-US" sz="2000" b="1" kern="0" dirty="0" smtClean="0">
                <a:solidFill>
                  <a:schemeClr val="tx1">
                    <a:lumMod val="65000"/>
                    <a:lumOff val="35000"/>
                  </a:schemeClr>
                </a:solidFill>
              </a:rPr>
              <a:t>rules other than a PPT	</a:t>
            </a:r>
            <a:endParaRPr lang="en-IN" sz="2000" kern="0" dirty="0" smtClean="0">
              <a:solidFill>
                <a:schemeClr val="tx1">
                  <a:lumMod val="65000"/>
                  <a:lumOff val="35000"/>
                </a:schemeClr>
              </a:solidFill>
            </a:endParaRPr>
          </a:p>
        </p:txBody>
      </p:sp>
    </p:spTree>
    <p:extLst>
      <p:ext uri="{BB962C8B-B14F-4D97-AF65-F5344CB8AC3E}">
        <p14:creationId xmlns:p14="http://schemas.microsoft.com/office/powerpoint/2010/main" val="3377388176"/>
      </p:ext>
    </p:extLst>
  </p:cSld>
  <p:clrMapOvr>
    <a:masterClrMapping/>
  </p:clrMapOvr>
  <p:transition>
    <p:randomBa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a:t>Principal Purpose Test</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lvl="0" algn="just">
              <a:defRPr/>
            </a:pPr>
            <a:r>
              <a:rPr sz="2400" kern="0" smtClean="0">
                <a:solidFill>
                  <a:schemeClr val="tx1">
                    <a:lumMod val="65000"/>
                    <a:lumOff val="35000"/>
                  </a:schemeClr>
                </a:solidFill>
              </a:rPr>
              <a:t>Article 7(4) of MLI: </a:t>
            </a:r>
            <a:r>
              <a:rPr sz="2400" b="1" kern="0" smtClean="0">
                <a:solidFill>
                  <a:schemeClr val="tx1">
                    <a:lumMod val="65000"/>
                    <a:lumOff val="35000"/>
                  </a:schemeClr>
                </a:solidFill>
              </a:rPr>
              <a:t>Discretionary relief</a:t>
            </a:r>
            <a:endParaRPr lang="en-US" sz="2000" b="1" kern="0" dirty="0" smtClean="0">
              <a:solidFill>
                <a:schemeClr val="tx1">
                  <a:lumMod val="65000"/>
                  <a:lumOff val="35000"/>
                </a:schemeClr>
              </a:solidFill>
            </a:endParaRPr>
          </a:p>
          <a:p>
            <a:pPr marL="693738" lvl="1" indent="-347663" algn="just">
              <a:buNone/>
              <a:defRPr/>
            </a:pPr>
            <a:r>
              <a:rPr sz="2000" i="1" kern="0" smtClean="0">
                <a:solidFill>
                  <a:schemeClr val="tx1">
                    <a:lumMod val="65000"/>
                    <a:lumOff val="35000"/>
                  </a:schemeClr>
                </a:solidFill>
              </a:rPr>
              <a:t>	</a:t>
            </a:r>
            <a:r>
              <a:rPr sz="2000" b="1" i="1" kern="0" smtClean="0">
                <a:solidFill>
                  <a:schemeClr val="tx1">
                    <a:lumMod val="65000"/>
                    <a:lumOff val="35000"/>
                  </a:schemeClr>
                </a:solidFill>
              </a:rPr>
              <a:t>Where a benefit under a CTA is denied </a:t>
            </a:r>
            <a:r>
              <a:rPr sz="2000" i="1" kern="0" smtClean="0">
                <a:solidFill>
                  <a:schemeClr val="tx1">
                    <a:lumMod val="65000"/>
                    <a:lumOff val="35000"/>
                  </a:schemeClr>
                </a:solidFill>
              </a:rPr>
              <a:t>to a person, the </a:t>
            </a:r>
            <a:r>
              <a:rPr lang="en-US" sz="2000" i="1" kern="0" dirty="0" smtClean="0">
                <a:solidFill>
                  <a:schemeClr val="tx1">
                    <a:lumMod val="65000"/>
                    <a:lumOff val="35000"/>
                  </a:schemeClr>
                </a:solidFill>
              </a:rPr>
              <a:t>Competent Authority (CA) </a:t>
            </a:r>
            <a:r>
              <a:rPr sz="2000" i="1" kern="0" smtClean="0">
                <a:solidFill>
                  <a:schemeClr val="tx1">
                    <a:lumMod val="65000"/>
                    <a:lumOff val="35000"/>
                  </a:schemeClr>
                </a:solidFill>
              </a:rPr>
              <a:t>of the Contracting Jurisdiction that would otherwise have granted this benefit </a:t>
            </a:r>
            <a:r>
              <a:rPr sz="2000" b="1" i="1" kern="0" smtClean="0">
                <a:solidFill>
                  <a:schemeClr val="tx1">
                    <a:lumMod val="65000"/>
                    <a:lumOff val="35000"/>
                  </a:schemeClr>
                </a:solidFill>
              </a:rPr>
              <a:t>shall nevertheless treat that person as being entitled </a:t>
            </a:r>
            <a:r>
              <a:rPr sz="2000" i="1" kern="0" smtClean="0">
                <a:solidFill>
                  <a:schemeClr val="tx1">
                    <a:lumMod val="65000"/>
                    <a:lumOff val="35000"/>
                  </a:schemeClr>
                </a:solidFill>
              </a:rPr>
              <a:t>to this benefit, </a:t>
            </a:r>
            <a:r>
              <a:rPr sz="2000" b="1" i="1" kern="0" smtClean="0">
                <a:solidFill>
                  <a:schemeClr val="tx1">
                    <a:lumMod val="65000"/>
                    <a:lumOff val="35000"/>
                  </a:schemeClr>
                </a:solidFill>
              </a:rPr>
              <a:t>or to different benefits with respect to a specific item of income</a:t>
            </a:r>
            <a:r>
              <a:rPr sz="2000" i="1" kern="0" smtClean="0">
                <a:solidFill>
                  <a:schemeClr val="tx1">
                    <a:lumMod val="65000"/>
                    <a:lumOff val="35000"/>
                  </a:schemeClr>
                </a:solidFill>
              </a:rPr>
              <a:t>, if such CA, upon request from that person and after consideration of relevant facts and circumstances, determines that </a:t>
            </a:r>
            <a:r>
              <a:rPr sz="2000" b="1" i="1" kern="0" smtClean="0">
                <a:solidFill>
                  <a:schemeClr val="tx1">
                    <a:lumMod val="65000"/>
                    <a:lumOff val="35000"/>
                  </a:schemeClr>
                </a:solidFill>
              </a:rPr>
              <a:t>such benefits would have been granted to that person in the absence of the transaction / arrangement.</a:t>
            </a:r>
          </a:p>
        </p:txBody>
      </p:sp>
    </p:spTree>
    <p:extLst>
      <p:ext uri="{BB962C8B-B14F-4D97-AF65-F5344CB8AC3E}">
        <p14:creationId xmlns:p14="http://schemas.microsoft.com/office/powerpoint/2010/main" val="3377388176"/>
      </p:ext>
    </p:extLst>
  </p:cSld>
  <p:clrMapOvr>
    <a:masterClrMapping/>
  </p:clrMapOvr>
  <p:transition>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Meaning of 'Arrangement / transaction' </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lgn="just">
              <a:defRPr/>
            </a:pPr>
            <a:r>
              <a:rPr sz="2400" kern="0" smtClean="0">
                <a:solidFill>
                  <a:schemeClr val="tx1">
                    <a:lumMod val="65000"/>
                    <a:lumOff val="35000"/>
                  </a:schemeClr>
                </a:solidFill>
              </a:rPr>
              <a:t>Para 177, OECD MCC on Art. 29: </a:t>
            </a:r>
            <a:r>
              <a:rPr sz="2400" b="1" kern="0" smtClean="0">
                <a:solidFill>
                  <a:schemeClr val="tx1">
                    <a:lumMod val="65000"/>
                    <a:lumOff val="35000"/>
                  </a:schemeClr>
                </a:solidFill>
              </a:rPr>
              <a:t>To be interpreted broadly</a:t>
            </a:r>
            <a:r>
              <a:rPr sz="2400" kern="0" smtClean="0">
                <a:solidFill>
                  <a:schemeClr val="tx1">
                    <a:lumMod val="65000"/>
                    <a:lumOff val="35000"/>
                  </a:schemeClr>
                </a:solidFill>
              </a:rPr>
              <a:t>, and includes: </a:t>
            </a:r>
          </a:p>
          <a:p>
            <a:pPr marL="693738" lvl="1" indent="-347663" algn="just">
              <a:buFont typeface="Symbol" pitchFamily="18" charset="2"/>
              <a:buChar char="-"/>
              <a:defRPr/>
            </a:pPr>
            <a:r>
              <a:rPr sz="2000" i="1" kern="0" smtClean="0">
                <a:solidFill>
                  <a:schemeClr val="tx1">
                    <a:lumMod val="65000"/>
                    <a:lumOff val="35000"/>
                  </a:schemeClr>
                </a:solidFill>
              </a:rPr>
              <a:t>Any agreement, </a:t>
            </a:r>
            <a:r>
              <a:rPr sz="2000" b="1" i="1" kern="0" smtClean="0">
                <a:solidFill>
                  <a:schemeClr val="tx1">
                    <a:lumMod val="65000"/>
                    <a:lumOff val="35000"/>
                  </a:schemeClr>
                </a:solidFill>
              </a:rPr>
              <a:t>understanding</a:t>
            </a:r>
            <a:r>
              <a:rPr sz="2000" i="1" kern="0" smtClean="0">
                <a:solidFill>
                  <a:schemeClr val="tx1">
                    <a:lumMod val="65000"/>
                    <a:lumOff val="35000"/>
                  </a:schemeClr>
                </a:solidFill>
              </a:rPr>
              <a:t>, scheme, transaction or series of transactions (whether or not legally enforceable)</a:t>
            </a:r>
          </a:p>
          <a:p>
            <a:pPr marL="693738" lvl="1" indent="-347663" algn="just">
              <a:buFont typeface="Symbol" pitchFamily="18" charset="2"/>
              <a:buChar char="-"/>
              <a:defRPr/>
            </a:pPr>
            <a:r>
              <a:rPr sz="2000" i="1" kern="0" smtClean="0">
                <a:solidFill>
                  <a:schemeClr val="tx1">
                    <a:lumMod val="65000"/>
                    <a:lumOff val="35000"/>
                  </a:schemeClr>
                </a:solidFill>
              </a:rPr>
              <a:t>Creation, assignment, acquisition, transfer </a:t>
            </a:r>
            <a:r>
              <a:rPr sz="2000" b="1" i="1" kern="0" smtClean="0">
                <a:solidFill>
                  <a:schemeClr val="tx1">
                    <a:lumMod val="65000"/>
                    <a:lumOff val="35000"/>
                  </a:schemeClr>
                </a:solidFill>
              </a:rPr>
              <a:t>of income</a:t>
            </a:r>
            <a:r>
              <a:rPr sz="2000" i="1" kern="0" smtClean="0">
                <a:solidFill>
                  <a:schemeClr val="tx1">
                    <a:lumMod val="65000"/>
                    <a:lumOff val="35000"/>
                  </a:schemeClr>
                </a:solidFill>
              </a:rPr>
              <a:t>, or </a:t>
            </a:r>
            <a:br>
              <a:rPr sz="2000" i="1" kern="0" smtClean="0">
                <a:solidFill>
                  <a:schemeClr val="tx1">
                    <a:lumMod val="65000"/>
                    <a:lumOff val="35000"/>
                  </a:schemeClr>
                </a:solidFill>
              </a:rPr>
            </a:br>
            <a:r>
              <a:rPr sz="2000" b="1" i="1" kern="0" smtClean="0">
                <a:solidFill>
                  <a:schemeClr val="tx1">
                    <a:lumMod val="65000"/>
                    <a:lumOff val="35000"/>
                  </a:schemeClr>
                </a:solidFill>
              </a:rPr>
              <a:t>of property / right </a:t>
            </a:r>
            <a:r>
              <a:rPr sz="2000" i="1" kern="0" smtClean="0">
                <a:solidFill>
                  <a:schemeClr val="tx1">
                    <a:lumMod val="65000"/>
                    <a:lumOff val="35000"/>
                  </a:schemeClr>
                </a:solidFill>
              </a:rPr>
              <a:t>in respect of which income accrues</a:t>
            </a:r>
          </a:p>
          <a:p>
            <a:pPr marL="693738" lvl="1" indent="-347663" algn="just">
              <a:buFont typeface="Symbol" pitchFamily="18" charset="2"/>
              <a:buChar char="-"/>
              <a:defRPr/>
            </a:pPr>
            <a:r>
              <a:rPr sz="2000" i="1" kern="0" smtClean="0">
                <a:solidFill>
                  <a:schemeClr val="tx1">
                    <a:lumMod val="65000"/>
                    <a:lumOff val="35000"/>
                  </a:schemeClr>
                </a:solidFill>
              </a:rPr>
              <a:t>Arrangements concerning </a:t>
            </a:r>
            <a:r>
              <a:rPr sz="2000" b="1" i="1" kern="0" smtClean="0">
                <a:solidFill>
                  <a:schemeClr val="tx1">
                    <a:lumMod val="65000"/>
                    <a:lumOff val="35000"/>
                  </a:schemeClr>
                </a:solidFill>
              </a:rPr>
              <a:t>establishment, acquisition or maintenance of a person</a:t>
            </a:r>
            <a:r>
              <a:rPr sz="2000" i="1" kern="0" smtClean="0">
                <a:solidFill>
                  <a:schemeClr val="tx1">
                    <a:lumMod val="65000"/>
                    <a:lumOff val="35000"/>
                  </a:schemeClr>
                </a:solidFill>
              </a:rPr>
              <a:t> who derives the income, including qualification of that person as a resident of a jurisdiction (and steps taken to establish such residence)</a:t>
            </a:r>
          </a:p>
        </p:txBody>
      </p:sp>
      <p:sp>
        <p:nvSpPr>
          <p:cNvPr id="2" name="Action Button: Return 1">
            <a:hlinkClick r:id="" action="ppaction://hlinkshowjump?jump=lastslideviewed" highlightClick="1"/>
          </p:cNvPr>
          <p:cNvSpPr/>
          <p:nvPr/>
        </p:nvSpPr>
        <p:spPr bwMode="auto">
          <a:xfrm>
            <a:off x="8388424" y="5661248"/>
            <a:ext cx="432048" cy="432048"/>
          </a:xfrm>
          <a:prstGeom prst="actionButtonReturn">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N"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377388176"/>
      </p:ext>
    </p:extLst>
  </p:cSld>
  <p:clrMapOvr>
    <a:masterClrMapping/>
  </p:clrMapOvr>
  <p:transition>
    <p:randomBa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PPT – Certain pointers</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lgn="just">
              <a:defRPr/>
            </a:pPr>
            <a:r>
              <a:rPr sz="2400" kern="0" smtClean="0">
                <a:solidFill>
                  <a:schemeClr val="tx1">
                    <a:lumMod val="65000"/>
                    <a:lumOff val="35000"/>
                  </a:schemeClr>
                </a:solidFill>
              </a:rPr>
              <a:t>Low threshold: ‘</a:t>
            </a:r>
            <a:r>
              <a:rPr sz="2400" b="1" kern="0" smtClean="0">
                <a:solidFill>
                  <a:schemeClr val="tx1">
                    <a:lumMod val="65000"/>
                    <a:lumOff val="35000"/>
                  </a:schemeClr>
                </a:solidFill>
              </a:rPr>
              <a:t>One </a:t>
            </a:r>
            <a:r>
              <a:rPr sz="2400" b="1" kern="0">
                <a:solidFill>
                  <a:schemeClr val="tx1">
                    <a:lumMod val="65000"/>
                    <a:lumOff val="35000"/>
                  </a:schemeClr>
                </a:solidFill>
              </a:rPr>
              <a:t>of </a:t>
            </a:r>
            <a:r>
              <a:rPr sz="2400" kern="0">
                <a:solidFill>
                  <a:schemeClr val="tx1">
                    <a:lumMod val="65000"/>
                    <a:lumOff val="35000"/>
                  </a:schemeClr>
                </a:solidFill>
              </a:rPr>
              <a:t>the principal purposes’ </a:t>
            </a:r>
          </a:p>
          <a:p>
            <a:pPr algn="just">
              <a:defRPr/>
            </a:pPr>
            <a:r>
              <a:rPr lang="en-IN" sz="2400" kern="0" dirty="0" smtClean="0">
                <a:solidFill>
                  <a:schemeClr val="tx1">
                    <a:lumMod val="65000"/>
                    <a:lumOff val="35000"/>
                  </a:schemeClr>
                </a:solidFill>
              </a:rPr>
              <a:t>As </a:t>
            </a:r>
            <a:r>
              <a:rPr lang="en-IN" sz="2400" kern="0" dirty="0">
                <a:solidFill>
                  <a:schemeClr val="tx1">
                    <a:lumMod val="65000"/>
                    <a:lumOff val="35000"/>
                  </a:schemeClr>
                </a:solidFill>
              </a:rPr>
              <a:t>a minimum standard, </a:t>
            </a:r>
            <a:r>
              <a:rPr lang="en-IN" sz="2400" kern="0" dirty="0" smtClean="0">
                <a:solidFill>
                  <a:schemeClr val="tx1">
                    <a:lumMod val="65000"/>
                    <a:lumOff val="35000"/>
                  </a:schemeClr>
                </a:solidFill>
              </a:rPr>
              <a:t>AP6 report requires </a:t>
            </a:r>
            <a:r>
              <a:rPr lang="en-IN" sz="2400" kern="0" dirty="0">
                <a:solidFill>
                  <a:schemeClr val="tx1">
                    <a:lumMod val="65000"/>
                    <a:lumOff val="35000"/>
                  </a:schemeClr>
                </a:solidFill>
              </a:rPr>
              <a:t>countries to implement </a:t>
            </a:r>
            <a:r>
              <a:rPr lang="en-IN" sz="2400" b="1" kern="0" dirty="0">
                <a:solidFill>
                  <a:schemeClr val="tx1">
                    <a:lumMod val="65000"/>
                    <a:lumOff val="35000"/>
                  </a:schemeClr>
                </a:solidFill>
              </a:rPr>
              <a:t>at least one of the following </a:t>
            </a:r>
            <a:r>
              <a:rPr lang="en-IN" sz="2400" kern="0" dirty="0">
                <a:solidFill>
                  <a:schemeClr val="tx1">
                    <a:lumMod val="65000"/>
                    <a:lumOff val="35000"/>
                  </a:schemeClr>
                </a:solidFill>
              </a:rPr>
              <a:t>anti-abuse measures in </a:t>
            </a:r>
            <a:r>
              <a:rPr lang="en-IN" sz="2400" kern="0" dirty="0" smtClean="0">
                <a:solidFill>
                  <a:schemeClr val="tx1">
                    <a:lumMod val="65000"/>
                    <a:lumOff val="35000"/>
                  </a:schemeClr>
                </a:solidFill>
              </a:rPr>
              <a:t>their treaties </a:t>
            </a:r>
            <a:r>
              <a:rPr lang="en-IN" sz="2400" kern="0" dirty="0">
                <a:solidFill>
                  <a:schemeClr val="tx1">
                    <a:lumMod val="65000"/>
                    <a:lumOff val="35000"/>
                  </a:schemeClr>
                </a:solidFill>
              </a:rPr>
              <a:t>– </a:t>
            </a:r>
          </a:p>
          <a:p>
            <a:pPr marL="693738" lvl="1" indent="-347663" algn="just">
              <a:buFont typeface="Symbol" pitchFamily="18" charset="2"/>
              <a:buChar char="-"/>
              <a:defRPr/>
            </a:pPr>
            <a:r>
              <a:rPr lang="en-IN" sz="2000" kern="0" dirty="0" smtClean="0">
                <a:solidFill>
                  <a:schemeClr val="tx1">
                    <a:lumMod val="65000"/>
                    <a:lumOff val="35000"/>
                  </a:schemeClr>
                </a:solidFill>
              </a:rPr>
              <a:t>PPT only </a:t>
            </a:r>
          </a:p>
          <a:p>
            <a:pPr marL="693738" lvl="1" indent="-347663" algn="just">
              <a:buFont typeface="Symbol" pitchFamily="18" charset="2"/>
              <a:buChar char="-"/>
              <a:defRPr/>
            </a:pPr>
            <a:r>
              <a:rPr lang="en-IN" sz="2000" kern="0" dirty="0" smtClean="0">
                <a:solidFill>
                  <a:schemeClr val="tx1">
                    <a:lumMod val="65000"/>
                    <a:lumOff val="35000"/>
                  </a:schemeClr>
                </a:solidFill>
              </a:rPr>
              <a:t>PPT </a:t>
            </a:r>
            <a:r>
              <a:rPr lang="en-IN" sz="2000" kern="0" dirty="0">
                <a:solidFill>
                  <a:schemeClr val="tx1">
                    <a:lumMod val="65000"/>
                    <a:lumOff val="35000"/>
                  </a:schemeClr>
                </a:solidFill>
              </a:rPr>
              <a:t>supplemented with </a:t>
            </a:r>
            <a:r>
              <a:rPr lang="en-IN" sz="2000" kern="0" dirty="0" smtClean="0">
                <a:solidFill>
                  <a:schemeClr val="tx1">
                    <a:lumMod val="65000"/>
                    <a:lumOff val="35000"/>
                  </a:schemeClr>
                </a:solidFill>
              </a:rPr>
              <a:t>simplified / detailed LOB </a:t>
            </a:r>
          </a:p>
          <a:p>
            <a:pPr marL="693738" lvl="1" indent="-347663" algn="just">
              <a:buFont typeface="Symbol" pitchFamily="18" charset="2"/>
              <a:buChar char="-"/>
              <a:defRPr/>
            </a:pPr>
            <a:r>
              <a:rPr lang="en-IN" sz="2000" kern="0" dirty="0" smtClean="0">
                <a:solidFill>
                  <a:schemeClr val="tx1">
                    <a:lumMod val="65000"/>
                    <a:lumOff val="35000"/>
                  </a:schemeClr>
                </a:solidFill>
              </a:rPr>
              <a:t>Detailed </a:t>
            </a:r>
            <a:r>
              <a:rPr lang="en-IN" sz="2000" kern="0" dirty="0">
                <a:solidFill>
                  <a:schemeClr val="tx1">
                    <a:lumMod val="65000"/>
                    <a:lumOff val="35000"/>
                  </a:schemeClr>
                </a:solidFill>
              </a:rPr>
              <a:t>LOB </a:t>
            </a:r>
            <a:r>
              <a:rPr lang="en-IN" sz="2000" kern="0" dirty="0" smtClean="0">
                <a:solidFill>
                  <a:schemeClr val="tx1">
                    <a:lumMod val="65000"/>
                    <a:lumOff val="35000"/>
                  </a:schemeClr>
                </a:solidFill>
              </a:rPr>
              <a:t>provision </a:t>
            </a:r>
            <a:endParaRPr sz="2000" kern="0" smtClean="0">
              <a:solidFill>
                <a:schemeClr val="tx1">
                  <a:lumMod val="65000"/>
                  <a:lumOff val="35000"/>
                </a:schemeClr>
              </a:solidFill>
            </a:endParaRPr>
          </a:p>
        </p:txBody>
      </p:sp>
    </p:spTree>
    <p:extLst>
      <p:ext uri="{BB962C8B-B14F-4D97-AF65-F5344CB8AC3E}">
        <p14:creationId xmlns:p14="http://schemas.microsoft.com/office/powerpoint/2010/main" val="3377388176"/>
      </p:ext>
    </p:extLst>
  </p:cSld>
  <p:clrMapOvr>
    <a:masterClrMapping/>
  </p:clrMapOvr>
  <p:transition>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PPT – Certain pointers </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lvl="0" algn="just">
              <a:defRPr/>
            </a:pPr>
            <a:r>
              <a:rPr sz="2400" kern="0" smtClean="0">
                <a:solidFill>
                  <a:schemeClr val="tx1">
                    <a:lumMod val="65000"/>
                    <a:lumOff val="35000"/>
                  </a:schemeClr>
                </a:solidFill>
              </a:rPr>
              <a:t>Can even be invoked by </a:t>
            </a:r>
            <a:r>
              <a:rPr sz="2400" b="1" kern="0" smtClean="0">
                <a:solidFill>
                  <a:schemeClr val="tx1">
                    <a:lumMod val="65000"/>
                    <a:lumOff val="35000"/>
                  </a:schemeClr>
                </a:solidFill>
              </a:rPr>
              <a:t>Resident State </a:t>
            </a:r>
            <a:r>
              <a:rPr sz="2400" kern="0" smtClean="0">
                <a:solidFill>
                  <a:schemeClr val="tx1">
                    <a:lumMod val="65000"/>
                    <a:lumOff val="35000"/>
                  </a:schemeClr>
                </a:solidFill>
              </a:rPr>
              <a:t>(Eg. Underlying tax credit claimed in Singapore DTAA) </a:t>
            </a:r>
          </a:p>
          <a:p>
            <a:pPr lvl="0" algn="just">
              <a:defRPr/>
            </a:pPr>
            <a:r>
              <a:rPr lang="en-IN" sz="2400" b="1" kern="0" dirty="0" smtClean="0">
                <a:solidFill>
                  <a:schemeClr val="tx1">
                    <a:lumMod val="65000"/>
                    <a:lumOff val="35000"/>
                  </a:schemeClr>
                </a:solidFill>
              </a:rPr>
              <a:t>Conclusive evidence </a:t>
            </a:r>
            <a:r>
              <a:rPr lang="en-IN" sz="2400" kern="0" dirty="0" smtClean="0">
                <a:solidFill>
                  <a:schemeClr val="tx1">
                    <a:lumMod val="65000"/>
                    <a:lumOff val="35000"/>
                  </a:schemeClr>
                </a:solidFill>
              </a:rPr>
              <a:t>not required</a:t>
            </a:r>
          </a:p>
          <a:p>
            <a:pPr lvl="0" algn="just">
              <a:defRPr/>
            </a:pPr>
            <a:r>
              <a:rPr lang="en-IN" sz="2400" kern="0" dirty="0" smtClean="0">
                <a:solidFill>
                  <a:schemeClr val="tx1">
                    <a:lumMod val="65000"/>
                    <a:lumOff val="35000"/>
                  </a:schemeClr>
                </a:solidFill>
              </a:rPr>
              <a:t>What is ‘Principal Purpose’: </a:t>
            </a:r>
            <a:r>
              <a:rPr lang="en-IN" sz="2400" b="1" kern="0" dirty="0" smtClean="0">
                <a:solidFill>
                  <a:schemeClr val="tx1">
                    <a:lumMod val="65000"/>
                    <a:lumOff val="35000"/>
                  </a:schemeClr>
                </a:solidFill>
              </a:rPr>
              <a:t>Question of fact</a:t>
            </a:r>
            <a:r>
              <a:rPr lang="en-IN" sz="2400" kern="0" dirty="0" smtClean="0">
                <a:solidFill>
                  <a:schemeClr val="tx1">
                    <a:lumMod val="65000"/>
                    <a:lumOff val="35000"/>
                  </a:schemeClr>
                </a:solidFill>
              </a:rPr>
              <a:t>, requiring objective analysis </a:t>
            </a:r>
          </a:p>
          <a:p>
            <a:pPr lvl="0" algn="just">
              <a:defRPr/>
            </a:pPr>
            <a:r>
              <a:rPr lang="en-IN" sz="2400" kern="0" dirty="0" smtClean="0">
                <a:solidFill>
                  <a:schemeClr val="tx1">
                    <a:lumMod val="65000"/>
                    <a:lumOff val="35000"/>
                  </a:schemeClr>
                </a:solidFill>
              </a:rPr>
              <a:t>What’s </a:t>
            </a:r>
            <a:r>
              <a:rPr lang="en-IN" sz="2400" b="1" kern="0" dirty="0" smtClean="0">
                <a:solidFill>
                  <a:schemeClr val="tx1">
                    <a:lumMod val="65000"/>
                    <a:lumOff val="35000"/>
                  </a:schemeClr>
                </a:solidFill>
              </a:rPr>
              <a:t>‘</a:t>
            </a:r>
            <a:r>
              <a:rPr lang="en-IN" sz="2400" kern="0" dirty="0" smtClean="0">
                <a:solidFill>
                  <a:schemeClr val="tx1">
                    <a:lumMod val="65000"/>
                    <a:lumOff val="35000"/>
                  </a:schemeClr>
                </a:solidFill>
              </a:rPr>
              <a:t>O&amp;P</a:t>
            </a:r>
            <a:r>
              <a:rPr lang="en-IN" sz="2400" b="1" kern="0" dirty="0" smtClean="0">
                <a:solidFill>
                  <a:schemeClr val="tx1">
                    <a:lumMod val="65000"/>
                    <a:lumOff val="35000"/>
                  </a:schemeClr>
                </a:solidFill>
              </a:rPr>
              <a:t>’</a:t>
            </a:r>
            <a:r>
              <a:rPr lang="en-IN" sz="2400" kern="0" dirty="0" smtClean="0">
                <a:solidFill>
                  <a:schemeClr val="tx1">
                    <a:lumMod val="65000"/>
                    <a:lumOff val="35000"/>
                  </a:schemeClr>
                </a:solidFill>
              </a:rPr>
              <a:t> of a CTA provision: </a:t>
            </a:r>
            <a:r>
              <a:rPr lang="en-IN" sz="2400" b="1" kern="0" dirty="0" smtClean="0">
                <a:solidFill>
                  <a:schemeClr val="tx1">
                    <a:lumMod val="65000"/>
                    <a:lumOff val="35000"/>
                  </a:schemeClr>
                </a:solidFill>
              </a:rPr>
              <a:t>Question of Law</a:t>
            </a:r>
          </a:p>
          <a:p>
            <a:pPr marL="693738" lvl="1" indent="-347663" algn="just">
              <a:buFont typeface="Symbol" pitchFamily="18" charset="2"/>
              <a:buChar char="-"/>
              <a:defRPr/>
            </a:pPr>
            <a:r>
              <a:rPr lang="en-IN" sz="2000" kern="0" dirty="0" smtClean="0">
                <a:solidFill>
                  <a:schemeClr val="tx1">
                    <a:lumMod val="65000"/>
                    <a:lumOff val="35000"/>
                  </a:schemeClr>
                </a:solidFill>
              </a:rPr>
              <a:t>Providing certainty to taxpayers </a:t>
            </a:r>
          </a:p>
          <a:p>
            <a:pPr marL="693738" lvl="1" indent="-347663" algn="just">
              <a:buFont typeface="Symbol" pitchFamily="18" charset="2"/>
              <a:buChar char="-"/>
              <a:defRPr/>
            </a:pPr>
            <a:r>
              <a:rPr sz="2000" kern="0" smtClean="0">
                <a:solidFill>
                  <a:schemeClr val="tx1">
                    <a:lumMod val="65000"/>
                    <a:lumOff val="35000"/>
                  </a:schemeClr>
                </a:solidFill>
              </a:rPr>
              <a:t>Promoting exchange of goods, movement of capital </a:t>
            </a:r>
            <a:endParaRPr lang="en-IN" sz="2000" kern="0" dirty="0">
              <a:solidFill>
                <a:schemeClr val="tx1">
                  <a:lumMod val="65000"/>
                  <a:lumOff val="35000"/>
                </a:schemeClr>
              </a:solidFill>
            </a:endParaRPr>
          </a:p>
        </p:txBody>
      </p:sp>
    </p:spTree>
    <p:extLst>
      <p:ext uri="{BB962C8B-B14F-4D97-AF65-F5344CB8AC3E}">
        <p14:creationId xmlns:p14="http://schemas.microsoft.com/office/powerpoint/2010/main" val="3377388176"/>
      </p:ext>
    </p:extLst>
  </p:cSld>
  <p:clrMapOvr>
    <a:masterClrMapping/>
  </p:clrMapOvr>
  <p:transition>
    <p:randomBa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Impact of PPT </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marL="360363" lvl="1" indent="-360363" algn="just">
              <a:buFont typeface="Arial" charset="0"/>
              <a:buChar char="›"/>
              <a:defRPr/>
            </a:pPr>
            <a:r>
              <a:rPr lang="en-IN" b="1" kern="0" dirty="0" smtClean="0">
                <a:solidFill>
                  <a:schemeClr val="tx1">
                    <a:lumMod val="65000"/>
                    <a:lumOff val="35000"/>
                  </a:schemeClr>
                </a:solidFill>
              </a:rPr>
              <a:t>Outright denial </a:t>
            </a:r>
            <a:r>
              <a:rPr lang="en-IN" kern="0" dirty="0" smtClean="0">
                <a:solidFill>
                  <a:schemeClr val="tx1">
                    <a:lumMod val="65000"/>
                    <a:lumOff val="35000"/>
                  </a:schemeClr>
                </a:solidFill>
              </a:rPr>
              <a:t>of treaty benefit (no option to re-characterize, reallocate, aggregate, etc.) </a:t>
            </a:r>
          </a:p>
          <a:p>
            <a:pPr marL="360363" lvl="1" indent="-360363" algn="just">
              <a:buFont typeface="Arial" charset="0"/>
              <a:buChar char="›"/>
              <a:defRPr/>
            </a:pPr>
            <a:r>
              <a:rPr lang="en-IN" b="1" kern="0" dirty="0" smtClean="0">
                <a:solidFill>
                  <a:schemeClr val="tx1">
                    <a:lumMod val="65000"/>
                    <a:lumOff val="35000"/>
                  </a:schemeClr>
                </a:solidFill>
              </a:rPr>
              <a:t>Cliff effect: </a:t>
            </a:r>
            <a:r>
              <a:rPr lang="en-IN" kern="0" dirty="0" smtClean="0">
                <a:solidFill>
                  <a:schemeClr val="tx1">
                    <a:lumMod val="65000"/>
                    <a:lumOff val="35000"/>
                  </a:schemeClr>
                </a:solidFill>
              </a:rPr>
              <a:t>Denying all benefits of DTAA1 (with TFJ), even if difference in relief as against DTAA2 (with NTFJ) is relatively minor </a:t>
            </a:r>
          </a:p>
          <a:p>
            <a:pPr marL="360363" lvl="1" indent="-360363" algn="just">
              <a:buFont typeface="Arial" charset="0"/>
              <a:buChar char="›"/>
              <a:defRPr/>
            </a:pPr>
            <a:r>
              <a:rPr lang="en-IN" b="1" kern="0" dirty="0" smtClean="0">
                <a:solidFill>
                  <a:schemeClr val="tx1">
                    <a:lumMod val="65000"/>
                    <a:lumOff val="35000"/>
                  </a:schemeClr>
                </a:solidFill>
              </a:rPr>
              <a:t>Discretionary relief mechanism </a:t>
            </a:r>
            <a:r>
              <a:rPr lang="en-IN" kern="0" dirty="0" smtClean="0">
                <a:solidFill>
                  <a:schemeClr val="tx1">
                    <a:lumMod val="65000"/>
                    <a:lumOff val="35000"/>
                  </a:schemeClr>
                </a:solidFill>
              </a:rPr>
              <a:t>suggested in OECD MCC </a:t>
            </a:r>
          </a:p>
          <a:p>
            <a:pPr marL="693738" lvl="1" indent="-347663" algn="just">
              <a:spcAft>
                <a:spcPts val="0"/>
              </a:spcAft>
              <a:buNone/>
              <a:defRPr/>
            </a:pPr>
            <a:endParaRPr lang="en-IN" sz="1800" kern="0" dirty="0" smtClean="0">
              <a:solidFill>
                <a:schemeClr val="tx1">
                  <a:lumMod val="65000"/>
                  <a:lumOff val="35000"/>
                </a:schemeClr>
              </a:solidFill>
            </a:endParaRPr>
          </a:p>
          <a:p>
            <a:pPr marL="693738" lvl="1" indent="-347663" algn="just">
              <a:spcAft>
                <a:spcPts val="0"/>
              </a:spcAft>
              <a:buNone/>
              <a:defRPr/>
            </a:pPr>
            <a:r>
              <a:rPr lang="en-IN" sz="1100" kern="0" dirty="0" smtClean="0">
                <a:solidFill>
                  <a:schemeClr val="tx1">
                    <a:lumMod val="65000"/>
                    <a:lumOff val="35000"/>
                  </a:schemeClr>
                </a:solidFill>
              </a:rPr>
              <a:t>TFJ: Tax Friendly Jurisdiction (and, in this case, the State through which Treaty Shopping has been attempted) </a:t>
            </a:r>
          </a:p>
          <a:p>
            <a:pPr marL="693738" lvl="1" indent="-347663" algn="just">
              <a:spcAft>
                <a:spcPts val="0"/>
              </a:spcAft>
              <a:buNone/>
              <a:defRPr/>
            </a:pPr>
            <a:r>
              <a:rPr lang="en-IN" sz="1100" kern="0" dirty="0" smtClean="0">
                <a:solidFill>
                  <a:schemeClr val="tx1">
                    <a:lumMod val="65000"/>
                    <a:lumOff val="35000"/>
                  </a:schemeClr>
                </a:solidFill>
              </a:rPr>
              <a:t>NTFJ: Non Tax Friendly Jurisdiction (and, in this case, the State of residence of real investor) </a:t>
            </a:r>
            <a:endParaRPr sz="1100" kern="0" smtClean="0">
              <a:solidFill>
                <a:schemeClr val="tx1">
                  <a:lumMod val="65000"/>
                  <a:lumOff val="35000"/>
                </a:schemeClr>
              </a:solidFill>
            </a:endParaRPr>
          </a:p>
        </p:txBody>
      </p:sp>
    </p:spTree>
    <p:extLst>
      <p:ext uri="{BB962C8B-B14F-4D97-AF65-F5344CB8AC3E}">
        <p14:creationId xmlns:p14="http://schemas.microsoft.com/office/powerpoint/2010/main" val="1201405022"/>
      </p:ext>
    </p:extLst>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4500570"/>
            <a:ext cx="9144000" cy="863600"/>
          </a:xfrm>
        </p:spPr>
        <p:txBody>
          <a:bodyPr/>
          <a:lstStyle/>
          <a:p>
            <a:pPr indent="-1030288" algn="ctr"/>
            <a:r>
              <a:rPr lang="en-GB" altLang="en-US" dirty="0" smtClean="0"/>
              <a:t>Form &amp; Substance – GAAR</a:t>
            </a:r>
          </a:p>
        </p:txBody>
      </p:sp>
      <p:pic>
        <p:nvPicPr>
          <p:cNvPr id="51202" name="Picture 2" descr="post24_quote2-min"/>
          <p:cNvPicPr>
            <a:picLocks noChangeAspect="1" noChangeArrowheads="1"/>
          </p:cNvPicPr>
          <p:nvPr/>
        </p:nvPicPr>
        <p:blipFill>
          <a:blip r:embed="rId2" cstate="print">
            <a:duotone>
              <a:prstClr val="black"/>
              <a:schemeClr val="accent6">
                <a:tint val="45000"/>
                <a:satMod val="400000"/>
              </a:schemeClr>
            </a:duotone>
          </a:blip>
          <a:srcRect t="3919" r="40196" b="46429"/>
          <a:stretch>
            <a:fillRect/>
          </a:stretch>
        </p:blipFill>
        <p:spPr bwMode="auto">
          <a:xfrm>
            <a:off x="2100408" y="1214422"/>
            <a:ext cx="4931102" cy="3071834"/>
          </a:xfrm>
          <a:prstGeom prst="rect">
            <a:avLst/>
          </a:prstGeom>
          <a:ln>
            <a:noFill/>
          </a:ln>
          <a:effectLst>
            <a:softEdge rad="112500"/>
          </a:effectLst>
        </p:spPr>
      </p:pic>
    </p:spTree>
  </p:cSld>
  <p:clrMapOvr>
    <a:masterClrMapping/>
  </p:clrMapOvr>
  <p:transition>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India Position</a:t>
            </a:r>
            <a:endParaRPr lang="en-US" altLang="en-US" sz="3200" dirty="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marL="360363" lvl="1" indent="-360363" algn="just">
              <a:buFont typeface="Arial" charset="0"/>
              <a:buChar char="›"/>
              <a:defRPr/>
            </a:pPr>
            <a:r>
              <a:rPr lang="en-IN" kern="0" dirty="0" smtClean="0">
                <a:solidFill>
                  <a:schemeClr val="tx1">
                    <a:lumMod val="65000"/>
                    <a:lumOff val="35000"/>
                  </a:schemeClr>
                </a:solidFill>
              </a:rPr>
              <a:t>To adopt </a:t>
            </a:r>
            <a:r>
              <a:rPr lang="en-IN" kern="0" dirty="0">
                <a:solidFill>
                  <a:schemeClr val="tx1">
                    <a:lumMod val="65000"/>
                    <a:lumOff val="35000"/>
                  </a:schemeClr>
                </a:solidFill>
              </a:rPr>
              <a:t>PPT and simplified </a:t>
            </a:r>
            <a:r>
              <a:rPr lang="en-IN" kern="0" dirty="0" smtClean="0">
                <a:solidFill>
                  <a:schemeClr val="tx1">
                    <a:lumMod val="65000"/>
                    <a:lumOff val="35000"/>
                  </a:schemeClr>
                </a:solidFill>
              </a:rPr>
              <a:t>LOB</a:t>
            </a:r>
          </a:p>
          <a:p>
            <a:pPr marL="360363" lvl="1" indent="-360363" algn="just">
              <a:buNone/>
              <a:defRPr/>
            </a:pPr>
            <a:r>
              <a:rPr lang="en-IN" kern="0" dirty="0" smtClean="0">
                <a:solidFill>
                  <a:schemeClr val="tx1">
                    <a:lumMod val="65000"/>
                    <a:lumOff val="35000"/>
                  </a:schemeClr>
                </a:solidFill>
              </a:rPr>
              <a:t>	In total, 14 jurisdictions have chosen to apply SLOB (but most Indian treaty partners have not)</a:t>
            </a:r>
          </a:p>
          <a:p>
            <a:pPr marL="360363" lvl="1" indent="-360363" algn="just">
              <a:buFont typeface="Arial" charset="0"/>
              <a:buChar char="›"/>
              <a:defRPr/>
            </a:pPr>
            <a:r>
              <a:rPr lang="en-IN" kern="0" dirty="0" smtClean="0">
                <a:solidFill>
                  <a:schemeClr val="tx1">
                    <a:lumMod val="65000"/>
                    <a:lumOff val="35000"/>
                  </a:schemeClr>
                </a:solidFill>
              </a:rPr>
              <a:t>Has </a:t>
            </a:r>
            <a:r>
              <a:rPr lang="en-IN" b="1" kern="0" dirty="0" smtClean="0">
                <a:solidFill>
                  <a:schemeClr val="tx1">
                    <a:lumMod val="65000"/>
                    <a:lumOff val="35000"/>
                  </a:schemeClr>
                </a:solidFill>
              </a:rPr>
              <a:t>not opted for discretionary relief </a:t>
            </a:r>
            <a:r>
              <a:rPr lang="en-IN" kern="0" dirty="0" smtClean="0">
                <a:solidFill>
                  <a:schemeClr val="tx1">
                    <a:lumMod val="65000"/>
                    <a:lumOff val="35000"/>
                  </a:schemeClr>
                </a:solidFill>
              </a:rPr>
              <a:t>under Art. 7(4) of MLI</a:t>
            </a:r>
            <a:endParaRPr kern="0" smtClean="0">
              <a:solidFill>
                <a:schemeClr val="tx1">
                  <a:lumMod val="65000"/>
                  <a:lumOff val="35000"/>
                </a:schemeClr>
              </a:solidFill>
            </a:endParaRPr>
          </a:p>
        </p:txBody>
      </p:sp>
    </p:spTree>
    <p:extLst>
      <p:ext uri="{BB962C8B-B14F-4D97-AF65-F5344CB8AC3E}">
        <p14:creationId xmlns:p14="http://schemas.microsoft.com/office/powerpoint/2010/main" val="1201405022"/>
      </p:ext>
    </p:extLst>
  </p:cSld>
  <p:clrMapOvr>
    <a:masterClrMapping/>
  </p:clrMapOvr>
  <p:transition>
    <p:randomBar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Interplay of GAAR and PPT</a:t>
            </a:r>
            <a:endParaRPr lang="en-AU" altLang="en-US" sz="3400" dirty="0" smtClean="0"/>
          </a:p>
        </p:txBody>
      </p:sp>
      <p:sp>
        <p:nvSpPr>
          <p:cNvPr id="6" name="Rectangle 5"/>
          <p:cNvSpPr/>
          <p:nvPr/>
        </p:nvSpPr>
        <p:spPr>
          <a:xfrm>
            <a:off x="2362200" y="3044280"/>
            <a:ext cx="4572000" cy="430887"/>
          </a:xfrm>
          <a:prstGeom prst="rect">
            <a:avLst/>
          </a:prstGeom>
        </p:spPr>
        <p:txBody>
          <a:bodyPr>
            <a:spAutoFit/>
          </a:bodyPr>
          <a:lstStyle/>
          <a:p>
            <a:pPr marL="360363" lvl="1" indent="-360363">
              <a:buFont typeface="Arial" charset="0"/>
              <a:buChar char="›"/>
              <a:tabLst>
                <a:tab pos="4227513" algn="l"/>
                <a:tab pos="4452938" algn="l"/>
              </a:tabLst>
              <a:defRPr/>
            </a:pPr>
            <a:endParaRPr lang="en-AU" sz="2200" kern="0" dirty="0">
              <a:solidFill>
                <a:schemeClr val="tx1">
                  <a:lumMod val="65000"/>
                  <a:lumOff val="35000"/>
                </a:schemeClr>
              </a:solidFill>
            </a:endParaRPr>
          </a:p>
        </p:txBody>
      </p:sp>
      <p:graphicFrame>
        <p:nvGraphicFramePr>
          <p:cNvPr id="5" name="Table 4"/>
          <p:cNvGraphicFramePr>
            <a:graphicFrameLocks noGrp="1"/>
          </p:cNvGraphicFramePr>
          <p:nvPr/>
        </p:nvGraphicFramePr>
        <p:xfrm>
          <a:off x="500034" y="1247078"/>
          <a:ext cx="8072494" cy="4937760"/>
        </p:xfrm>
        <a:graphic>
          <a:graphicData uri="http://schemas.openxmlformats.org/drawingml/2006/table">
            <a:tbl>
              <a:tblPr firstRow="1" bandRow="1">
                <a:tableStyleId>{93296810-A885-4BE3-A3E7-6D5BEEA58F35}</a:tableStyleId>
              </a:tblPr>
              <a:tblGrid>
                <a:gridCol w="4000528"/>
                <a:gridCol w="4071966"/>
              </a:tblGrid>
              <a:tr h="370840">
                <a:tc>
                  <a:txBody>
                    <a:bodyPr/>
                    <a:lstStyle/>
                    <a:p>
                      <a:pPr algn="ctr"/>
                      <a:r>
                        <a:rPr lang="en-IN" dirty="0" smtClean="0"/>
                        <a:t>GAAR (w.e.f. FY 217-18)</a:t>
                      </a:r>
                      <a:endParaRPr lang="en-US" dirty="0"/>
                    </a:p>
                  </a:txBody>
                  <a:tcPr/>
                </a:tc>
                <a:tc>
                  <a:txBody>
                    <a:bodyPr/>
                    <a:lstStyle/>
                    <a:p>
                      <a:pPr algn="ctr"/>
                      <a:r>
                        <a:rPr lang="en-IN" b="1" dirty="0" smtClean="0"/>
                        <a:t>PPT (w.e.f. FY</a:t>
                      </a:r>
                      <a:r>
                        <a:rPr lang="en-IN" b="1" baseline="0" dirty="0" smtClean="0"/>
                        <a:t> 2020-21)</a:t>
                      </a:r>
                      <a:endParaRPr lang="en-US" b="1" dirty="0"/>
                    </a:p>
                  </a:txBody>
                  <a:tcPr/>
                </a:tc>
              </a:tr>
              <a:tr h="370840">
                <a:tc>
                  <a:txBody>
                    <a:bodyPr/>
                    <a:lstStyle/>
                    <a:p>
                      <a:pPr algn="just"/>
                      <a:r>
                        <a:rPr lang="en-US" sz="1700" kern="0" dirty="0" smtClean="0">
                          <a:solidFill>
                            <a:schemeClr val="tx1">
                              <a:lumMod val="65000"/>
                              <a:lumOff val="35000"/>
                            </a:schemeClr>
                          </a:solidFill>
                          <a:latin typeface="+mn-lt"/>
                          <a:ea typeface="+mn-ea"/>
                          <a:cs typeface="+mn-cs"/>
                        </a:rPr>
                        <a:t>Tax benefit is </a:t>
                      </a:r>
                      <a:r>
                        <a:rPr lang="en-US" sz="1700" b="1" kern="0" dirty="0" smtClean="0">
                          <a:solidFill>
                            <a:schemeClr val="tx1">
                              <a:lumMod val="65000"/>
                              <a:lumOff val="35000"/>
                            </a:schemeClr>
                          </a:solidFill>
                          <a:latin typeface="+mn-lt"/>
                          <a:ea typeface="+mn-ea"/>
                          <a:cs typeface="+mn-cs"/>
                        </a:rPr>
                        <a:t>the main purpose</a:t>
                      </a:r>
                    </a:p>
                  </a:txBody>
                  <a:tcPr/>
                </a:tc>
                <a:tc>
                  <a:txBody>
                    <a:bodyPr/>
                    <a:lstStyle/>
                    <a:p>
                      <a:pPr algn="just"/>
                      <a:r>
                        <a:rPr lang="en-US" sz="1700" kern="0" dirty="0" smtClean="0">
                          <a:solidFill>
                            <a:schemeClr val="tx1">
                              <a:lumMod val="65000"/>
                              <a:lumOff val="35000"/>
                            </a:schemeClr>
                          </a:solidFill>
                          <a:latin typeface="+mn-lt"/>
                          <a:ea typeface="+mn-ea"/>
                          <a:cs typeface="+mn-cs"/>
                        </a:rPr>
                        <a:t>Tax benefit is </a:t>
                      </a:r>
                      <a:r>
                        <a:rPr lang="en-US" sz="1700" b="1" kern="0" dirty="0" smtClean="0">
                          <a:solidFill>
                            <a:schemeClr val="tx1">
                              <a:lumMod val="65000"/>
                              <a:lumOff val="35000"/>
                            </a:schemeClr>
                          </a:solidFill>
                          <a:latin typeface="+mn-lt"/>
                          <a:ea typeface="+mn-ea"/>
                          <a:cs typeface="+mn-cs"/>
                        </a:rPr>
                        <a:t>one of the principal purposes</a:t>
                      </a:r>
                    </a:p>
                  </a:txBody>
                  <a:tcPr/>
                </a:tc>
              </a:tr>
              <a:tr h="370840">
                <a:tc>
                  <a:txBody>
                    <a:bodyPr/>
                    <a:lstStyle/>
                    <a:p>
                      <a:pPr algn="just"/>
                      <a:r>
                        <a:rPr lang="en-US" sz="1700" kern="0" dirty="0" smtClean="0">
                          <a:solidFill>
                            <a:schemeClr val="tx1">
                              <a:lumMod val="65000"/>
                              <a:lumOff val="35000"/>
                            </a:schemeClr>
                          </a:solidFill>
                          <a:latin typeface="+mn-lt"/>
                          <a:ea typeface="+mn-ea"/>
                          <a:cs typeface="+mn-cs"/>
                        </a:rPr>
                        <a:t>Also need to qualify one of the four </a:t>
                      </a:r>
                      <a:r>
                        <a:rPr lang="en-US" sz="1700" b="1" kern="0" dirty="0" smtClean="0">
                          <a:solidFill>
                            <a:schemeClr val="tx1">
                              <a:lumMod val="65000"/>
                              <a:lumOff val="35000"/>
                            </a:schemeClr>
                          </a:solidFill>
                          <a:latin typeface="+mn-lt"/>
                          <a:ea typeface="+mn-ea"/>
                          <a:cs typeface="+mn-cs"/>
                        </a:rPr>
                        <a:t>tainted element tests</a:t>
                      </a:r>
                    </a:p>
                  </a:txBody>
                  <a:tcPr/>
                </a:tc>
                <a:tc>
                  <a:txBody>
                    <a:bodyPr/>
                    <a:lstStyle/>
                    <a:p>
                      <a:pPr algn="l"/>
                      <a:r>
                        <a:rPr lang="en-IN" sz="1700" kern="0" dirty="0" smtClean="0">
                          <a:solidFill>
                            <a:schemeClr val="tx1">
                              <a:lumMod val="65000"/>
                              <a:lumOff val="35000"/>
                            </a:schemeClr>
                          </a:solidFill>
                          <a:latin typeface="+mn-lt"/>
                          <a:ea typeface="+mn-ea"/>
                          <a:cs typeface="+mn-cs"/>
                        </a:rPr>
                        <a:t>No secondary test </a:t>
                      </a:r>
                      <a:endParaRPr lang="en-US" sz="1700" kern="0" dirty="0" smtClean="0">
                        <a:solidFill>
                          <a:schemeClr val="tx1">
                            <a:lumMod val="65000"/>
                            <a:lumOff val="35000"/>
                          </a:schemeClr>
                        </a:solidFill>
                        <a:latin typeface="+mn-lt"/>
                        <a:ea typeface="+mn-ea"/>
                        <a:cs typeface="+mn-cs"/>
                      </a:endParaRPr>
                    </a:p>
                  </a:txBody>
                  <a:tcPr/>
                </a:tc>
              </a:tr>
              <a:tr h="370840">
                <a:tc>
                  <a:txBody>
                    <a:bodyPr/>
                    <a:lstStyle/>
                    <a:p>
                      <a:pPr algn="just"/>
                      <a:r>
                        <a:rPr lang="en-IN" sz="1700" b="1" kern="0" dirty="0" smtClean="0">
                          <a:solidFill>
                            <a:schemeClr val="tx1">
                              <a:lumMod val="65000"/>
                              <a:lumOff val="35000"/>
                            </a:schemeClr>
                          </a:solidFill>
                          <a:latin typeface="+mn-lt"/>
                          <a:ea typeface="+mn-ea"/>
                          <a:cs typeface="+mn-cs"/>
                        </a:rPr>
                        <a:t>Presumptions</a:t>
                      </a:r>
                      <a:r>
                        <a:rPr lang="en-IN" sz="1700" kern="0" dirty="0" smtClean="0">
                          <a:solidFill>
                            <a:schemeClr val="tx1">
                              <a:lumMod val="65000"/>
                              <a:lumOff val="35000"/>
                            </a:schemeClr>
                          </a:solidFill>
                          <a:latin typeface="+mn-lt"/>
                          <a:ea typeface="+mn-ea"/>
                          <a:cs typeface="+mn-cs"/>
                        </a:rPr>
                        <a:t> of tax benefit (if just one of the steps, is aimed to obtain tax benefit); </a:t>
                      </a:r>
                      <a:r>
                        <a:rPr lang="en-US" sz="1700" b="1" kern="0" dirty="0" smtClean="0">
                          <a:solidFill>
                            <a:schemeClr val="tx1">
                              <a:lumMod val="65000"/>
                              <a:lumOff val="35000"/>
                            </a:schemeClr>
                          </a:solidFill>
                          <a:latin typeface="+mn-lt"/>
                          <a:ea typeface="+mn-ea"/>
                          <a:cs typeface="+mn-cs"/>
                        </a:rPr>
                        <a:t>deemed lack of substance </a:t>
                      </a:r>
                    </a:p>
                  </a:txBody>
                  <a:tcPr/>
                </a:tc>
                <a:tc>
                  <a:txBody>
                    <a:bodyPr/>
                    <a:lstStyle/>
                    <a:p>
                      <a:pPr algn="just"/>
                      <a:r>
                        <a:rPr lang="en-IN" sz="1700" b="0" kern="0" dirty="0" smtClean="0">
                          <a:solidFill>
                            <a:schemeClr val="tx1">
                              <a:lumMod val="65000"/>
                              <a:lumOff val="35000"/>
                            </a:schemeClr>
                          </a:solidFill>
                          <a:latin typeface="+mn-lt"/>
                          <a:ea typeface="+mn-ea"/>
                          <a:cs typeface="+mn-cs"/>
                        </a:rPr>
                        <a:t>No presumptions / deeming</a:t>
                      </a:r>
                      <a:r>
                        <a:rPr lang="en-IN" sz="1700" b="0" kern="0" baseline="0" dirty="0" smtClean="0">
                          <a:solidFill>
                            <a:schemeClr val="tx1">
                              <a:lumMod val="65000"/>
                              <a:lumOff val="35000"/>
                            </a:schemeClr>
                          </a:solidFill>
                          <a:latin typeface="+mn-lt"/>
                          <a:ea typeface="+mn-ea"/>
                          <a:cs typeface="+mn-cs"/>
                        </a:rPr>
                        <a:t> fictions</a:t>
                      </a:r>
                      <a:endParaRPr lang="en-US" sz="1700" b="0" kern="0" dirty="0" smtClean="0">
                        <a:solidFill>
                          <a:schemeClr val="tx1">
                            <a:lumMod val="65000"/>
                            <a:lumOff val="35000"/>
                          </a:schemeClr>
                        </a:solidFill>
                        <a:latin typeface="+mn-lt"/>
                        <a:ea typeface="+mn-ea"/>
                        <a:cs typeface="+mn-cs"/>
                      </a:endParaRPr>
                    </a:p>
                  </a:txBody>
                  <a:tcPr/>
                </a:tc>
              </a:tr>
              <a:tr h="741680">
                <a:tc>
                  <a:txBody>
                    <a:bodyPr/>
                    <a:lstStyle/>
                    <a:p>
                      <a:pPr algn="just"/>
                      <a:r>
                        <a:rPr lang="en-IN" sz="1700" b="1" kern="0" dirty="0" smtClean="0">
                          <a:solidFill>
                            <a:schemeClr val="tx1">
                              <a:lumMod val="65000"/>
                              <a:lumOff val="35000"/>
                            </a:schemeClr>
                          </a:solidFill>
                          <a:latin typeface="+mn-lt"/>
                          <a:ea typeface="+mn-ea"/>
                          <a:cs typeface="+mn-cs"/>
                        </a:rPr>
                        <a:t>Exemptions</a:t>
                      </a:r>
                      <a:r>
                        <a:rPr lang="en-IN" sz="1700" kern="0" dirty="0" smtClean="0">
                          <a:solidFill>
                            <a:schemeClr val="tx1">
                              <a:lumMod val="65000"/>
                              <a:lumOff val="35000"/>
                            </a:schemeClr>
                          </a:solidFill>
                          <a:latin typeface="+mn-lt"/>
                          <a:ea typeface="+mn-ea"/>
                          <a:cs typeface="+mn-cs"/>
                        </a:rPr>
                        <a:t> based on monetary threshold, </a:t>
                      </a:r>
                      <a:r>
                        <a:rPr lang="en-IN" sz="1700" b="1" kern="0" dirty="0" smtClean="0">
                          <a:solidFill>
                            <a:schemeClr val="tx1">
                              <a:lumMod val="65000"/>
                              <a:lumOff val="35000"/>
                            </a:schemeClr>
                          </a:solidFill>
                          <a:latin typeface="+mn-lt"/>
                          <a:ea typeface="+mn-ea"/>
                          <a:cs typeface="+mn-cs"/>
                        </a:rPr>
                        <a:t>grandfathering</a:t>
                      </a:r>
                      <a:r>
                        <a:rPr lang="en-IN" sz="1700" kern="0" dirty="0" smtClean="0">
                          <a:solidFill>
                            <a:schemeClr val="tx1">
                              <a:lumMod val="65000"/>
                              <a:lumOff val="35000"/>
                            </a:schemeClr>
                          </a:solidFill>
                          <a:latin typeface="+mn-lt"/>
                          <a:ea typeface="+mn-ea"/>
                          <a:cs typeface="+mn-cs"/>
                        </a:rPr>
                        <a:t> </a:t>
                      </a:r>
                      <a:endParaRPr lang="en-US" sz="1700" kern="0" dirty="0" smtClean="0">
                        <a:solidFill>
                          <a:schemeClr val="tx1">
                            <a:lumMod val="65000"/>
                            <a:lumOff val="35000"/>
                          </a:schemeClr>
                        </a:solidFill>
                        <a:latin typeface="+mn-lt"/>
                        <a:ea typeface="+mn-ea"/>
                        <a:cs typeface="+mn-cs"/>
                      </a:endParaRPr>
                    </a:p>
                  </a:txBody>
                  <a:tcPr/>
                </a:tc>
                <a:tc>
                  <a:txBody>
                    <a:bodyPr/>
                    <a:lstStyle/>
                    <a:p>
                      <a:pPr algn="just"/>
                      <a:r>
                        <a:rPr lang="en-US" sz="1700" kern="0" dirty="0" smtClean="0">
                          <a:solidFill>
                            <a:schemeClr val="tx1">
                              <a:lumMod val="65000"/>
                              <a:lumOff val="35000"/>
                            </a:schemeClr>
                          </a:solidFill>
                          <a:latin typeface="+mn-lt"/>
                          <a:ea typeface="+mn-ea"/>
                          <a:cs typeface="+mn-cs"/>
                        </a:rPr>
                        <a:t>Can claim </a:t>
                      </a:r>
                      <a:r>
                        <a:rPr lang="en-US" sz="1700" b="1" kern="0" dirty="0" smtClean="0">
                          <a:solidFill>
                            <a:schemeClr val="tx1">
                              <a:lumMod val="65000"/>
                              <a:lumOff val="35000"/>
                            </a:schemeClr>
                          </a:solidFill>
                          <a:latin typeface="+mn-lt"/>
                          <a:ea typeface="+mn-ea"/>
                          <a:cs typeface="+mn-cs"/>
                        </a:rPr>
                        <a:t>protection</a:t>
                      </a:r>
                      <a:r>
                        <a:rPr lang="en-US" sz="1700" kern="0" dirty="0" smtClean="0">
                          <a:solidFill>
                            <a:schemeClr val="tx1">
                              <a:lumMod val="65000"/>
                              <a:lumOff val="35000"/>
                            </a:schemeClr>
                          </a:solidFill>
                          <a:latin typeface="+mn-lt"/>
                          <a:ea typeface="+mn-ea"/>
                          <a:cs typeface="+mn-cs"/>
                        </a:rPr>
                        <a:t>,</a:t>
                      </a:r>
                      <a:r>
                        <a:rPr lang="en-US" sz="1700" kern="0" baseline="0" dirty="0" smtClean="0">
                          <a:solidFill>
                            <a:schemeClr val="tx1">
                              <a:lumMod val="65000"/>
                              <a:lumOff val="35000"/>
                            </a:schemeClr>
                          </a:solidFill>
                          <a:latin typeface="+mn-lt"/>
                          <a:ea typeface="+mn-ea"/>
                          <a:cs typeface="+mn-cs"/>
                        </a:rPr>
                        <a:t> if the arrangement is </a:t>
                      </a:r>
                      <a:r>
                        <a:rPr lang="en-US" sz="1700" kern="0" dirty="0" smtClean="0">
                          <a:solidFill>
                            <a:schemeClr val="tx1">
                              <a:lumMod val="65000"/>
                              <a:lumOff val="35000"/>
                            </a:schemeClr>
                          </a:solidFill>
                          <a:latin typeface="+mn-lt"/>
                          <a:ea typeface="+mn-ea"/>
                          <a:cs typeface="+mn-cs"/>
                        </a:rPr>
                        <a:t>in accordance with </a:t>
                      </a:r>
                      <a:r>
                        <a:rPr lang="en-US" sz="1700" b="1" kern="0" dirty="0" smtClean="0">
                          <a:solidFill>
                            <a:schemeClr val="tx1">
                              <a:lumMod val="65000"/>
                              <a:lumOff val="35000"/>
                            </a:schemeClr>
                          </a:solidFill>
                          <a:latin typeface="+mn-lt"/>
                          <a:ea typeface="+mn-ea"/>
                          <a:cs typeface="+mn-cs"/>
                        </a:rPr>
                        <a:t>Object and Purpose of CTA</a:t>
                      </a:r>
                    </a:p>
                  </a:txBody>
                  <a:tcPr/>
                </a:tc>
              </a:tr>
              <a:tr h="370840">
                <a:tc>
                  <a:txBody>
                    <a:bodyPr/>
                    <a:lstStyle/>
                    <a:p>
                      <a:pPr algn="just"/>
                      <a:r>
                        <a:rPr lang="en-IN" sz="1700" kern="0" dirty="0" smtClean="0">
                          <a:solidFill>
                            <a:schemeClr val="tx1">
                              <a:lumMod val="65000"/>
                              <a:lumOff val="35000"/>
                            </a:schemeClr>
                          </a:solidFill>
                          <a:latin typeface="+mn-lt"/>
                          <a:ea typeface="+mn-ea"/>
                          <a:cs typeface="+mn-cs"/>
                        </a:rPr>
                        <a:t>Can result in denial of treaty benefit, </a:t>
                      </a:r>
                      <a:r>
                        <a:rPr lang="en-IN" sz="1700" b="1" kern="0" dirty="0" smtClean="0">
                          <a:solidFill>
                            <a:schemeClr val="tx1">
                              <a:lumMod val="65000"/>
                              <a:lumOff val="35000"/>
                            </a:schemeClr>
                          </a:solidFill>
                          <a:latin typeface="+mn-lt"/>
                          <a:ea typeface="+mn-ea"/>
                          <a:cs typeface="+mn-cs"/>
                        </a:rPr>
                        <a:t>or in other consequences </a:t>
                      </a:r>
                      <a:r>
                        <a:rPr lang="en-IN" sz="1700" kern="0" dirty="0" smtClean="0">
                          <a:solidFill>
                            <a:schemeClr val="tx1">
                              <a:lumMod val="65000"/>
                              <a:lumOff val="35000"/>
                            </a:schemeClr>
                          </a:solidFill>
                          <a:latin typeface="+mn-lt"/>
                          <a:ea typeface="+mn-ea"/>
                          <a:cs typeface="+mn-cs"/>
                        </a:rPr>
                        <a:t>(eg. Look through, re-characterization, etc.) </a:t>
                      </a:r>
                      <a:endParaRPr lang="en-US" sz="1700" kern="0" dirty="0" smtClean="0">
                        <a:solidFill>
                          <a:schemeClr val="tx1">
                            <a:lumMod val="65000"/>
                            <a:lumOff val="35000"/>
                          </a:schemeClr>
                        </a:solidFill>
                        <a:latin typeface="+mn-lt"/>
                        <a:ea typeface="+mn-ea"/>
                        <a:cs typeface="+mn-cs"/>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IN" sz="1700" kern="0" dirty="0" smtClean="0">
                          <a:solidFill>
                            <a:schemeClr val="tx1">
                              <a:lumMod val="65000"/>
                              <a:lumOff val="35000"/>
                            </a:schemeClr>
                          </a:solidFill>
                          <a:latin typeface="+mn-lt"/>
                          <a:ea typeface="+mn-ea"/>
                          <a:cs typeface="+mn-cs"/>
                        </a:rPr>
                        <a:t>To result in </a:t>
                      </a:r>
                      <a:r>
                        <a:rPr lang="en-IN" sz="1700" b="1" kern="0" dirty="0" smtClean="0">
                          <a:solidFill>
                            <a:schemeClr val="tx1">
                              <a:lumMod val="65000"/>
                              <a:lumOff val="35000"/>
                            </a:schemeClr>
                          </a:solidFill>
                          <a:latin typeface="+mn-lt"/>
                          <a:ea typeface="+mn-ea"/>
                          <a:cs typeface="+mn-cs"/>
                        </a:rPr>
                        <a:t>absolute</a:t>
                      </a:r>
                      <a:r>
                        <a:rPr lang="en-IN" sz="1700" kern="0" dirty="0" smtClean="0">
                          <a:solidFill>
                            <a:schemeClr val="tx1">
                              <a:lumMod val="65000"/>
                              <a:lumOff val="35000"/>
                            </a:schemeClr>
                          </a:solidFill>
                          <a:latin typeface="+mn-lt"/>
                          <a:ea typeface="+mn-ea"/>
                          <a:cs typeface="+mn-cs"/>
                        </a:rPr>
                        <a:t> </a:t>
                      </a:r>
                      <a:r>
                        <a:rPr lang="en-IN" sz="1700" b="1" kern="0" dirty="0" smtClean="0">
                          <a:solidFill>
                            <a:schemeClr val="tx1">
                              <a:lumMod val="65000"/>
                              <a:lumOff val="35000"/>
                            </a:schemeClr>
                          </a:solidFill>
                          <a:latin typeface="+mn-lt"/>
                          <a:ea typeface="+mn-ea"/>
                          <a:cs typeface="+mn-cs"/>
                        </a:rPr>
                        <a:t>denial </a:t>
                      </a:r>
                      <a:r>
                        <a:rPr lang="en-IN" sz="1700" b="0" kern="0" dirty="0" smtClean="0">
                          <a:solidFill>
                            <a:schemeClr val="tx1">
                              <a:lumMod val="65000"/>
                              <a:lumOff val="35000"/>
                            </a:schemeClr>
                          </a:solidFill>
                          <a:latin typeface="+mn-lt"/>
                          <a:ea typeface="+mn-ea"/>
                          <a:cs typeface="+mn-cs"/>
                        </a:rPr>
                        <a:t>of treaty benefit (resultant ‘Cliff effect’)</a:t>
                      </a:r>
                    </a:p>
                    <a:p>
                      <a:pPr algn="just"/>
                      <a:endParaRPr lang="en-US" sz="1700" kern="0" dirty="0" smtClean="0">
                        <a:solidFill>
                          <a:schemeClr val="tx1">
                            <a:lumMod val="65000"/>
                            <a:lumOff val="35000"/>
                          </a:schemeClr>
                        </a:solidFill>
                        <a:latin typeface="+mn-lt"/>
                        <a:ea typeface="+mn-ea"/>
                        <a:cs typeface="+mn-cs"/>
                      </a:endParaRPr>
                    </a:p>
                  </a:txBody>
                  <a:tcPr/>
                </a:tc>
              </a:tr>
              <a:tr h="370840">
                <a:tc>
                  <a:txBody>
                    <a:bodyPr/>
                    <a:lstStyle/>
                    <a:p>
                      <a:pPr algn="just"/>
                      <a:r>
                        <a:rPr lang="en-IN" sz="1700" b="1" kern="0" dirty="0" smtClean="0">
                          <a:solidFill>
                            <a:schemeClr val="tx1">
                              <a:lumMod val="65000"/>
                              <a:lumOff val="35000"/>
                            </a:schemeClr>
                          </a:solidFill>
                          <a:latin typeface="+mn-lt"/>
                          <a:ea typeface="+mn-ea"/>
                          <a:cs typeface="+mn-cs"/>
                        </a:rPr>
                        <a:t>Administrative</a:t>
                      </a:r>
                      <a:r>
                        <a:rPr lang="en-IN" sz="1700" kern="0" dirty="0" smtClean="0">
                          <a:solidFill>
                            <a:schemeClr val="tx1">
                              <a:lumMod val="65000"/>
                              <a:lumOff val="35000"/>
                            </a:schemeClr>
                          </a:solidFill>
                          <a:latin typeface="+mn-lt"/>
                          <a:ea typeface="+mn-ea"/>
                          <a:cs typeface="+mn-cs"/>
                        </a:rPr>
                        <a:t> </a:t>
                      </a:r>
                      <a:r>
                        <a:rPr lang="en-IN" sz="1700" b="1" kern="0" dirty="0" smtClean="0">
                          <a:solidFill>
                            <a:schemeClr val="tx1">
                              <a:lumMod val="65000"/>
                              <a:lumOff val="35000"/>
                            </a:schemeClr>
                          </a:solidFill>
                          <a:latin typeface="+mn-lt"/>
                          <a:ea typeface="+mn-ea"/>
                          <a:cs typeface="+mn-cs"/>
                        </a:rPr>
                        <a:t>checks </a:t>
                      </a:r>
                    </a:p>
                  </a:txBody>
                  <a:tcPr/>
                </a:tc>
                <a:tc>
                  <a:txBody>
                    <a:bodyPr/>
                    <a:lstStyle/>
                    <a:p>
                      <a:pPr algn="l"/>
                      <a:r>
                        <a:rPr lang="en-IN" sz="1700" kern="0" dirty="0" smtClean="0">
                          <a:solidFill>
                            <a:schemeClr val="tx1">
                              <a:lumMod val="65000"/>
                              <a:lumOff val="35000"/>
                            </a:schemeClr>
                          </a:solidFill>
                          <a:latin typeface="+mn-lt"/>
                          <a:ea typeface="+mn-ea"/>
                          <a:cs typeface="+mn-cs"/>
                        </a:rPr>
                        <a:t>Left to contracting states</a:t>
                      </a:r>
                      <a:r>
                        <a:rPr lang="en-IN" sz="1700" kern="0" baseline="0" dirty="0" smtClean="0">
                          <a:solidFill>
                            <a:schemeClr val="tx1">
                              <a:lumMod val="65000"/>
                              <a:lumOff val="35000"/>
                            </a:schemeClr>
                          </a:solidFill>
                          <a:latin typeface="+mn-lt"/>
                          <a:ea typeface="+mn-ea"/>
                          <a:cs typeface="+mn-cs"/>
                        </a:rPr>
                        <a:t> (None so far)</a:t>
                      </a:r>
                      <a:endParaRPr lang="en-US" sz="1700" kern="0" dirty="0" smtClean="0">
                        <a:solidFill>
                          <a:schemeClr val="tx1">
                            <a:lumMod val="65000"/>
                            <a:lumOff val="35000"/>
                          </a:schemeClr>
                        </a:solidFill>
                        <a:latin typeface="+mn-lt"/>
                        <a:ea typeface="+mn-ea"/>
                        <a:cs typeface="+mn-cs"/>
                      </a:endParaRPr>
                    </a:p>
                  </a:txBody>
                  <a:tcPr/>
                </a:tc>
              </a:tr>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IN" sz="1700" b="0" kern="0" dirty="0" smtClean="0">
                          <a:solidFill>
                            <a:schemeClr val="tx1">
                              <a:lumMod val="65000"/>
                              <a:lumOff val="35000"/>
                            </a:schemeClr>
                          </a:solidFill>
                          <a:latin typeface="+mn-lt"/>
                          <a:ea typeface="+mn-ea"/>
                          <a:cs typeface="+mn-cs"/>
                        </a:rPr>
                        <a:t>Direct</a:t>
                      </a:r>
                      <a:r>
                        <a:rPr lang="en-IN" sz="1700" b="0" kern="0" baseline="0" dirty="0" smtClean="0">
                          <a:solidFill>
                            <a:schemeClr val="tx1">
                              <a:lumMod val="65000"/>
                              <a:lumOff val="35000"/>
                            </a:schemeClr>
                          </a:solidFill>
                          <a:latin typeface="+mn-lt"/>
                          <a:ea typeface="+mn-ea"/>
                          <a:cs typeface="+mn-cs"/>
                        </a:rPr>
                        <a:t> appeal to </a:t>
                      </a:r>
                      <a:r>
                        <a:rPr lang="en-IN" sz="1700" b="1" kern="0" baseline="0" dirty="0" smtClean="0">
                          <a:solidFill>
                            <a:schemeClr val="tx1">
                              <a:lumMod val="65000"/>
                              <a:lumOff val="35000"/>
                            </a:schemeClr>
                          </a:solidFill>
                          <a:latin typeface="+mn-lt"/>
                          <a:ea typeface="+mn-ea"/>
                          <a:cs typeface="+mn-cs"/>
                        </a:rPr>
                        <a:t>ITAT</a:t>
                      </a:r>
                      <a:endParaRPr lang="en-US" sz="1700" b="1" kern="0" dirty="0" smtClean="0">
                        <a:solidFill>
                          <a:schemeClr val="tx1">
                            <a:lumMod val="65000"/>
                            <a:lumOff val="35000"/>
                          </a:schemeClr>
                        </a:solidFill>
                        <a:latin typeface="+mn-lt"/>
                        <a:ea typeface="+mn-ea"/>
                        <a:cs typeface="+mn-cs"/>
                      </a:endParaRPr>
                    </a:p>
                  </a:txBody>
                  <a:tcPr/>
                </a:tc>
                <a:tc>
                  <a:txBody>
                    <a:bodyPr/>
                    <a:lstStyle/>
                    <a:p>
                      <a:pPr algn="l"/>
                      <a:r>
                        <a:rPr lang="en-IN" sz="1700" kern="0" baseline="0" dirty="0" smtClean="0">
                          <a:solidFill>
                            <a:schemeClr val="tx1">
                              <a:lumMod val="65000"/>
                              <a:lumOff val="35000"/>
                            </a:schemeClr>
                          </a:solidFill>
                          <a:latin typeface="+mn-lt"/>
                          <a:ea typeface="+mn-ea"/>
                          <a:cs typeface="+mn-cs"/>
                        </a:rPr>
                        <a:t>1st appeal to CIT (A) [unless DRP route]</a:t>
                      </a:r>
                      <a:endParaRPr lang="en-US" sz="1700" kern="0" dirty="0" smtClean="0">
                        <a:solidFill>
                          <a:schemeClr val="tx1">
                            <a:lumMod val="65000"/>
                            <a:lumOff val="35000"/>
                          </a:schemeClr>
                        </a:solidFill>
                        <a:latin typeface="+mn-lt"/>
                        <a:ea typeface="+mn-ea"/>
                        <a:cs typeface="+mn-cs"/>
                      </a:endParaRPr>
                    </a:p>
                  </a:txBody>
                  <a:tcPr/>
                </a:tc>
              </a:tr>
            </a:tbl>
          </a:graphicData>
        </a:graphic>
      </p:graphicFrame>
    </p:spTree>
    <p:extLst>
      <p:ext uri="{BB962C8B-B14F-4D97-AF65-F5344CB8AC3E}">
        <p14:creationId xmlns:p14="http://schemas.microsoft.com/office/powerpoint/2010/main" val="3377388176"/>
      </p:ext>
    </p:extLst>
  </p:cSld>
  <p:clrMapOvr>
    <a:masterClrMapping/>
  </p:clrMapOvr>
  <p:transition>
    <p:randomBar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pPr marL="568325" indent="4763"/>
            <a:r>
              <a:rPr lang="en-US" altLang="en-US" sz="3200" dirty="0" smtClean="0"/>
              <a:t>PPT in case of GAAR-exempt arrangements</a:t>
            </a:r>
            <a:endParaRPr lang="en-AU" altLang="en-US" sz="3400" dirty="0" smtClean="0"/>
          </a:p>
        </p:txBody>
      </p:sp>
      <p:sp>
        <p:nvSpPr>
          <p:cNvPr id="4" name="Content Placeholder 1"/>
          <p:cNvSpPr txBox="1">
            <a:spLocks/>
          </p:cNvSpPr>
          <p:nvPr/>
        </p:nvSpPr>
        <p:spPr bwMode="auto">
          <a:xfrm>
            <a:off x="492125" y="1423987"/>
            <a:ext cx="76802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lgn="just">
              <a:defRPr/>
            </a:pPr>
            <a:r>
              <a:rPr lang="en-IN" sz="2400" kern="0" dirty="0" smtClean="0">
                <a:solidFill>
                  <a:schemeClr val="tx1">
                    <a:lumMod val="65000"/>
                    <a:lumOff val="35000"/>
                  </a:schemeClr>
                </a:solidFill>
              </a:rPr>
              <a:t>Cap.Gain on pre-2017 investment from Singapore </a:t>
            </a:r>
          </a:p>
          <a:p>
            <a:pPr marL="693738" lvl="1" indent="-347663" algn="just">
              <a:buFont typeface="Symbol" pitchFamily="18" charset="2"/>
              <a:buChar char="-"/>
              <a:defRPr/>
            </a:pPr>
            <a:r>
              <a:rPr lang="en-IN" sz="2000" kern="0" dirty="0" smtClean="0">
                <a:solidFill>
                  <a:schemeClr val="tx1">
                    <a:lumMod val="65000"/>
                    <a:lumOff val="35000"/>
                  </a:schemeClr>
                </a:solidFill>
              </a:rPr>
              <a:t>Impact of broader PPT in MLI </a:t>
            </a:r>
          </a:p>
          <a:p>
            <a:pPr marL="693738" lvl="1" indent="-347663" algn="just">
              <a:buFont typeface="Symbol" pitchFamily="18" charset="2"/>
              <a:buChar char="-"/>
              <a:defRPr/>
            </a:pPr>
            <a:r>
              <a:rPr lang="en-IN" sz="2000" kern="0" dirty="0" smtClean="0">
                <a:solidFill>
                  <a:schemeClr val="tx1">
                    <a:lumMod val="65000"/>
                    <a:lumOff val="35000"/>
                  </a:schemeClr>
                </a:solidFill>
              </a:rPr>
              <a:t>Impact of LOB in Singapore protocol </a:t>
            </a:r>
          </a:p>
          <a:p>
            <a:pPr marL="360363" lvl="1" indent="-360363" algn="just">
              <a:buFont typeface="Arial" charset="0"/>
              <a:buChar char="›"/>
              <a:defRPr/>
            </a:pPr>
            <a:r>
              <a:rPr kern="0" smtClean="0">
                <a:solidFill>
                  <a:schemeClr val="tx1">
                    <a:lumMod val="65000"/>
                    <a:lumOff val="35000"/>
                  </a:schemeClr>
                </a:solidFill>
              </a:rPr>
              <a:t>Grandfathering meant to avoid </a:t>
            </a:r>
            <a:r>
              <a:rPr b="1" kern="0" smtClean="0">
                <a:solidFill>
                  <a:schemeClr val="tx1">
                    <a:lumMod val="65000"/>
                    <a:lumOff val="35000"/>
                  </a:schemeClr>
                </a:solidFill>
              </a:rPr>
              <a:t>disruptive transition </a:t>
            </a:r>
          </a:p>
          <a:p>
            <a:pPr algn="just">
              <a:defRPr/>
            </a:pPr>
            <a:r>
              <a:rPr sz="2400" kern="0" smtClean="0">
                <a:solidFill>
                  <a:schemeClr val="tx1">
                    <a:lumMod val="65000"/>
                    <a:lumOff val="35000"/>
                  </a:schemeClr>
                </a:solidFill>
              </a:rPr>
              <a:t>Availability of 'Object and Purpose' (O&amp;P) exemption</a:t>
            </a:r>
          </a:p>
          <a:p>
            <a:pPr marL="693738" lvl="1" indent="-347663" algn="just">
              <a:buFont typeface="Symbol" pitchFamily="18" charset="2"/>
              <a:buChar char="-"/>
              <a:defRPr/>
            </a:pPr>
            <a:r>
              <a:rPr sz="2000" b="1" kern="0" smtClean="0">
                <a:solidFill>
                  <a:schemeClr val="tx1">
                    <a:lumMod val="65000"/>
                    <a:lumOff val="35000"/>
                  </a:schemeClr>
                </a:solidFill>
              </a:rPr>
              <a:t>O&amp;P of LOB: </a:t>
            </a:r>
            <a:r>
              <a:rPr sz="2000" kern="0" smtClean="0">
                <a:solidFill>
                  <a:schemeClr val="tx1">
                    <a:lumMod val="65000"/>
                    <a:lumOff val="35000"/>
                  </a:schemeClr>
                </a:solidFill>
              </a:rPr>
              <a:t>Certainty to investors </a:t>
            </a:r>
          </a:p>
          <a:p>
            <a:pPr marL="693738" lvl="1" indent="-347663" algn="just">
              <a:buFont typeface="Symbol" pitchFamily="18" charset="2"/>
              <a:buChar char="-"/>
              <a:defRPr/>
            </a:pPr>
            <a:r>
              <a:rPr sz="2000" b="1" kern="0" smtClean="0">
                <a:solidFill>
                  <a:schemeClr val="tx1">
                    <a:lumMod val="65000"/>
                    <a:lumOff val="35000"/>
                  </a:schemeClr>
                </a:solidFill>
              </a:rPr>
              <a:t>O&amp;P of DTAA: </a:t>
            </a:r>
            <a:r>
              <a:rPr sz="2000" kern="0" smtClean="0">
                <a:solidFill>
                  <a:schemeClr val="tx1">
                    <a:lumMod val="65000"/>
                    <a:lumOff val="35000"/>
                  </a:schemeClr>
                </a:solidFill>
              </a:rPr>
              <a:t>Not to encourage treaty shopping </a:t>
            </a:r>
          </a:p>
        </p:txBody>
      </p:sp>
    </p:spTree>
    <p:extLst>
      <p:ext uri="{BB962C8B-B14F-4D97-AF65-F5344CB8AC3E}">
        <p14:creationId xmlns:p14="http://schemas.microsoft.com/office/powerpoint/2010/main" val="3377388176"/>
      </p:ext>
    </p:extLst>
  </p:cSld>
  <p:clrMapOvr>
    <a:masterClrMapping/>
  </p:clrMapOvr>
  <p:transition>
    <p:randomBar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0"/>
            <a:ext cx="9144000" cy="2971800"/>
          </a:xfrm>
          <a:prstGeom prst="rect">
            <a:avLst/>
          </a:prstGeom>
          <a:gradFill flip="none" rotWithShape="1">
            <a:gsLst>
              <a:gs pos="0">
                <a:schemeClr val="bg1">
                  <a:lumMod val="75000"/>
                </a:schemeClr>
              </a:gs>
              <a:gs pos="50000">
                <a:schemeClr val="accent1">
                  <a:tint val="44500"/>
                  <a:satMod val="160000"/>
                </a:schemeClr>
              </a:gs>
              <a:gs pos="100000">
                <a:schemeClr val="accent1">
                  <a:tint val="23500"/>
                  <a:satMod val="160000"/>
                </a:schemeClr>
              </a:gs>
            </a:gsLst>
            <a:lin ang="16200000" scaled="1"/>
            <a:tileRect/>
          </a:gradFill>
          <a:ln w="9525" cap="flat" cmpd="sng" algn="ctr">
            <a:noFill/>
            <a:prstDash val="solid"/>
            <a:round/>
            <a:headEnd type="none" w="med" len="med"/>
            <a:tailEnd type="none" w="med" len="med"/>
          </a:ln>
          <a:effectLst/>
        </p:spPr>
        <p:txBody>
          <a:bodyPr/>
          <a:lstStyle/>
          <a:p>
            <a:pPr eaLnBrk="0" hangingPunct="0">
              <a:defRPr/>
            </a:pPr>
            <a:endParaRPr lang="en-US" b="0" dirty="0"/>
          </a:p>
        </p:txBody>
      </p:sp>
      <p:sp>
        <p:nvSpPr>
          <p:cNvPr id="100355" name="Rectangle 2"/>
          <p:cNvSpPr>
            <a:spLocks noGrp="1" noChangeArrowheads="1"/>
          </p:cNvSpPr>
          <p:nvPr>
            <p:ph type="title"/>
          </p:nvPr>
        </p:nvSpPr>
        <p:spPr/>
        <p:txBody>
          <a:bodyPr/>
          <a:lstStyle/>
          <a:p>
            <a:pPr indent="0"/>
            <a:r>
              <a:rPr lang="en-US" sz="3400" dirty="0" smtClean="0"/>
              <a:t>Gaurav Singhal</a:t>
            </a:r>
          </a:p>
        </p:txBody>
      </p:sp>
      <p:sp>
        <p:nvSpPr>
          <p:cNvPr id="100356" name="Rectangle 28"/>
          <p:cNvSpPr>
            <a:spLocks noChangeAspect="1"/>
          </p:cNvSpPr>
          <p:nvPr/>
        </p:nvSpPr>
        <p:spPr bwMode="auto">
          <a:xfrm>
            <a:off x="0" y="206375"/>
            <a:ext cx="457200" cy="860425"/>
          </a:xfrm>
          <a:prstGeom prst="rect">
            <a:avLst/>
          </a:prstGeom>
          <a:solidFill>
            <a:srgbClr val="BED25A"/>
          </a:solidFill>
          <a:ln w="9525" algn="ctr">
            <a:noFill/>
            <a:round/>
            <a:headEnd/>
            <a:tailEnd/>
          </a:ln>
        </p:spPr>
        <p:txBody>
          <a:bodyPr bIns="0" anchor="b" anchorCtr="1"/>
          <a:lstStyle/>
          <a:p>
            <a:pPr eaLnBrk="0" hangingPunct="0"/>
            <a:endParaRPr lang="en-US" dirty="0">
              <a:solidFill>
                <a:schemeClr val="bg1"/>
              </a:solidFill>
            </a:endParaRPr>
          </a:p>
        </p:txBody>
      </p:sp>
      <p:sp>
        <p:nvSpPr>
          <p:cNvPr id="8" name="TextBox 3"/>
          <p:cNvSpPr txBox="1">
            <a:spLocks noChangeArrowheads="1"/>
          </p:cNvSpPr>
          <p:nvPr/>
        </p:nvSpPr>
        <p:spPr bwMode="auto">
          <a:xfrm>
            <a:off x="2106613" y="1144588"/>
            <a:ext cx="6324600" cy="1661993"/>
          </a:xfrm>
          <a:prstGeom prst="rect">
            <a:avLst/>
          </a:prstGeom>
          <a:noFill/>
          <a:ln w="9525">
            <a:solidFill>
              <a:schemeClr val="accent2"/>
            </a:solidFill>
            <a:miter lim="800000"/>
            <a:headEnd/>
            <a:tailEnd/>
          </a:ln>
        </p:spPr>
        <p:txBody>
          <a:bodyPr>
            <a:spAutoFit/>
          </a:bodyPr>
          <a:lstStyle/>
          <a:p>
            <a:pPr>
              <a:spcBef>
                <a:spcPts val="1200"/>
              </a:spcBef>
              <a:defRPr/>
            </a:pPr>
            <a:r>
              <a:rPr lang="en-US" dirty="0" smtClean="0">
                <a:solidFill>
                  <a:schemeClr val="tx1">
                    <a:lumMod val="75000"/>
                    <a:lumOff val="25000"/>
                  </a:schemeClr>
                </a:solidFill>
              </a:rPr>
              <a:t>Qualifications 	: </a:t>
            </a:r>
            <a:r>
              <a:rPr lang="en-US" dirty="0">
                <a:solidFill>
                  <a:schemeClr val="tx1">
                    <a:lumMod val="75000"/>
                    <a:lumOff val="25000"/>
                  </a:schemeClr>
                </a:solidFill>
              </a:rPr>
              <a:t>B.Com (H), </a:t>
            </a:r>
            <a:r>
              <a:rPr lang="en-US" dirty="0" smtClean="0">
                <a:solidFill>
                  <a:schemeClr val="tx1">
                    <a:lumMod val="75000"/>
                    <a:lumOff val="25000"/>
                  </a:schemeClr>
                </a:solidFill>
              </a:rPr>
              <a:t>CA, LL.B. </a:t>
            </a:r>
            <a:endParaRPr lang="en-US" dirty="0">
              <a:solidFill>
                <a:schemeClr val="tx1">
                  <a:lumMod val="75000"/>
                  <a:lumOff val="25000"/>
                </a:schemeClr>
              </a:solidFill>
            </a:endParaRPr>
          </a:p>
          <a:p>
            <a:pPr>
              <a:spcBef>
                <a:spcPts val="1200"/>
              </a:spcBef>
              <a:defRPr/>
            </a:pPr>
            <a:r>
              <a:rPr lang="en-US" dirty="0">
                <a:solidFill>
                  <a:schemeClr val="tx1">
                    <a:lumMod val="75000"/>
                    <a:lumOff val="25000"/>
                  </a:schemeClr>
                </a:solidFill>
              </a:rPr>
              <a:t>Mobile </a:t>
            </a:r>
            <a:r>
              <a:rPr lang="en-US" dirty="0" smtClean="0">
                <a:solidFill>
                  <a:schemeClr val="tx1">
                    <a:lumMod val="75000"/>
                    <a:lumOff val="25000"/>
                  </a:schemeClr>
                </a:solidFill>
              </a:rPr>
              <a:t>		: +</a:t>
            </a:r>
            <a:r>
              <a:rPr lang="en-US" dirty="0">
                <a:solidFill>
                  <a:schemeClr val="tx1">
                    <a:lumMod val="75000"/>
                    <a:lumOff val="25000"/>
                  </a:schemeClr>
                </a:solidFill>
              </a:rPr>
              <a:t>91 98111 30097</a:t>
            </a:r>
          </a:p>
          <a:p>
            <a:pPr>
              <a:spcBef>
                <a:spcPts val="1200"/>
              </a:spcBef>
              <a:defRPr/>
            </a:pPr>
            <a:r>
              <a:rPr lang="en-US" dirty="0">
                <a:solidFill>
                  <a:schemeClr val="tx1">
                    <a:lumMod val="75000"/>
                    <a:lumOff val="25000"/>
                  </a:schemeClr>
                </a:solidFill>
              </a:rPr>
              <a:t>E-mail </a:t>
            </a:r>
            <a:r>
              <a:rPr lang="en-US" dirty="0" smtClean="0">
                <a:solidFill>
                  <a:schemeClr val="tx1">
                    <a:lumMod val="75000"/>
                    <a:lumOff val="25000"/>
                  </a:schemeClr>
                </a:solidFill>
              </a:rPr>
              <a:t>		:  </a:t>
            </a:r>
            <a:r>
              <a:rPr lang="en-US" dirty="0">
                <a:solidFill>
                  <a:schemeClr val="tx1">
                    <a:lumMod val="75000"/>
                    <a:lumOff val="25000"/>
                  </a:schemeClr>
                </a:solidFill>
              </a:rPr>
              <a:t>gs@headsup.in</a:t>
            </a:r>
            <a:endParaRPr lang="en-US" dirty="0" smtClean="0">
              <a:solidFill>
                <a:schemeClr val="tx1">
                  <a:lumMod val="75000"/>
                  <a:lumOff val="25000"/>
                </a:schemeClr>
              </a:solidFill>
            </a:endParaRPr>
          </a:p>
          <a:p>
            <a:pPr>
              <a:spcBef>
                <a:spcPts val="1200"/>
              </a:spcBef>
              <a:defRPr/>
            </a:pPr>
            <a:r>
              <a:rPr lang="en-US" dirty="0" smtClean="0">
                <a:solidFill>
                  <a:schemeClr val="tx1">
                    <a:lumMod val="75000"/>
                    <a:lumOff val="25000"/>
                  </a:schemeClr>
                </a:solidFill>
              </a:rPr>
              <a:t>	</a:t>
            </a:r>
            <a:endParaRPr lang="en-US" dirty="0">
              <a:solidFill>
                <a:schemeClr val="tx1">
                  <a:lumMod val="75000"/>
                  <a:lumOff val="25000"/>
                </a:schemeClr>
              </a:solidFill>
            </a:endParaRPr>
          </a:p>
        </p:txBody>
      </p:sp>
      <p:sp>
        <p:nvSpPr>
          <p:cNvPr id="9" name="TextBox 4"/>
          <p:cNvSpPr txBox="1">
            <a:spLocks noChangeArrowheads="1"/>
          </p:cNvSpPr>
          <p:nvPr/>
        </p:nvSpPr>
        <p:spPr bwMode="auto">
          <a:xfrm>
            <a:off x="533400" y="2895600"/>
            <a:ext cx="8153400" cy="3416320"/>
          </a:xfrm>
          <a:prstGeom prst="rect">
            <a:avLst/>
          </a:prstGeom>
          <a:noFill/>
          <a:ln w="9525">
            <a:noFill/>
            <a:miter lim="800000"/>
            <a:headEnd/>
            <a:tailEnd/>
          </a:ln>
        </p:spPr>
        <p:txBody>
          <a:bodyPr>
            <a:spAutoFit/>
          </a:bodyPr>
          <a:lstStyle/>
          <a:p>
            <a:pPr marL="285750" indent="-285750" algn="just">
              <a:lnSpc>
                <a:spcPct val="150000"/>
              </a:lnSpc>
              <a:buClr>
                <a:schemeClr val="tx1">
                  <a:lumMod val="85000"/>
                  <a:lumOff val="15000"/>
                </a:schemeClr>
              </a:buClr>
              <a:buSzPct val="80000"/>
              <a:buFont typeface="Arial" panose="020B0604020202020204" pitchFamily="34" charset="0"/>
              <a:buChar char="›"/>
              <a:defRPr/>
            </a:pPr>
            <a:r>
              <a:rPr lang="en-US" sz="1600" dirty="0" smtClean="0">
                <a:solidFill>
                  <a:schemeClr val="tx1">
                    <a:lumMod val="75000"/>
                    <a:lumOff val="25000"/>
                  </a:schemeClr>
                </a:solidFill>
              </a:rPr>
              <a:t>Gaurav has an experience of 18+ years, advising Corporates on domestic and international taxation and on regulatory laws. He has worked for more than 10 years, with organizations such as BMR Associates, KPMG and Ernst &amp; Young. </a:t>
            </a:r>
          </a:p>
          <a:p>
            <a:pPr marL="285750" indent="-285750" algn="just">
              <a:lnSpc>
                <a:spcPct val="150000"/>
              </a:lnSpc>
              <a:buClr>
                <a:schemeClr val="tx1">
                  <a:lumMod val="85000"/>
                  <a:lumOff val="15000"/>
                </a:schemeClr>
              </a:buClr>
              <a:buSzPct val="80000"/>
              <a:buFont typeface="Arial" panose="020B0604020202020204" pitchFamily="34" charset="0"/>
              <a:buChar char="›"/>
              <a:defRPr/>
            </a:pPr>
            <a:r>
              <a:rPr lang="en-US" sz="1600" dirty="0" smtClean="0">
                <a:solidFill>
                  <a:schemeClr val="tx1">
                    <a:lumMod val="75000"/>
                    <a:lumOff val="25000"/>
                  </a:schemeClr>
                </a:solidFill>
              </a:rPr>
              <a:t>He is a co-founder of </a:t>
            </a:r>
            <a:r>
              <a:rPr lang="en-US" sz="1600" b="1" dirty="0" smtClean="0">
                <a:solidFill>
                  <a:schemeClr val="tx1">
                    <a:lumMod val="75000"/>
                    <a:lumOff val="25000"/>
                  </a:schemeClr>
                </a:solidFill>
              </a:rPr>
              <a:t>Heads Up</a:t>
            </a:r>
            <a:r>
              <a:rPr lang="en-US" sz="1600" dirty="0" smtClean="0">
                <a:solidFill>
                  <a:schemeClr val="tx1">
                    <a:lumMod val="75000"/>
                    <a:lumOff val="25000"/>
                  </a:schemeClr>
                </a:solidFill>
              </a:rPr>
              <a:t>, a boutique firm with Tax and Transactions practice, and </a:t>
            </a:r>
            <a:r>
              <a:rPr lang="en-US" sz="1600" b="1" dirty="0" smtClean="0">
                <a:solidFill>
                  <a:schemeClr val="tx1">
                    <a:lumMod val="75000"/>
                    <a:lumOff val="25000"/>
                  </a:schemeClr>
                </a:solidFill>
              </a:rPr>
              <a:t>Saksham Ventures</a:t>
            </a:r>
            <a:r>
              <a:rPr lang="en-US" sz="1600" dirty="0" smtClean="0">
                <a:solidFill>
                  <a:schemeClr val="tx1">
                    <a:lumMod val="75000"/>
                    <a:lumOff val="25000"/>
                  </a:schemeClr>
                </a:solidFill>
              </a:rPr>
              <a:t>, a ‘Knowledge enterprise’.  </a:t>
            </a:r>
          </a:p>
          <a:p>
            <a:pPr marL="285750" indent="-285750" algn="just">
              <a:lnSpc>
                <a:spcPct val="150000"/>
              </a:lnSpc>
              <a:buClr>
                <a:schemeClr val="tx1">
                  <a:lumMod val="85000"/>
                  <a:lumOff val="15000"/>
                </a:schemeClr>
              </a:buClr>
              <a:buSzPct val="80000"/>
              <a:buFont typeface="Arial" panose="020B0604020202020204" pitchFamily="34" charset="0"/>
              <a:buChar char="›"/>
              <a:defRPr/>
            </a:pPr>
            <a:r>
              <a:rPr lang="en-US" sz="1600" dirty="0" smtClean="0">
                <a:solidFill>
                  <a:schemeClr val="tx1">
                    <a:lumMod val="75000"/>
                    <a:lumOff val="25000"/>
                  </a:schemeClr>
                </a:solidFill>
              </a:rPr>
              <a:t>He is a regular speaker in various seminars organized by various forums such as ICAI, IFA, PHD Chambers, etc. He is also actively involved in training consulting organizations, accounting and law firms, public and private sector enterprises, on domestic and international taxation. </a:t>
            </a:r>
          </a:p>
        </p:txBody>
      </p:sp>
      <p:pic>
        <p:nvPicPr>
          <p:cNvPr id="10" name="Picture 9" descr="Gs Pic New.jpg"/>
          <p:cNvPicPr>
            <a:picLocks noChangeAspect="1"/>
          </p:cNvPicPr>
          <p:nvPr/>
        </p:nvPicPr>
        <p:blipFill>
          <a:blip r:embed="rId3" cstate="print"/>
          <a:srcRect b="21576"/>
          <a:stretch>
            <a:fillRect/>
          </a:stretch>
        </p:blipFill>
        <p:spPr bwMode="auto">
          <a:xfrm>
            <a:off x="392009" y="1133083"/>
            <a:ext cx="1720851" cy="1684413"/>
          </a:xfrm>
          <a:prstGeom prst="rect">
            <a:avLst/>
          </a:prstGeom>
          <a:noFill/>
          <a:ln w="9525">
            <a:noFill/>
            <a:miter lim="800000"/>
            <a:headEnd/>
            <a:tailEnd/>
          </a:ln>
        </p:spPr>
      </p:pic>
    </p:spTree>
    <p:extLst>
      <p:ext uri="{BB962C8B-B14F-4D97-AF65-F5344CB8AC3E}">
        <p14:creationId xmlns:p14="http://schemas.microsoft.com/office/powerpoint/2010/main" val="528368788"/>
      </p:ext>
    </p:extLst>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just"/>
            <a:r>
              <a:rPr lang="en-GB" altLang="en-US" dirty="0" smtClean="0"/>
              <a:t>50 Shades of... </a:t>
            </a:r>
          </a:p>
        </p:txBody>
      </p:sp>
      <p:sp>
        <p:nvSpPr>
          <p:cNvPr id="6" name="Content Placeholder 1"/>
          <p:cNvSpPr txBox="1">
            <a:spLocks/>
          </p:cNvSpPr>
          <p:nvPr/>
        </p:nvSpPr>
        <p:spPr bwMode="auto">
          <a:xfrm>
            <a:off x="492125" y="1423987"/>
            <a:ext cx="4079875" cy="4525293"/>
          </a:xfrm>
          <a:prstGeom prst="rect">
            <a:avLst/>
          </a:prstGeom>
          <a:noFill/>
          <a:ln>
            <a:miter lim="800000"/>
            <a:headEnd/>
            <a:tailEnd/>
          </a:ln>
        </p:spPr>
        <p:txBody>
          <a:bodyPr/>
          <a:lstStyle>
            <a:lvl1pPr marL="360363" indent="-360363" algn="l" rtl="0" eaLnBrk="0" fontAlgn="base" hangingPunct="0">
              <a:lnSpc>
                <a:spcPct val="120000"/>
              </a:lnSpc>
              <a:spcBef>
                <a:spcPct val="0"/>
              </a:spcBef>
              <a:spcAft>
                <a:spcPts val="1900"/>
              </a:spcAft>
              <a:buClr>
                <a:srgbClr val="000000"/>
              </a:buClr>
              <a:buSzPct val="100000"/>
              <a:buFont typeface="Arial" charset="0"/>
              <a:buChar char="›"/>
              <a:defRPr lang="en-US" sz="2800" dirty="0">
                <a:solidFill>
                  <a:srgbClr val="000000"/>
                </a:solidFill>
                <a:latin typeface="+mn-lt"/>
                <a:ea typeface="+mn-ea"/>
                <a:cs typeface="+mn-cs"/>
              </a:defRPr>
            </a:lvl1pPr>
            <a:lvl2pPr marL="717550" indent="-355600" algn="l" rtl="0" eaLnBrk="0" fontAlgn="base" hangingPunct="0">
              <a:lnSpc>
                <a:spcPct val="120000"/>
              </a:lnSpc>
              <a:spcBef>
                <a:spcPct val="0"/>
              </a:spcBef>
              <a:spcAft>
                <a:spcPts val="1900"/>
              </a:spcAft>
              <a:buClr>
                <a:srgbClr val="000000"/>
              </a:buClr>
              <a:buSzPct val="100000"/>
              <a:buFont typeface="Arial" charset="0"/>
              <a:buChar char="–"/>
              <a:defRPr lang="en-US" sz="2400" dirty="0">
                <a:solidFill>
                  <a:srgbClr val="000000"/>
                </a:solidFill>
                <a:latin typeface="+mn-lt"/>
              </a:defRPr>
            </a:lvl2pPr>
            <a:lvl3pPr marL="1081088" indent="-361950" algn="l" rtl="0" eaLnBrk="0" fontAlgn="base" hangingPunct="0">
              <a:lnSpc>
                <a:spcPct val="120000"/>
              </a:lnSpc>
              <a:spcBef>
                <a:spcPct val="0"/>
              </a:spcBef>
              <a:spcAft>
                <a:spcPts val="1900"/>
              </a:spcAft>
              <a:buClr>
                <a:srgbClr val="FFD200"/>
              </a:buClr>
              <a:buSzPct val="75000"/>
              <a:buFont typeface="Arial" charset="0"/>
              <a:buChar char="►"/>
              <a:defRPr sz="2400">
                <a:solidFill>
                  <a:srgbClr val="000000"/>
                </a:solidFill>
                <a:latin typeface="+mn-lt"/>
              </a:defRPr>
            </a:lvl3pPr>
            <a:lvl4pPr marL="1441450" indent="-358775"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4pPr>
            <a:lvl5pPr marL="1800225" indent="-357188" algn="l" rtl="0" eaLnBrk="0" fontAlgn="base" hangingPunct="0">
              <a:lnSpc>
                <a:spcPct val="120000"/>
              </a:lnSpc>
              <a:spcBef>
                <a:spcPct val="0"/>
              </a:spcBef>
              <a:spcAft>
                <a:spcPts val="1900"/>
              </a:spcAft>
              <a:buClr>
                <a:srgbClr val="FFD200"/>
              </a:buClr>
              <a:buSzPct val="75000"/>
              <a:buFont typeface="Arial" charset="0"/>
              <a:buChar char="►"/>
              <a:defRPr sz="1600">
                <a:solidFill>
                  <a:srgbClr val="000000"/>
                </a:solidFill>
                <a:latin typeface="+mn-lt"/>
              </a:defRPr>
            </a:lvl5pPr>
            <a:lvl6pPr marL="22574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6pPr>
            <a:lvl7pPr marL="27146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7pPr>
            <a:lvl8pPr marL="31718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8pPr>
            <a:lvl9pPr marL="3629025" indent="-357188" algn="l" rtl="0" fontAlgn="base">
              <a:spcBef>
                <a:spcPct val="20000"/>
              </a:spcBef>
              <a:spcAft>
                <a:spcPct val="0"/>
              </a:spcAft>
              <a:buClr>
                <a:srgbClr val="FFD200"/>
              </a:buClr>
              <a:buSzPct val="75000"/>
              <a:buFont typeface="Arial" charset="0"/>
              <a:buChar char="►"/>
              <a:defRPr sz="1600">
                <a:solidFill>
                  <a:srgbClr val="646464"/>
                </a:solidFill>
                <a:latin typeface="+mn-lt"/>
              </a:defRPr>
            </a:lvl9pPr>
          </a:lstStyle>
          <a:p>
            <a:pPr algn="just">
              <a:defRPr/>
            </a:pPr>
            <a:r>
              <a:rPr lang="en-IN" kern="0" dirty="0" smtClean="0">
                <a:solidFill>
                  <a:schemeClr val="tx1">
                    <a:lumMod val="65000"/>
                    <a:lumOff val="35000"/>
                  </a:schemeClr>
                </a:solidFill>
              </a:rPr>
              <a:t>Planning </a:t>
            </a:r>
          </a:p>
          <a:p>
            <a:pPr algn="just">
              <a:defRPr/>
            </a:pPr>
            <a:r>
              <a:rPr lang="en-IN" kern="0" dirty="0" smtClean="0">
                <a:solidFill>
                  <a:schemeClr val="tx1">
                    <a:lumMod val="65000"/>
                    <a:lumOff val="35000"/>
                  </a:schemeClr>
                </a:solidFill>
              </a:rPr>
              <a:t>Evasion</a:t>
            </a:r>
            <a:endParaRPr lang="en-IN" sz="3200" kern="0" dirty="0" smtClean="0">
              <a:solidFill>
                <a:schemeClr val="tx1">
                  <a:lumMod val="65000"/>
                  <a:lumOff val="35000"/>
                </a:schemeClr>
              </a:solidFill>
            </a:endParaRPr>
          </a:p>
          <a:p>
            <a:pPr algn="just">
              <a:defRPr/>
            </a:pPr>
            <a:r>
              <a:rPr lang="en-IN" kern="0" dirty="0" smtClean="0">
                <a:solidFill>
                  <a:schemeClr val="tx1">
                    <a:lumMod val="65000"/>
                    <a:lumOff val="35000"/>
                  </a:schemeClr>
                </a:solidFill>
              </a:rPr>
              <a:t>Avoidance </a:t>
            </a:r>
          </a:p>
          <a:p>
            <a:pPr algn="just">
              <a:defRPr/>
            </a:pPr>
            <a:r>
              <a:rPr lang="en-IN" kern="0" dirty="0" smtClean="0">
                <a:solidFill>
                  <a:schemeClr val="tx1">
                    <a:lumMod val="65000"/>
                    <a:lumOff val="35000"/>
                  </a:schemeClr>
                </a:solidFill>
              </a:rPr>
              <a:t>Artificial Avoidance </a:t>
            </a:r>
          </a:p>
          <a:p>
            <a:pPr algn="just">
              <a:defRPr/>
            </a:pPr>
            <a:r>
              <a:rPr lang="en-IN" kern="0" dirty="0" smtClean="0">
                <a:solidFill>
                  <a:schemeClr val="tx1">
                    <a:lumMod val="65000"/>
                    <a:lumOff val="35000"/>
                  </a:schemeClr>
                </a:solidFill>
              </a:rPr>
              <a:t>Avoision </a:t>
            </a:r>
          </a:p>
        </p:txBody>
      </p:sp>
      <p:grpSp>
        <p:nvGrpSpPr>
          <p:cNvPr id="2" name="Group 7"/>
          <p:cNvGrpSpPr/>
          <p:nvPr/>
        </p:nvGrpSpPr>
        <p:grpSpPr>
          <a:xfrm>
            <a:off x="4429124" y="1571612"/>
            <a:ext cx="4557793" cy="3357586"/>
            <a:chOff x="4523818" y="1500174"/>
            <a:chExt cx="4557793" cy="3357586"/>
          </a:xfrm>
        </p:grpSpPr>
        <p:pic>
          <p:nvPicPr>
            <p:cNvPr id="1027" name="Picture 3"/>
            <p:cNvPicPr>
              <a:picLocks noChangeAspect="1" noChangeArrowheads="1"/>
            </p:cNvPicPr>
            <p:nvPr/>
          </p:nvPicPr>
          <p:blipFill>
            <a:blip r:embed="rId2" cstate="print"/>
            <a:srcRect l="642"/>
            <a:stretch>
              <a:fillRect/>
            </a:stretch>
          </p:blipFill>
          <p:spPr bwMode="auto">
            <a:xfrm>
              <a:off x="4523818" y="1500174"/>
              <a:ext cx="4557793" cy="3357586"/>
            </a:xfrm>
            <a:prstGeom prst="rect">
              <a:avLst/>
            </a:prstGeom>
            <a:noFill/>
            <a:ln w="9525">
              <a:noFill/>
              <a:miter lim="800000"/>
              <a:headEnd/>
              <a:tailEnd/>
            </a:ln>
            <a:effectLst/>
          </p:spPr>
        </p:pic>
        <p:pic>
          <p:nvPicPr>
            <p:cNvPr id="7" name="Picture 3"/>
            <p:cNvPicPr>
              <a:picLocks noChangeAspect="1" noChangeArrowheads="1"/>
            </p:cNvPicPr>
            <p:nvPr/>
          </p:nvPicPr>
          <p:blipFill>
            <a:blip r:embed="rId2" cstate="print"/>
            <a:srcRect l="79351" b="76879"/>
            <a:stretch>
              <a:fillRect/>
            </a:stretch>
          </p:blipFill>
          <p:spPr bwMode="auto">
            <a:xfrm>
              <a:off x="8072462" y="2143116"/>
              <a:ext cx="947235" cy="776294"/>
            </a:xfrm>
            <a:prstGeom prst="rect">
              <a:avLst/>
            </a:prstGeom>
            <a:noFill/>
            <a:ln w="9525">
              <a:noFill/>
              <a:miter lim="800000"/>
              <a:headEnd/>
              <a:tailEnd/>
            </a:ln>
            <a:effectLst/>
          </p:spPr>
        </p:pic>
      </p:gr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randombar(horizontal)">
                                      <p:cBhvr>
                                        <p:cTn id="7" dur="500"/>
                                        <p:tgtEl>
                                          <p:spTgt spid="6">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randombar(horizontal)">
                                      <p:cBhvr>
                                        <p:cTn id="12" dur="500"/>
                                        <p:tgtEl>
                                          <p:spTgt spid="6">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1" name="Picture 3" descr="https://i2.wp.com/dariusforoux.com/wp-content/uploads/2017/05/IMG_0271.png?fit=665%2C499&amp;ssl=1"/>
          <p:cNvPicPr>
            <a:picLocks noChangeAspect="1" noChangeArrowheads="1"/>
          </p:cNvPicPr>
          <p:nvPr/>
        </p:nvPicPr>
        <p:blipFill>
          <a:blip r:embed="rId2" cstate="print">
            <a:duotone>
              <a:schemeClr val="accent6">
                <a:shade val="45000"/>
                <a:satMod val="135000"/>
              </a:schemeClr>
              <a:prstClr val="white"/>
            </a:duotone>
          </a:blip>
          <a:srcRect l="27240" t="19355" r="27360" b="22580"/>
          <a:stretch>
            <a:fillRect/>
          </a:stretch>
        </p:blipFill>
        <p:spPr bwMode="auto">
          <a:xfrm>
            <a:off x="2117807" y="1170129"/>
            <a:ext cx="4883085" cy="4687763"/>
          </a:xfrm>
          <a:prstGeom prst="rect">
            <a:avLst/>
          </a:prstGeom>
          <a:ln>
            <a:noFill/>
          </a:ln>
          <a:effectLst>
            <a:softEdge rad="112500"/>
          </a:effectLst>
        </p:spPr>
      </p:pic>
      <p:sp>
        <p:nvSpPr>
          <p:cNvPr id="46082" name="Rectangle 2"/>
          <p:cNvSpPr>
            <a:spLocks noGrp="1" noChangeArrowheads="1"/>
          </p:cNvSpPr>
          <p:nvPr>
            <p:ph type="title"/>
          </p:nvPr>
        </p:nvSpPr>
        <p:spPr/>
        <p:txBody>
          <a:bodyPr/>
          <a:lstStyle/>
          <a:p>
            <a:pPr algn="just"/>
            <a:r>
              <a:rPr lang="en-GB" altLang="en-US" dirty="0" smtClean="0"/>
              <a:t>Substance &amp; Form </a:t>
            </a:r>
          </a:p>
        </p:txBody>
      </p:sp>
      <p:sp>
        <p:nvSpPr>
          <p:cNvPr id="5" name="Rectangle 3"/>
          <p:cNvSpPr txBox="1">
            <a:spLocks noChangeArrowheads="1"/>
          </p:cNvSpPr>
          <p:nvPr/>
        </p:nvSpPr>
        <p:spPr>
          <a:xfrm>
            <a:off x="455613" y="1412875"/>
            <a:ext cx="8159750" cy="4835525"/>
          </a:xfrm>
          <a:prstGeom prst="rect">
            <a:avLst/>
          </a:prstGeom>
        </p:spPr>
        <p:txBody>
          <a:bodyPr/>
          <a:lstStyle/>
          <a:p>
            <a:pPr marL="360363" lvl="1" indent="-360363" algn="just">
              <a:lnSpc>
                <a:spcPct val="120000"/>
              </a:lnSpc>
              <a:spcAft>
                <a:spcPts val="1200"/>
              </a:spcAft>
              <a:buClr>
                <a:srgbClr val="000000"/>
              </a:buClr>
              <a:buSzPct val="100000"/>
              <a:defRPr/>
            </a:pPr>
            <a:r>
              <a:rPr lang="ja-JP" altLang="en-US" sz="3200" kern="0" smtClean="0">
                <a:solidFill>
                  <a:schemeClr val="tx1">
                    <a:lumMod val="65000"/>
                    <a:lumOff val="35000"/>
                  </a:schemeClr>
                </a:solidFill>
              </a:rPr>
              <a:t>花</a:t>
            </a:r>
            <a:r>
              <a:rPr lang="ja-JP" altLang="en-US" sz="3200" kern="0" dirty="0" smtClean="0">
                <a:solidFill>
                  <a:schemeClr val="tx1">
                    <a:lumMod val="65000"/>
                    <a:lumOff val="35000"/>
                  </a:schemeClr>
                </a:solidFill>
              </a:rPr>
              <a:t>より団子  </a:t>
            </a:r>
            <a:r>
              <a:rPr lang="en-IN" altLang="ja-JP" sz="3200" i="1" kern="0" dirty="0" smtClean="0">
                <a:solidFill>
                  <a:schemeClr val="tx1">
                    <a:lumMod val="65000"/>
                    <a:lumOff val="35000"/>
                  </a:schemeClr>
                </a:solidFill>
              </a:rPr>
              <a:t>(</a:t>
            </a:r>
            <a:r>
              <a:rPr lang="en-US" sz="3200" i="1" kern="0" dirty="0" smtClean="0">
                <a:solidFill>
                  <a:schemeClr val="tx1">
                    <a:lumMod val="65000"/>
                    <a:lumOff val="35000"/>
                  </a:schemeClr>
                </a:solidFill>
              </a:rPr>
              <a:t>Hana yori dango)</a:t>
            </a:r>
            <a:r>
              <a:rPr lang="en-US" sz="3200" kern="0" dirty="0" smtClean="0">
                <a:solidFill>
                  <a:schemeClr val="tx1">
                    <a:lumMod val="65000"/>
                    <a:lumOff val="35000"/>
                  </a:schemeClr>
                </a:solidFill>
              </a:rPr>
              <a:t> </a:t>
            </a:r>
          </a:p>
          <a:p>
            <a:pPr marL="360363" lvl="1" indent="-360363" algn="just">
              <a:lnSpc>
                <a:spcPct val="120000"/>
              </a:lnSpc>
              <a:spcAft>
                <a:spcPts val="1200"/>
              </a:spcAft>
              <a:buClr>
                <a:srgbClr val="000000"/>
              </a:buClr>
              <a:buSzPct val="100000"/>
              <a:buFont typeface="Arial" charset="0"/>
              <a:buChar char="›"/>
              <a:defRPr/>
            </a:pPr>
            <a:r>
              <a:rPr lang="en-US" sz="2800" b="1" kern="0" dirty="0" smtClean="0">
                <a:solidFill>
                  <a:schemeClr val="tx1">
                    <a:lumMod val="65000"/>
                    <a:lumOff val="35000"/>
                  </a:schemeClr>
                </a:solidFill>
              </a:rPr>
              <a:t>Literal meaning: </a:t>
            </a:r>
            <a:r>
              <a:rPr lang="en-US" sz="2800" kern="0" dirty="0" smtClean="0">
                <a:solidFill>
                  <a:schemeClr val="tx1">
                    <a:lumMod val="65000"/>
                    <a:lumOff val="35000"/>
                  </a:schemeClr>
                </a:solidFill>
              </a:rPr>
              <a:t>Dumplings rather than flowers</a:t>
            </a:r>
          </a:p>
          <a:p>
            <a:pPr marL="360363" lvl="1" indent="-360363" algn="just">
              <a:lnSpc>
                <a:spcPct val="120000"/>
              </a:lnSpc>
              <a:spcAft>
                <a:spcPts val="1200"/>
              </a:spcAft>
              <a:buClr>
                <a:srgbClr val="000000"/>
              </a:buClr>
              <a:buSzPct val="100000"/>
              <a:buFont typeface="Arial" charset="0"/>
              <a:buChar char="›"/>
              <a:defRPr/>
            </a:pPr>
            <a:r>
              <a:rPr lang="en-US" sz="2800" b="1" kern="0" dirty="0" smtClean="0">
                <a:solidFill>
                  <a:schemeClr val="tx1">
                    <a:lumMod val="65000"/>
                    <a:lumOff val="35000"/>
                  </a:schemeClr>
                </a:solidFill>
              </a:rPr>
              <a:t>Real meaning: </a:t>
            </a:r>
            <a:r>
              <a:rPr lang="en-US" sz="2800" kern="0" dirty="0" smtClean="0">
                <a:solidFill>
                  <a:schemeClr val="tx1">
                    <a:lumMod val="65000"/>
                    <a:lumOff val="35000"/>
                  </a:schemeClr>
                </a:solidFill>
              </a:rPr>
              <a:t>To prefer </a:t>
            </a:r>
            <a:r>
              <a:rPr lang="en-US" sz="2800" i="1" kern="0" dirty="0" smtClean="0">
                <a:solidFill>
                  <a:schemeClr val="tx1">
                    <a:lumMod val="65000"/>
                    <a:lumOff val="35000"/>
                  </a:schemeClr>
                </a:solidFill>
              </a:rPr>
              <a:t>substance over form</a:t>
            </a:r>
            <a:r>
              <a:rPr lang="en-US" sz="2800" kern="0" dirty="0" smtClean="0">
                <a:solidFill>
                  <a:schemeClr val="tx1">
                    <a:lumMod val="65000"/>
                    <a:lumOff val="35000"/>
                  </a:schemeClr>
                </a:solidFill>
              </a:rPr>
              <a:t>, as in to prefer to be given functional, useful items (dumplings) instead of merely decorative items (flowers) </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7" dur="500"/>
                                        <p:tgtEl>
                                          <p:spTgt spid="5">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randombar(horizontal)">
                                      <p:cBhvr>
                                        <p:cTn id="10" dur="500"/>
                                        <p:tgtEl>
                                          <p:spTgt spid="5">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randombar(horizontal)">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051"/>
                                        </p:tgtEl>
                                        <p:attrNameLst>
                                          <p:attrName>style.visibility</p:attrName>
                                        </p:attrNameLst>
                                      </p:cBhvr>
                                      <p:to>
                                        <p:strVal val="visible"/>
                                      </p:to>
                                    </p:set>
                                    <p:animEffect transition="in" filter="fade">
                                      <p:cBhvr>
                                        <p:cTn id="18"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marL="573088" indent="0" algn="just"/>
            <a:r>
              <a:rPr lang="en-GB" altLang="en-US" dirty="0" smtClean="0"/>
              <a:t>Substance in tax - Traditional Thinking</a:t>
            </a:r>
          </a:p>
        </p:txBody>
      </p:sp>
      <p:sp>
        <p:nvSpPr>
          <p:cNvPr id="4"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b="0" kern="0" dirty="0">
                <a:solidFill>
                  <a:schemeClr val="tx1">
                    <a:lumMod val="65000"/>
                    <a:lumOff val="35000"/>
                  </a:schemeClr>
                </a:solidFill>
                <a:latin typeface="+mn-lt"/>
              </a:rPr>
              <a:t>Duke of </a:t>
            </a:r>
            <a:r>
              <a:rPr lang="en-IN" sz="3200" b="0" kern="0" dirty="0">
                <a:solidFill>
                  <a:srgbClr val="DB1E20"/>
                </a:solidFill>
                <a:latin typeface="+mn-lt"/>
              </a:rPr>
              <a:t>Westminster</a:t>
            </a:r>
            <a:r>
              <a:rPr lang="en-IN" sz="3200" b="0" kern="0" dirty="0">
                <a:solidFill>
                  <a:schemeClr val="tx1">
                    <a:lumMod val="65000"/>
                    <a:lumOff val="35000"/>
                  </a:schemeClr>
                </a:solidFill>
                <a:latin typeface="+mn-lt"/>
              </a:rPr>
              <a:t> (1935):</a:t>
            </a:r>
          </a:p>
          <a:p>
            <a:pPr marL="354013" lvl="2" algn="just">
              <a:lnSpc>
                <a:spcPct val="120000"/>
              </a:lnSpc>
              <a:spcAft>
                <a:spcPts val="1900"/>
              </a:spcAft>
              <a:buClr>
                <a:srgbClr val="000000"/>
              </a:buClr>
              <a:buSzPct val="100000"/>
              <a:defRPr/>
            </a:pPr>
            <a:r>
              <a:rPr lang="en-IN" sz="2000" b="0" i="1" kern="0" dirty="0">
                <a:solidFill>
                  <a:schemeClr val="tx1">
                    <a:lumMod val="65000"/>
                    <a:lumOff val="35000"/>
                  </a:schemeClr>
                </a:solidFill>
                <a:latin typeface="+mn-lt"/>
              </a:rPr>
              <a:t>"Every man is entitled if he can, to order his affairs so as that the tax attaching under the appropriate Acts is less than it otherwise would be. If he succeeds in ordering them so as to secure this result, then, </a:t>
            </a:r>
            <a:r>
              <a:rPr lang="en-IN" sz="2000" i="1" kern="0" dirty="0">
                <a:solidFill>
                  <a:schemeClr val="tx1">
                    <a:lumMod val="65000"/>
                    <a:lumOff val="35000"/>
                  </a:schemeClr>
                </a:solidFill>
                <a:latin typeface="+mn-lt"/>
              </a:rPr>
              <a:t>however unappreciative the Commissioners of Inland Revenue or his fellow taxpayers may be of his ingenuity, he cannot be compelled to pay an increased tax.</a:t>
            </a:r>
          </a:p>
          <a:p>
            <a:pPr marL="354013" lvl="2" algn="just">
              <a:lnSpc>
                <a:spcPct val="120000"/>
              </a:lnSpc>
              <a:spcAft>
                <a:spcPts val="1900"/>
              </a:spcAft>
              <a:buClr>
                <a:srgbClr val="000000"/>
              </a:buClr>
              <a:buSzPct val="100000"/>
              <a:defRPr/>
            </a:pPr>
            <a:r>
              <a:rPr lang="en-IN" sz="2000" b="0" i="1" kern="0" dirty="0">
                <a:solidFill>
                  <a:schemeClr val="tx1">
                    <a:lumMod val="65000"/>
                    <a:lumOff val="35000"/>
                  </a:schemeClr>
                </a:solidFill>
                <a:latin typeface="+mn-lt"/>
              </a:rPr>
              <a:t>…This </a:t>
            </a:r>
            <a:r>
              <a:rPr lang="en-IN" sz="2000" b="1" i="1" kern="0" dirty="0">
                <a:solidFill>
                  <a:schemeClr val="tx1">
                    <a:lumMod val="65000"/>
                    <a:lumOff val="35000"/>
                  </a:schemeClr>
                </a:solidFill>
                <a:latin typeface="+mn-lt"/>
              </a:rPr>
              <a:t>so-called</a:t>
            </a:r>
            <a:r>
              <a:rPr lang="en-IN" sz="2000" b="0" i="1" kern="0" dirty="0">
                <a:solidFill>
                  <a:schemeClr val="tx1">
                    <a:lumMod val="65000"/>
                    <a:lumOff val="35000"/>
                  </a:schemeClr>
                </a:solidFill>
                <a:latin typeface="+mn-lt"/>
              </a:rPr>
              <a:t> doctrine of “the substance” seems to me to be </a:t>
            </a:r>
            <a:r>
              <a:rPr lang="en-IN" sz="2000" i="1" kern="0" dirty="0">
                <a:solidFill>
                  <a:schemeClr val="tx1">
                    <a:lumMod val="65000"/>
                    <a:lumOff val="35000"/>
                  </a:schemeClr>
                </a:solidFill>
                <a:latin typeface="+mn-lt"/>
              </a:rPr>
              <a:t>nothing more than </a:t>
            </a:r>
            <a:r>
              <a:rPr lang="en-IN" sz="2000" b="1" i="1" kern="0" dirty="0">
                <a:solidFill>
                  <a:schemeClr val="tx1">
                    <a:lumMod val="65000"/>
                    <a:lumOff val="35000"/>
                  </a:schemeClr>
                </a:solidFill>
                <a:latin typeface="+mn-lt"/>
              </a:rPr>
              <a:t>an attempt to make a man pay notwithstanding that he has so ordered his affairs that the amount of tax sought from him is not legally claimable</a:t>
            </a:r>
            <a:r>
              <a:rPr lang="en-IN" sz="2000" i="1" kern="0" dirty="0">
                <a:solidFill>
                  <a:schemeClr val="tx1">
                    <a:lumMod val="65000"/>
                    <a:lumOff val="35000"/>
                  </a:schemeClr>
                </a:solidFill>
                <a:latin typeface="+mn-lt"/>
              </a:rPr>
              <a:t>.</a:t>
            </a:r>
            <a:r>
              <a:rPr lang="en-IN" sz="2000" b="0" i="1" kern="0" dirty="0">
                <a:solidFill>
                  <a:schemeClr val="tx1">
                    <a:lumMod val="65000"/>
                    <a:lumOff val="35000"/>
                  </a:schemeClr>
                </a:solidFill>
                <a:latin typeface="+mn-lt"/>
              </a:rPr>
              <a:t>“ </a:t>
            </a:r>
            <a:endParaRPr lang="en-US" sz="3200" b="0" kern="0" dirty="0">
              <a:solidFill>
                <a:schemeClr val="tx1">
                  <a:lumMod val="65000"/>
                  <a:lumOff val="35000"/>
                </a:schemeClr>
              </a:solidFill>
              <a:latin typeface="+mn-lt"/>
            </a:endParaRPr>
          </a:p>
        </p:txBody>
      </p: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marL="573088" indent="0" algn="just"/>
            <a:r>
              <a:rPr lang="en-GB" altLang="en-US" dirty="0" smtClean="0"/>
              <a:t>Need for codifying GAAR</a:t>
            </a:r>
          </a:p>
        </p:txBody>
      </p:sp>
      <p:sp>
        <p:nvSpPr>
          <p:cNvPr id="4" name="Rectangle 3"/>
          <p:cNvSpPr txBox="1">
            <a:spLocks noChangeArrowheads="1"/>
          </p:cNvSpPr>
          <p:nvPr/>
        </p:nvSpPr>
        <p:spPr>
          <a:xfrm>
            <a:off x="455613" y="1412875"/>
            <a:ext cx="8159750" cy="4519613"/>
          </a:xfrm>
          <a:prstGeom prst="rect">
            <a:avLst/>
          </a:prstGeom>
        </p:spPr>
        <p:txBody>
          <a:bodyPr/>
          <a:lstStyle/>
          <a:p>
            <a:pPr marL="360363" lvl="1" indent="-360363" algn="just">
              <a:lnSpc>
                <a:spcPct val="120000"/>
              </a:lnSpc>
              <a:spcAft>
                <a:spcPts val="1900"/>
              </a:spcAft>
              <a:buClr>
                <a:srgbClr val="000000"/>
              </a:buClr>
              <a:buSzPct val="100000"/>
              <a:buFont typeface="Arial" charset="0"/>
              <a:buChar char="›"/>
              <a:defRPr/>
            </a:pPr>
            <a:r>
              <a:rPr lang="en-IN" sz="3200" kern="0" dirty="0" smtClean="0">
                <a:solidFill>
                  <a:schemeClr val="tx1">
                    <a:lumMod val="65000"/>
                    <a:lumOff val="35000"/>
                  </a:schemeClr>
                </a:solidFill>
              </a:rPr>
              <a:t>Vodafone International Holdings BV (SC):</a:t>
            </a:r>
            <a:endParaRPr lang="en-IN" sz="3200" b="0" kern="0" dirty="0">
              <a:solidFill>
                <a:schemeClr val="tx1">
                  <a:lumMod val="65000"/>
                  <a:lumOff val="35000"/>
                </a:schemeClr>
              </a:solidFill>
              <a:latin typeface="+mn-lt"/>
            </a:endParaRPr>
          </a:p>
          <a:p>
            <a:pPr marL="354013" lvl="2" algn="just">
              <a:lnSpc>
                <a:spcPct val="120000"/>
              </a:lnSpc>
              <a:spcAft>
                <a:spcPts val="1900"/>
              </a:spcAft>
              <a:buClr>
                <a:srgbClr val="000000"/>
              </a:buClr>
              <a:buSzPct val="100000"/>
              <a:defRPr/>
            </a:pPr>
            <a:r>
              <a:rPr lang="en-US" sz="2000" i="1" kern="0" dirty="0" smtClean="0">
                <a:solidFill>
                  <a:schemeClr val="tx1">
                    <a:lumMod val="65000"/>
                    <a:lumOff val="35000"/>
                  </a:schemeClr>
                </a:solidFill>
              </a:rPr>
              <a:t>“Need for Legislation: </a:t>
            </a:r>
          </a:p>
          <a:p>
            <a:pPr marL="354013" lvl="2" algn="just">
              <a:lnSpc>
                <a:spcPct val="120000"/>
              </a:lnSpc>
              <a:spcAft>
                <a:spcPts val="1900"/>
              </a:spcAft>
              <a:buClr>
                <a:srgbClr val="000000"/>
              </a:buClr>
              <a:buSzPct val="100000"/>
              <a:defRPr/>
            </a:pPr>
            <a:r>
              <a:rPr lang="en-US" sz="2000" i="1" kern="0" dirty="0" smtClean="0">
                <a:solidFill>
                  <a:schemeClr val="tx1">
                    <a:lumMod val="65000"/>
                    <a:lumOff val="35000"/>
                  </a:schemeClr>
                </a:solidFill>
              </a:rPr>
              <a:t>54. Tax avoidance is a problem faced by almost all countries following civil and common law systems and all share the common broad aim, that is to combat it. Many countries are taking various legislative measures to increase the scrutiny of transactions conducted by non-resident enterprises. Australia has both general and specific anti-avoidance rule in its Income Tax Legislations... South Africa has also taken initiative in combating impermissible tax avoidance or tax shelters. Countries like China, Japan etc. have also taken remedial measures.</a:t>
            </a:r>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Theme1">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1_Bullet text">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Bullet text 1">
        <a:dk1>
          <a:srgbClr val="646464"/>
        </a:dk1>
        <a:lt1>
          <a:srgbClr val="FFFFFF"/>
        </a:lt1>
        <a:dk2>
          <a:srgbClr val="646464"/>
        </a:dk2>
        <a:lt2>
          <a:srgbClr val="808080"/>
        </a:lt2>
        <a:accent1>
          <a:srgbClr val="808080"/>
        </a:accent1>
        <a:accent2>
          <a:srgbClr val="FFD200"/>
        </a:accent2>
        <a:accent3>
          <a:srgbClr val="FFFFFF"/>
        </a:accent3>
        <a:accent4>
          <a:srgbClr val="545454"/>
        </a:accent4>
        <a:accent5>
          <a:srgbClr val="C0C0C0"/>
        </a:accent5>
        <a:accent6>
          <a:srgbClr val="E7BE00"/>
        </a:accent6>
        <a:hlink>
          <a:srgbClr val="808080"/>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14102</TotalTime>
  <Words>2618</Words>
  <Application>Microsoft Office PowerPoint</Application>
  <PresentationFormat>On-screen Show (4:3)</PresentationFormat>
  <Paragraphs>279</Paragraphs>
  <Slides>53</Slides>
  <Notes>3</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Theme1</vt:lpstr>
      <vt:lpstr>PowerPoint Presentation</vt:lpstr>
      <vt:lpstr>PowerPoint Presentation</vt:lpstr>
      <vt:lpstr>Content</vt:lpstr>
      <vt:lpstr>Content</vt:lpstr>
      <vt:lpstr>Form &amp; Substance – GAAR</vt:lpstr>
      <vt:lpstr>50 Shades of... </vt:lpstr>
      <vt:lpstr>Substance &amp; Form </vt:lpstr>
      <vt:lpstr>Substance in tax - Traditional Thinking</vt:lpstr>
      <vt:lpstr>Need for codifying GAAR</vt:lpstr>
      <vt:lpstr>Need for codifying GAAR</vt:lpstr>
      <vt:lpstr>Substance &amp; Form - GAAR</vt:lpstr>
      <vt:lpstr>GAAR</vt:lpstr>
      <vt:lpstr>GAAR</vt:lpstr>
      <vt:lpstr>What’s an IAA</vt:lpstr>
      <vt:lpstr>What’s an IAA</vt:lpstr>
      <vt:lpstr>Consequences of IAA</vt:lpstr>
      <vt:lpstr>Consequences of IAA</vt:lpstr>
      <vt:lpstr>Off The Hook</vt:lpstr>
      <vt:lpstr>Off The Hook</vt:lpstr>
      <vt:lpstr>Off The Hook</vt:lpstr>
      <vt:lpstr>Judicial anti-avoidance doctrine?</vt:lpstr>
      <vt:lpstr>Unilateral Treaty Over-ride</vt:lpstr>
      <vt:lpstr>Instances of Treaty Over-ride </vt:lpstr>
      <vt:lpstr>Treaty Over-ride: Validity</vt:lpstr>
      <vt:lpstr>Treaty Over-ride</vt:lpstr>
      <vt:lpstr>Treaty Over-ride</vt:lpstr>
      <vt:lpstr>Treaty Over-ride</vt:lpstr>
      <vt:lpstr>Treaty Over-ride</vt:lpstr>
      <vt:lpstr>Treaty Over-ride</vt:lpstr>
      <vt:lpstr>Treaty Over-ride</vt:lpstr>
      <vt:lpstr>Treaty Over-ride</vt:lpstr>
      <vt:lpstr>Change in definition </vt:lpstr>
      <vt:lpstr>Change in definition </vt:lpstr>
      <vt:lpstr>Change in definition</vt:lpstr>
      <vt:lpstr>Change in definition</vt:lpstr>
      <vt:lpstr>Change in definition</vt:lpstr>
      <vt:lpstr>Principal Purpose Test</vt:lpstr>
      <vt:lpstr>Background: Treaty Shopping</vt:lpstr>
      <vt:lpstr>Background: Treaty Shopping</vt:lpstr>
      <vt:lpstr>Background: Treaty Shopping</vt:lpstr>
      <vt:lpstr>Anti-Treaty Shopping: PPT</vt:lpstr>
      <vt:lpstr>Principal Purpose Test</vt:lpstr>
      <vt:lpstr>Principal Purpose Test</vt:lpstr>
      <vt:lpstr>Principal Purpose Test</vt:lpstr>
      <vt:lpstr>Principal Purpose Test</vt:lpstr>
      <vt:lpstr>Meaning of 'Arrangement / transaction' </vt:lpstr>
      <vt:lpstr>PPT – Certain pointers</vt:lpstr>
      <vt:lpstr>PPT – Certain pointers </vt:lpstr>
      <vt:lpstr>Impact of PPT </vt:lpstr>
      <vt:lpstr>India Position</vt:lpstr>
      <vt:lpstr>Interplay of GAAR and PPT</vt:lpstr>
      <vt:lpstr>PPT in case of GAAR-exempt arrangements</vt:lpstr>
      <vt:lpstr>Gaurav Singhal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Royalty: UN Model Convention (UN MC)</dc:title>
  <dc:creator>AVICHAL</dc:creator>
  <cp:lastModifiedBy>Faculty</cp:lastModifiedBy>
  <cp:revision>518</cp:revision>
  <dcterms:created xsi:type="dcterms:W3CDTF">2018-01-03T14:53:06Z</dcterms:created>
  <dcterms:modified xsi:type="dcterms:W3CDTF">2020-01-24T08:43:32Z</dcterms:modified>
</cp:coreProperties>
</file>